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1" r:id="rId3"/>
    <p:sldId id="258" r:id="rId4"/>
    <p:sldId id="256" r:id="rId5"/>
    <p:sldId id="264" r:id="rId6"/>
    <p:sldId id="265" r:id="rId7"/>
    <p:sldId id="266" r:id="rId8"/>
    <p:sldId id="267" r:id="rId9"/>
    <p:sldId id="268" r:id="rId10"/>
    <p:sldId id="269" r:id="rId11"/>
    <p:sldId id="270" r:id="rId12"/>
    <p:sldId id="260" r:id="rId13"/>
    <p:sldId id="261" r:id="rId14"/>
    <p:sldId id="262" r:id="rId15"/>
    <p:sldId id="263" r:id="rId16"/>
    <p:sldId id="271" r:id="rId17"/>
    <p:sldId id="272" r:id="rId18"/>
    <p:sldId id="259" r:id="rId19"/>
    <p:sldId id="280" r:id="rId20"/>
    <p:sldId id="279" r:id="rId2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8F80B9-FD3E-22B3-60A5-71DF401B51BA}" v="4" dt="2026-06-24T14:12:18.3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675">
                <a:solidFill>
                  <a:schemeClr val="tx1">
                    <a:tint val="82000"/>
                  </a:schemeClr>
                </a:solidFill>
              </a:defRPr>
            </a:lvl1pPr>
          </a:lstStyle>
          <a:p>
            <a:fld id="{846CE7D5-CF57-46EF-B807-FDD0502418D4}" type="datetimeFigureOut">
              <a:rPr lang="en-US" smtClean="0"/>
              <a:t>6/26/2026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6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82AF0C-BE15-D0E1-760D-FEFB0CFF8587}"/>
              </a:ext>
            </a:extLst>
          </p:cNvPr>
          <p:cNvSpPr txBox="1"/>
          <p:nvPr/>
        </p:nvSpPr>
        <p:spPr>
          <a:xfrm>
            <a:off x="462810" y="406711"/>
            <a:ext cx="5932380" cy="286232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t>YEAR 7</a:t>
            </a:r>
          </a:p>
          <a:p>
            <a:pPr algn="ctr"/>
            <a:r>
              <a:rPr lang="en-US" sz="3600" b="1"/>
              <a:t>PERSONAL DEVELOPMENT </a:t>
            </a:r>
          </a:p>
          <a:p>
            <a:pPr algn="ctr"/>
            <a:endParaRPr lang="en-US" sz="3600" b="1"/>
          </a:p>
          <a:p>
            <a:pPr algn="ctr"/>
            <a:r>
              <a:rPr lang="en-US" sz="3600" b="1"/>
              <a:t>2. ONLINE SAFETY AND BULLYING</a:t>
            </a:r>
            <a:endParaRPr lang="en-US" sz="3600" b="1" dirty="0"/>
          </a:p>
        </p:txBody>
      </p:sp>
      <p:sp>
        <p:nvSpPr>
          <p:cNvPr id="5" name="TextBox 4">
            <a:extLst>
              <a:ext uri="{FF2B5EF4-FFF2-40B4-BE49-F238E27FC236}">
                <a16:creationId xmlns:a16="http://schemas.microsoft.com/office/drawing/2014/main" id="{CAE3FF3C-AE9D-3EF9-BC8F-C513604D6767}"/>
              </a:ext>
            </a:extLst>
          </p:cNvPr>
          <p:cNvSpPr txBox="1"/>
          <p:nvPr/>
        </p:nvSpPr>
        <p:spPr>
          <a:xfrm>
            <a:off x="462810" y="7082392"/>
            <a:ext cx="5932379" cy="175432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NAME: </a:t>
            </a:r>
          </a:p>
          <a:p>
            <a:endParaRPr lang="en-US" b="1"/>
          </a:p>
          <a:p>
            <a:r>
              <a:rPr lang="en-US" b="1"/>
              <a:t>FORM: </a:t>
            </a:r>
          </a:p>
          <a:p>
            <a:endParaRPr lang="en-US" b="1"/>
          </a:p>
          <a:p>
            <a:r>
              <a:rPr lang="en-US" b="1"/>
              <a:t>TEACHER: </a:t>
            </a:r>
          </a:p>
          <a:p>
            <a:endParaRPr lang="en-US"/>
          </a:p>
        </p:txBody>
      </p:sp>
      <p:pic>
        <p:nvPicPr>
          <p:cNvPr id="7" name="Picture 6" descr="Greenbank High School Employees, Location, Alumni | LinkedIn">
            <a:extLst>
              <a:ext uri="{FF2B5EF4-FFF2-40B4-BE49-F238E27FC236}">
                <a16:creationId xmlns:a16="http://schemas.microsoft.com/office/drawing/2014/main" id="{15C52024-8C43-9284-CF95-C8DB173C14C5}"/>
              </a:ext>
            </a:extLst>
          </p:cNvPr>
          <p:cNvPicPr>
            <a:picLocks noChangeAspect="1"/>
          </p:cNvPicPr>
          <p:nvPr/>
        </p:nvPicPr>
        <p:blipFill>
          <a:blip r:embed="rId2"/>
          <a:stretch>
            <a:fillRect/>
          </a:stretch>
        </p:blipFill>
        <p:spPr>
          <a:xfrm>
            <a:off x="5079746" y="7305031"/>
            <a:ext cx="1312580" cy="1307790"/>
          </a:xfrm>
          <a:prstGeom prst="rect">
            <a:avLst/>
          </a:prstGeom>
        </p:spPr>
      </p:pic>
      <p:sp>
        <p:nvSpPr>
          <p:cNvPr id="2" name="Slide Number Placeholder 1">
            <a:extLst>
              <a:ext uri="{FF2B5EF4-FFF2-40B4-BE49-F238E27FC236}">
                <a16:creationId xmlns:a16="http://schemas.microsoft.com/office/drawing/2014/main" id="{2E3A6BFB-1FCC-6681-8D60-2FE528954CC1}"/>
              </a:ext>
            </a:extLst>
          </p:cNvPr>
          <p:cNvSpPr>
            <a:spLocks noGrp="1"/>
          </p:cNvSpPr>
          <p:nvPr>
            <p:ph type="sldNum" sz="quarter" idx="12"/>
          </p:nvPr>
        </p:nvSpPr>
        <p:spPr/>
        <p:txBody>
          <a:bodyPr/>
          <a:lstStyle/>
          <a:p>
            <a:fld id="{330EA680-D336-4FF7-8B7A-9848BB0A1C32}" type="slidenum">
              <a:rPr lang="en-US" smtClean="0"/>
              <a:t>1</a:t>
            </a:fld>
            <a:endParaRPr lang="en-US"/>
          </a:p>
        </p:txBody>
      </p:sp>
      <p:pic>
        <p:nvPicPr>
          <p:cNvPr id="6" name="Picture 5" descr="Internet Safety Logo - LogoDix">
            <a:extLst>
              <a:ext uri="{FF2B5EF4-FFF2-40B4-BE49-F238E27FC236}">
                <a16:creationId xmlns:a16="http://schemas.microsoft.com/office/drawing/2014/main" id="{2978B726-818E-6B0B-DD60-4D93B408019E}"/>
              </a:ext>
            </a:extLst>
          </p:cNvPr>
          <p:cNvPicPr>
            <a:picLocks noChangeAspect="1"/>
          </p:cNvPicPr>
          <p:nvPr/>
        </p:nvPicPr>
        <p:blipFill>
          <a:blip r:embed="rId3"/>
          <a:stretch>
            <a:fillRect/>
          </a:stretch>
        </p:blipFill>
        <p:spPr>
          <a:xfrm>
            <a:off x="1819661" y="3544843"/>
            <a:ext cx="3218678" cy="3104638"/>
          </a:xfrm>
          <a:prstGeom prst="rect">
            <a:avLst/>
          </a:prstGeom>
        </p:spPr>
      </p:pic>
    </p:spTree>
    <p:extLst>
      <p:ext uri="{BB962C8B-B14F-4D97-AF65-F5344CB8AC3E}">
        <p14:creationId xmlns:p14="http://schemas.microsoft.com/office/powerpoint/2010/main" val="1402004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5C11C5-871F-59B7-0FCC-82D9F0EC4581}"/>
              </a:ext>
            </a:extLst>
          </p:cNvPr>
          <p:cNvSpPr txBox="1"/>
          <p:nvPr/>
        </p:nvSpPr>
        <p:spPr>
          <a:xfrm>
            <a:off x="463378" y="602392"/>
            <a:ext cx="5931243"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A</a:t>
            </a:r>
            <a:r>
              <a:rPr lang="en-GB" sz="1400" b="1"/>
              <a:t> digital citizen</a:t>
            </a:r>
            <a:r>
              <a:rPr lang="en-GB" sz="1400"/>
              <a:t> is someone who has an identify on the internet. You are a digital citizen if you have:</a:t>
            </a:r>
            <a:r>
              <a:rPr lang="en-US" sz="1400"/>
              <a:t>​</a:t>
            </a:r>
          </a:p>
          <a:p>
            <a:pPr marL="1797050" indent="-571500" rtl="0">
              <a:buFont typeface="Arial,Sans-Serif"/>
              <a:buChar char="•"/>
            </a:pPr>
            <a:r>
              <a:rPr lang="en-GB" sz="1400"/>
              <a:t>Used any website</a:t>
            </a:r>
            <a:r>
              <a:rPr lang="en-US" sz="1400"/>
              <a:t>​</a:t>
            </a:r>
          </a:p>
          <a:p>
            <a:pPr marL="1797050" indent="-571500" rtl="0">
              <a:buFont typeface="Arial,Sans-Serif"/>
              <a:buChar char="•"/>
            </a:pPr>
            <a:r>
              <a:rPr lang="en-GB" sz="1400"/>
              <a:t>Used an app</a:t>
            </a:r>
            <a:r>
              <a:rPr lang="en-US" sz="1400"/>
              <a:t>​</a:t>
            </a:r>
          </a:p>
          <a:p>
            <a:pPr marL="1797050" indent="-571500" rtl="0">
              <a:buFont typeface="Arial,Sans-Serif"/>
              <a:buChar char="•"/>
            </a:pPr>
            <a:r>
              <a:rPr lang="en-GB" sz="1400"/>
              <a:t>Watched TV online</a:t>
            </a:r>
            <a:r>
              <a:rPr lang="en-US" sz="1400"/>
              <a:t>​</a:t>
            </a:r>
          </a:p>
          <a:p>
            <a:pPr marL="571500" indent="-571500" rtl="0">
              <a:buFont typeface="Arial,Sans-Serif"/>
              <a:buChar char="•"/>
            </a:pPr>
            <a:endParaRPr lang="en-GB" sz="1400" dirty="0"/>
          </a:p>
          <a:p>
            <a:pPr rtl="0"/>
            <a:r>
              <a:rPr lang="en-GB" sz="1400"/>
              <a:t>When you use the internet, you are part of the global community. You have the</a:t>
            </a:r>
            <a:r>
              <a:rPr lang="en-GB" sz="1400" b="1"/>
              <a:t> responsibility</a:t>
            </a:r>
            <a:r>
              <a:rPr lang="en-GB" sz="1400"/>
              <a:t> to engage with the online community appropriately and sensibly.</a:t>
            </a:r>
            <a:r>
              <a:rPr lang="en-US" sz="1400"/>
              <a:t>​</a:t>
            </a:r>
          </a:p>
          <a:p>
            <a:endParaRPr lang="en-US" sz="1400" dirty="0"/>
          </a:p>
          <a:p>
            <a:r>
              <a:rPr lang="en-US" sz="1400" dirty="0"/>
              <a:t>As a digital citizen, people have </a:t>
            </a:r>
            <a:r>
              <a:rPr lang="en-US" sz="1400" b="1" dirty="0"/>
              <a:t>rights and responsibilitie</a:t>
            </a:r>
            <a:r>
              <a:rPr lang="en-US" sz="1400" dirty="0"/>
              <a:t>s that are similar to those that we all share offline.</a:t>
            </a:r>
          </a:p>
          <a:p>
            <a:r>
              <a:rPr lang="en-US" sz="1400"/>
              <a:t>Examples of the rights you have both on and offline include:</a:t>
            </a:r>
            <a:endParaRPr lang="en-US" sz="1400" dirty="0"/>
          </a:p>
          <a:p>
            <a:r>
              <a:rPr lang="en-US" sz="1400"/>
              <a:t>The right to privacy.</a:t>
            </a:r>
            <a:endParaRPr lang="en-US" sz="1400" dirty="0"/>
          </a:p>
          <a:p>
            <a:r>
              <a:rPr lang="en-US" sz="1400"/>
              <a:t>The right to security.</a:t>
            </a:r>
            <a:endParaRPr lang="en-US" sz="1400" dirty="0"/>
          </a:p>
          <a:p>
            <a:pPr algn="ctr"/>
            <a:endParaRPr lang="en-US" dirty="0"/>
          </a:p>
        </p:txBody>
      </p:sp>
      <p:pic>
        <p:nvPicPr>
          <p:cNvPr id="5" name="Picture 4" descr="A cartoon of a child holding a phone&#10;&#10;AI-generated content may be incorrect.">
            <a:extLst>
              <a:ext uri="{FF2B5EF4-FFF2-40B4-BE49-F238E27FC236}">
                <a16:creationId xmlns:a16="http://schemas.microsoft.com/office/drawing/2014/main" id="{CBAEAEC7-0003-A77E-9D3D-A19F7A631311}"/>
              </a:ext>
            </a:extLst>
          </p:cNvPr>
          <p:cNvPicPr>
            <a:picLocks noChangeAspect="1"/>
          </p:cNvPicPr>
          <p:nvPr/>
        </p:nvPicPr>
        <p:blipFill>
          <a:blip r:embed="rId2"/>
          <a:stretch>
            <a:fillRect/>
          </a:stretch>
        </p:blipFill>
        <p:spPr>
          <a:xfrm>
            <a:off x="460161" y="4200139"/>
            <a:ext cx="1736382" cy="1948506"/>
          </a:xfrm>
          <a:prstGeom prst="rect">
            <a:avLst/>
          </a:prstGeom>
        </p:spPr>
      </p:pic>
      <p:sp>
        <p:nvSpPr>
          <p:cNvPr id="7" name="TextBox 6">
            <a:extLst>
              <a:ext uri="{FF2B5EF4-FFF2-40B4-BE49-F238E27FC236}">
                <a16:creationId xmlns:a16="http://schemas.microsoft.com/office/drawing/2014/main" id="{68E748F6-9876-5697-3654-D3ABFF94B881}"/>
              </a:ext>
            </a:extLst>
          </p:cNvPr>
          <p:cNvSpPr txBox="1"/>
          <p:nvPr/>
        </p:nvSpPr>
        <p:spPr>
          <a:xfrm>
            <a:off x="2614463" y="3924860"/>
            <a:ext cx="3786115" cy="224676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Zoe</a:t>
            </a:r>
            <a:endParaRPr lang="en-US" sz="1400"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8" name="TextBox 7">
            <a:extLst>
              <a:ext uri="{FF2B5EF4-FFF2-40B4-BE49-F238E27FC236}">
                <a16:creationId xmlns:a16="http://schemas.microsoft.com/office/drawing/2014/main" id="{541DB9C9-6C63-BA0A-4054-AB18278CD749}"/>
              </a:ext>
            </a:extLst>
          </p:cNvPr>
          <p:cNvSpPr txBox="1"/>
          <p:nvPr/>
        </p:nvSpPr>
        <p:spPr>
          <a:xfrm>
            <a:off x="637078" y="6461790"/>
            <a:ext cx="580651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How do we communicate </a:t>
            </a:r>
            <a:r>
              <a:rPr lang="en-US" sz="1400"/>
              <a:t>onli</a:t>
            </a:r>
            <a:r>
              <a:rPr lang="en-US" sz="1400" dirty="0"/>
              <a:t>ne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408481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refrigerator&#10;&#10;Description automatically generated">
            <a:extLst>
              <a:ext uri="{FF2B5EF4-FFF2-40B4-BE49-F238E27FC236}">
                <a16:creationId xmlns:a16="http://schemas.microsoft.com/office/drawing/2014/main" id="{7BAE91FC-E2B5-A21E-2C3A-0B88A519156F}"/>
              </a:ext>
            </a:extLst>
          </p:cNvPr>
          <p:cNvPicPr>
            <a:picLocks noChangeAspect="1"/>
          </p:cNvPicPr>
          <p:nvPr/>
        </p:nvPicPr>
        <p:blipFill>
          <a:blip r:embed="rId2"/>
          <a:stretch>
            <a:fillRect/>
          </a:stretch>
        </p:blipFill>
        <p:spPr>
          <a:xfrm>
            <a:off x="528787" y="797034"/>
            <a:ext cx="2116095" cy="2061262"/>
          </a:xfrm>
          <a:prstGeom prst="rect">
            <a:avLst/>
          </a:prstGeom>
          <a:ln>
            <a:solidFill>
              <a:schemeClr val="tx1"/>
            </a:solidFill>
          </a:ln>
        </p:spPr>
      </p:pic>
      <p:sp>
        <p:nvSpPr>
          <p:cNvPr id="5" name="TextBox 4">
            <a:extLst>
              <a:ext uri="{FF2B5EF4-FFF2-40B4-BE49-F238E27FC236}">
                <a16:creationId xmlns:a16="http://schemas.microsoft.com/office/drawing/2014/main" id="{C45953AC-F335-A0C8-40B3-E55671FDA169}"/>
              </a:ext>
            </a:extLst>
          </p:cNvPr>
          <p:cNvSpPr txBox="1"/>
          <p:nvPr/>
        </p:nvSpPr>
        <p:spPr>
          <a:xfrm>
            <a:off x="2855513" y="627144"/>
            <a:ext cx="365812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a digital footprint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7" name="TextBox 6">
            <a:extLst>
              <a:ext uri="{FF2B5EF4-FFF2-40B4-BE49-F238E27FC236}">
                <a16:creationId xmlns:a16="http://schemas.microsoft.com/office/drawing/2014/main" id="{D306A008-7F9D-254B-681B-5466ED4F9BDF}"/>
              </a:ext>
            </a:extLst>
          </p:cNvPr>
          <p:cNvSpPr txBox="1"/>
          <p:nvPr/>
        </p:nvSpPr>
        <p:spPr>
          <a:xfrm>
            <a:off x="361561" y="3137418"/>
            <a:ext cx="61698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The more you are online, the bigger your digital footprint will be.</a:t>
            </a:r>
            <a:endParaRPr lang="en-US" sz="1400"/>
          </a:p>
          <a:p>
            <a:r>
              <a:rPr lang="en-GB" sz="1400" dirty="0"/>
              <a:t>Digital footprints are not only used by companies, social media platforms, hackers and people trying to steal your online identity</a:t>
            </a:r>
            <a:endParaRPr lang="en-GB" dirty="0" err="1"/>
          </a:p>
          <a:p>
            <a:pPr algn="ctr"/>
            <a:endParaRPr lang="en-US"/>
          </a:p>
        </p:txBody>
      </p:sp>
      <p:pic>
        <p:nvPicPr>
          <p:cNvPr id="8" name="Picture 7" descr="A screenshot of a computer screen&#10;&#10;AI-generated content may be incorrect.">
            <a:extLst>
              <a:ext uri="{FF2B5EF4-FFF2-40B4-BE49-F238E27FC236}">
                <a16:creationId xmlns:a16="http://schemas.microsoft.com/office/drawing/2014/main" id="{C5859023-B998-1F38-AF11-40F66D12C37C}"/>
              </a:ext>
            </a:extLst>
          </p:cNvPr>
          <p:cNvPicPr>
            <a:picLocks noChangeAspect="1"/>
          </p:cNvPicPr>
          <p:nvPr/>
        </p:nvPicPr>
        <p:blipFill>
          <a:blip r:embed="rId3"/>
          <a:srcRect t="19940" b="8761"/>
          <a:stretch>
            <a:fillRect/>
          </a:stretch>
        </p:blipFill>
        <p:spPr>
          <a:xfrm>
            <a:off x="291581" y="4147749"/>
            <a:ext cx="6321490" cy="2528854"/>
          </a:xfrm>
          <a:prstGeom prst="rect">
            <a:avLst/>
          </a:prstGeom>
        </p:spPr>
      </p:pic>
      <p:sp>
        <p:nvSpPr>
          <p:cNvPr id="9" name="TextBox 8">
            <a:extLst>
              <a:ext uri="{FF2B5EF4-FFF2-40B4-BE49-F238E27FC236}">
                <a16:creationId xmlns:a16="http://schemas.microsoft.com/office/drawing/2014/main" id="{6566B9F4-1FD8-FC57-B73E-2BC688D7975F}"/>
              </a:ext>
            </a:extLst>
          </p:cNvPr>
          <p:cNvSpPr txBox="1"/>
          <p:nvPr/>
        </p:nvSpPr>
        <p:spPr>
          <a:xfrm>
            <a:off x="303246" y="6671388"/>
            <a:ext cx="6239846"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dirty="0"/>
              <a:t>Being connected is a big part of our lives, but if you’re seeing stuff online which makes you feel angry, sad, worried, stressed, or annoyed, this can build up and start having a negative impact on your life.​</a:t>
            </a:r>
          </a:p>
          <a:p>
            <a:pPr rtl="0"/>
            <a:r>
              <a:rPr lang="en-US" sz="1400"/>
              <a:t>​</a:t>
            </a:r>
            <a:endParaRPr lang="en-US" sz="1400" dirty="0"/>
          </a:p>
          <a:p>
            <a:pPr rtl="0"/>
            <a:r>
              <a:rPr lang="en-US" sz="1400" dirty="0"/>
              <a:t>If you ever feel overwhelmed by the online world, unable to switch off, or find it difficult to cope, you’re not alone. We all struggle to keep our online world positive sometimes.</a:t>
            </a:r>
          </a:p>
          <a:p>
            <a:pPr algn="ctr"/>
            <a:endParaRPr lang="en-US"/>
          </a:p>
        </p:txBody>
      </p:sp>
    </p:spTree>
    <p:extLst>
      <p:ext uri="{BB962C8B-B14F-4D97-AF65-F5344CB8AC3E}">
        <p14:creationId xmlns:p14="http://schemas.microsoft.com/office/powerpoint/2010/main" val="3800799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227E8A-956D-E85C-E8D4-440995A62C4E}"/>
              </a:ext>
            </a:extLst>
          </p:cNvPr>
          <p:cNvSpPr txBox="1"/>
          <p:nvPr/>
        </p:nvSpPr>
        <p:spPr>
          <a:xfrm>
            <a:off x="413080" y="432912"/>
            <a:ext cx="605705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t>Cyberb</a:t>
            </a:r>
            <a:r>
              <a:rPr lang="en-US" b="1"/>
              <a:t>ullying</a:t>
            </a:r>
          </a:p>
          <a:p>
            <a:endParaRPr lang="en-US" b="1" dirty="0"/>
          </a:p>
          <a:p>
            <a:endParaRPr lang="en-US" b="1" dirty="0"/>
          </a:p>
          <a:p>
            <a:endParaRPr lang="en-US" b="1" dirty="0"/>
          </a:p>
          <a:p>
            <a:endParaRPr lang="en-US" b="1" dirty="0"/>
          </a:p>
          <a:p>
            <a:endParaRPr lang="en-US" b="1" dirty="0"/>
          </a:p>
          <a:p>
            <a:endParaRPr lang="en-US" b="1" dirty="0"/>
          </a:p>
        </p:txBody>
      </p:sp>
      <p:sp>
        <p:nvSpPr>
          <p:cNvPr id="5" name="Google Shape;224;p32">
            <a:extLst>
              <a:ext uri="{FF2B5EF4-FFF2-40B4-BE49-F238E27FC236}">
                <a16:creationId xmlns:a16="http://schemas.microsoft.com/office/drawing/2014/main" id="{F446F53A-0CD4-CC92-9E8A-8A40473444FA}"/>
              </a:ext>
            </a:extLst>
          </p:cNvPr>
          <p:cNvSpPr/>
          <p:nvPr/>
        </p:nvSpPr>
        <p:spPr>
          <a:xfrm>
            <a:off x="2363578" y="2292308"/>
            <a:ext cx="2162903" cy="1666135"/>
          </a:xfrm>
          <a:prstGeom prst="ellipse">
            <a:avLst/>
          </a:prstGeom>
          <a:solidFill>
            <a:schemeClr val="tx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GB" sz="2400" b="1">
                <a:solidFill>
                  <a:schemeClr val="lt1"/>
                </a:solidFill>
                <a:ea typeface="Montserrat SemiBold"/>
                <a:cs typeface="Montserrat SemiBold"/>
                <a:sym typeface="Montserrat SemiBold"/>
              </a:rPr>
              <a:t>How do I use the internet?</a:t>
            </a:r>
            <a:endParaRPr sz="2400" b="1">
              <a:solidFill>
                <a:schemeClr val="lt1"/>
              </a:solidFill>
              <a:ea typeface="Montserrat SemiBold"/>
              <a:cs typeface="Montserrat SemiBold"/>
              <a:sym typeface="Montserrat SemiBold"/>
            </a:endParaRPr>
          </a:p>
        </p:txBody>
      </p:sp>
      <p:sp>
        <p:nvSpPr>
          <p:cNvPr id="6" name="TextBox 5">
            <a:extLst>
              <a:ext uri="{FF2B5EF4-FFF2-40B4-BE49-F238E27FC236}">
                <a16:creationId xmlns:a16="http://schemas.microsoft.com/office/drawing/2014/main" id="{47EF0560-0E68-38B7-AC38-677637AB1B02}"/>
              </a:ext>
            </a:extLst>
          </p:cNvPr>
          <p:cNvSpPr txBox="1"/>
          <p:nvPr/>
        </p:nvSpPr>
        <p:spPr>
          <a:xfrm>
            <a:off x="416789" y="5797327"/>
            <a:ext cx="603318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Acceptable online behaviour</a:t>
            </a:r>
            <a:endParaRPr lang="en-GB" sz="1400" b="1" dirty="0"/>
          </a:p>
          <a:p>
            <a:r>
              <a:rPr lang="en-GB" sz="1400"/>
              <a:t>The word acceptable means allowed, suitable or agreed. Socially acceptable behaviours and activities are those that society consider to be normal, or behaviours that they approve of. ​</a:t>
            </a:r>
          </a:p>
          <a:p>
            <a:r>
              <a:rPr lang="en-GB" sz="1400"/>
              <a:t>Therefore, unacceptable behaviours are those that society decide is unreasonable or inappropriate. They may include behaviour and activity that offends others, that are abusive or ones that are inappropriate. </a:t>
            </a:r>
          </a:p>
          <a:p>
            <a:r>
              <a:rPr lang="en-GB" sz="1400"/>
              <a:t>As with all human rights, there are laws to ensure that you are upholding the acceptable behaviours. The laws are there to protect you, and others, from potential risks. </a:t>
            </a:r>
          </a:p>
          <a:p>
            <a:r>
              <a:rPr lang="en-GB" sz="1400"/>
              <a:t>Some of the unacceptable behaviours - e.g. hate speech, abusive and threatening behaviour - are illegal and they may lead someone to be prosecuted in a court of law.</a:t>
            </a:r>
            <a:endParaRPr lang="en-GB"/>
          </a:p>
          <a:p>
            <a:endParaRPr lang="en-GB" sz="1400" dirty="0"/>
          </a:p>
        </p:txBody>
      </p:sp>
    </p:spTree>
    <p:extLst>
      <p:ext uri="{BB962C8B-B14F-4D97-AF65-F5344CB8AC3E}">
        <p14:creationId xmlns:p14="http://schemas.microsoft.com/office/powerpoint/2010/main" val="2562362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w to deal with cyberbullying - Sea Cadet">
            <a:extLst>
              <a:ext uri="{FF2B5EF4-FFF2-40B4-BE49-F238E27FC236}">
                <a16:creationId xmlns:a16="http://schemas.microsoft.com/office/drawing/2014/main" id="{5FE9AF96-D114-66C9-9FC8-D733DA0076D5}"/>
              </a:ext>
            </a:extLst>
          </p:cNvPr>
          <p:cNvPicPr>
            <a:picLocks noChangeAspect="1"/>
          </p:cNvPicPr>
          <p:nvPr/>
        </p:nvPicPr>
        <p:blipFill>
          <a:blip r:embed="rId2"/>
          <a:stretch>
            <a:fillRect/>
          </a:stretch>
        </p:blipFill>
        <p:spPr>
          <a:xfrm>
            <a:off x="4343400" y="726203"/>
            <a:ext cx="2171700" cy="2671662"/>
          </a:xfrm>
          <a:prstGeom prst="rect">
            <a:avLst/>
          </a:prstGeom>
        </p:spPr>
      </p:pic>
      <p:sp>
        <p:nvSpPr>
          <p:cNvPr id="6" name="TextBox 5">
            <a:extLst>
              <a:ext uri="{FF2B5EF4-FFF2-40B4-BE49-F238E27FC236}">
                <a16:creationId xmlns:a16="http://schemas.microsoft.com/office/drawing/2014/main" id="{A1E35F6C-C63D-6AF6-BEC5-42DF94781F37}"/>
              </a:ext>
            </a:extLst>
          </p:cNvPr>
          <p:cNvSpPr txBox="1"/>
          <p:nvPr/>
        </p:nvSpPr>
        <p:spPr>
          <a:xfrm>
            <a:off x="346264" y="719018"/>
            <a:ext cx="363906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What is cyberbullying ?</a:t>
            </a:r>
          </a:p>
          <a:p>
            <a:r>
              <a:rPr lang="en-US" sz="1400" b="1"/>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b="1" dirty="0"/>
          </a:p>
        </p:txBody>
      </p:sp>
      <p:sp>
        <p:nvSpPr>
          <p:cNvPr id="8" name="TextBox 7">
            <a:extLst>
              <a:ext uri="{FF2B5EF4-FFF2-40B4-BE49-F238E27FC236}">
                <a16:creationId xmlns:a16="http://schemas.microsoft.com/office/drawing/2014/main" id="{59AC5011-FC86-0679-2A50-F6241C2355C3}"/>
              </a:ext>
            </a:extLst>
          </p:cNvPr>
          <p:cNvSpPr txBox="1"/>
          <p:nvPr/>
        </p:nvSpPr>
        <p:spPr>
          <a:xfrm>
            <a:off x="339811" y="3429000"/>
            <a:ext cx="608570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dirty="0"/>
              <a:t>Bullying that breaches the Equality Act 2010 can often be </a:t>
            </a:r>
            <a:r>
              <a:rPr lang="en-US" sz="1400" dirty="0" err="1"/>
              <a:t>categorised</a:t>
            </a:r>
            <a:r>
              <a:rPr lang="en-US" sz="1400" dirty="0"/>
              <a:t> as "Hate Crime" and this is also illegal, for example:​</a:t>
            </a:r>
          </a:p>
          <a:p>
            <a:pPr rtl="0"/>
            <a:r>
              <a:rPr lang="en-US" sz="1400"/>
              <a:t>​</a:t>
            </a:r>
          </a:p>
          <a:p>
            <a:pPr marL="518160" indent="-259080" rtl="0">
              <a:buFont typeface="Arial,Sans-Serif"/>
              <a:buChar char="•"/>
            </a:pPr>
            <a:r>
              <a:rPr lang="en-US" sz="1400"/>
              <a:t>Bullying that is sexist​</a:t>
            </a:r>
          </a:p>
          <a:p>
            <a:pPr marL="518160" indent="-259080" rtl="0">
              <a:buFont typeface="Arial,Sans-Serif"/>
              <a:buChar char="•"/>
            </a:pPr>
            <a:r>
              <a:rPr lang="en-US" sz="1400"/>
              <a:t>Bullying that targets race or religion​</a:t>
            </a:r>
          </a:p>
          <a:p>
            <a:pPr marL="518160" indent="-259080" rtl="0">
              <a:buFont typeface="Arial,Sans-Serif"/>
              <a:buChar char="•"/>
            </a:pPr>
            <a:r>
              <a:rPr lang="en-US" sz="1400"/>
              <a:t>Bullying about someone's sexual orientation​</a:t>
            </a:r>
          </a:p>
          <a:p>
            <a:pPr marL="518160" indent="-259080" rtl="0">
              <a:buFont typeface="Arial,Sans-Serif"/>
              <a:buChar char="•"/>
            </a:pPr>
            <a:r>
              <a:rPr lang="en-US" sz="1400"/>
              <a:t>Bullying related to gender identity​</a:t>
            </a:r>
          </a:p>
          <a:p>
            <a:pPr marL="518160" indent="-259080" rtl="0">
              <a:buFont typeface="Arial,Sans-Serif"/>
              <a:buChar char="•"/>
            </a:pPr>
            <a:r>
              <a:rPr lang="en-US" sz="1400" dirty="0"/>
              <a:t>Bullying that targets learning disability, physical disability or any other type of disability​</a:t>
            </a:r>
          </a:p>
          <a:p>
            <a:pPr algn="ctr"/>
            <a:endParaRPr lang="en-US"/>
          </a:p>
        </p:txBody>
      </p:sp>
      <p:pic>
        <p:nvPicPr>
          <p:cNvPr id="9" name="Picture 8" descr="A group of icons with text&#10;&#10;AI-generated content may be incorrect.">
            <a:extLst>
              <a:ext uri="{FF2B5EF4-FFF2-40B4-BE49-F238E27FC236}">
                <a16:creationId xmlns:a16="http://schemas.microsoft.com/office/drawing/2014/main" id="{B67472BB-FBB4-A5BD-66CC-2A091E884887}"/>
              </a:ext>
            </a:extLst>
          </p:cNvPr>
          <p:cNvPicPr>
            <a:picLocks noChangeAspect="1"/>
          </p:cNvPicPr>
          <p:nvPr/>
        </p:nvPicPr>
        <p:blipFill>
          <a:blip r:embed="rId3"/>
          <a:stretch>
            <a:fillRect/>
          </a:stretch>
        </p:blipFill>
        <p:spPr>
          <a:xfrm>
            <a:off x="537390" y="5736366"/>
            <a:ext cx="2678585" cy="2845659"/>
          </a:xfrm>
          <a:prstGeom prst="rect">
            <a:avLst/>
          </a:prstGeom>
        </p:spPr>
      </p:pic>
      <p:sp>
        <p:nvSpPr>
          <p:cNvPr id="10" name="TextBox 9">
            <a:extLst>
              <a:ext uri="{FF2B5EF4-FFF2-40B4-BE49-F238E27FC236}">
                <a16:creationId xmlns:a16="http://schemas.microsoft.com/office/drawing/2014/main" id="{86353E7A-603A-4298-56B9-489FDBE352C8}"/>
              </a:ext>
            </a:extLst>
          </p:cNvPr>
          <p:cNvSpPr txBox="1"/>
          <p:nvPr/>
        </p:nvSpPr>
        <p:spPr>
          <a:xfrm>
            <a:off x="3520887" y="5740340"/>
            <a:ext cx="2901677" cy="2893100"/>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Protected characteristics</a:t>
            </a:r>
          </a:p>
          <a:p>
            <a:r>
              <a:rPr lang="en-US" sz="1400"/>
              <a:t>Would you add any others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124139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1324114-4E7C-CBE7-23E1-7C18010D8ED4}"/>
              </a:ext>
            </a:extLst>
          </p:cNvPr>
          <p:cNvGraphicFramePr>
            <a:graphicFrameLocks noGrp="1"/>
          </p:cNvGraphicFramePr>
          <p:nvPr>
            <p:extLst>
              <p:ext uri="{D42A27DB-BD31-4B8C-83A1-F6EECF244321}">
                <p14:modId xmlns:p14="http://schemas.microsoft.com/office/powerpoint/2010/main" val="2632008243"/>
              </p:ext>
            </p:extLst>
          </p:nvPr>
        </p:nvGraphicFramePr>
        <p:xfrm>
          <a:off x="540608" y="1374689"/>
          <a:ext cx="5919196" cy="3422786"/>
        </p:xfrm>
        <a:graphic>
          <a:graphicData uri="http://schemas.openxmlformats.org/drawingml/2006/table">
            <a:tbl>
              <a:tblPr firstRow="1" bandRow="1">
                <a:tableStyleId>{5940675A-B579-460E-94D1-54222C63F5DA}</a:tableStyleId>
              </a:tblPr>
              <a:tblGrid>
                <a:gridCol w="2959598">
                  <a:extLst>
                    <a:ext uri="{9D8B030D-6E8A-4147-A177-3AD203B41FA5}">
                      <a16:colId xmlns:a16="http://schemas.microsoft.com/office/drawing/2014/main" val="1874633670"/>
                    </a:ext>
                  </a:extLst>
                </a:gridCol>
                <a:gridCol w="2959598">
                  <a:extLst>
                    <a:ext uri="{9D8B030D-6E8A-4147-A177-3AD203B41FA5}">
                      <a16:colId xmlns:a16="http://schemas.microsoft.com/office/drawing/2014/main" val="1527597159"/>
                    </a:ext>
                  </a:extLst>
                </a:gridCol>
              </a:tblGrid>
              <a:tr h="1711393">
                <a:tc>
                  <a:txBody>
                    <a:bodyPr/>
                    <a:lstStyle/>
                    <a:p>
                      <a:r>
                        <a:rPr lang="en-US" sz="1400"/>
                        <a:t>1.</a:t>
                      </a:r>
                    </a:p>
                  </a:txBody>
                  <a:tcPr/>
                </a:tc>
                <a:tc>
                  <a:txBody>
                    <a:bodyPr/>
                    <a:lstStyle/>
                    <a:p>
                      <a:r>
                        <a:rPr lang="en-US" sz="1400"/>
                        <a:t>2.</a:t>
                      </a:r>
                    </a:p>
                  </a:txBody>
                  <a:tcPr/>
                </a:tc>
                <a:extLst>
                  <a:ext uri="{0D108BD9-81ED-4DB2-BD59-A6C34878D82A}">
                    <a16:rowId xmlns:a16="http://schemas.microsoft.com/office/drawing/2014/main" val="3806537590"/>
                  </a:ext>
                </a:extLst>
              </a:tr>
              <a:tr h="1711393">
                <a:tc>
                  <a:txBody>
                    <a:bodyPr/>
                    <a:lstStyle/>
                    <a:p>
                      <a:r>
                        <a:rPr lang="en-US" sz="1400"/>
                        <a:t>3.</a:t>
                      </a:r>
                    </a:p>
                  </a:txBody>
                  <a:tcPr/>
                </a:tc>
                <a:tc>
                  <a:txBody>
                    <a:bodyPr/>
                    <a:lstStyle/>
                    <a:p>
                      <a:r>
                        <a:rPr lang="en-US" sz="1400"/>
                        <a:t>4.</a:t>
                      </a:r>
                    </a:p>
                  </a:txBody>
                  <a:tcPr/>
                </a:tc>
                <a:extLst>
                  <a:ext uri="{0D108BD9-81ED-4DB2-BD59-A6C34878D82A}">
                    <a16:rowId xmlns:a16="http://schemas.microsoft.com/office/drawing/2014/main" val="2575966673"/>
                  </a:ext>
                </a:extLst>
              </a:tr>
            </a:tbl>
          </a:graphicData>
        </a:graphic>
      </p:graphicFrame>
      <p:sp>
        <p:nvSpPr>
          <p:cNvPr id="5" name="TextBox 4">
            <a:extLst>
              <a:ext uri="{FF2B5EF4-FFF2-40B4-BE49-F238E27FC236}">
                <a16:creationId xmlns:a16="http://schemas.microsoft.com/office/drawing/2014/main" id="{1CBE30DA-0587-D114-F9BD-40ABA7E53169}"/>
              </a:ext>
            </a:extLst>
          </p:cNvPr>
          <p:cNvSpPr txBox="1"/>
          <p:nvPr/>
        </p:nvSpPr>
        <p:spPr>
          <a:xfrm>
            <a:off x="532436" y="803363"/>
            <a:ext cx="578486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Cyberbullying ? Explain your answer</a:t>
            </a:r>
          </a:p>
        </p:txBody>
      </p:sp>
      <p:sp>
        <p:nvSpPr>
          <p:cNvPr id="6" name="TextBox 5">
            <a:extLst>
              <a:ext uri="{FF2B5EF4-FFF2-40B4-BE49-F238E27FC236}">
                <a16:creationId xmlns:a16="http://schemas.microsoft.com/office/drawing/2014/main" id="{C9773FA0-7297-9C15-14AA-038C8CA6E749}"/>
              </a:ext>
            </a:extLst>
          </p:cNvPr>
          <p:cNvSpPr txBox="1"/>
          <p:nvPr/>
        </p:nvSpPr>
        <p:spPr>
          <a:xfrm>
            <a:off x="538447" y="5087650"/>
            <a:ext cx="5878727"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Video: How did Nadiya feel ?</a:t>
            </a:r>
          </a:p>
          <a:p>
            <a:r>
              <a:rPr lang="en-US" sz="1400"/>
              <a:t>____________________________________________________________________________________________________________________________________________________________________________________________________________</a:t>
            </a:r>
          </a:p>
          <a:p>
            <a:endParaRPr lang="en-US" sz="1400" dirty="0"/>
          </a:p>
          <a:p>
            <a:r>
              <a:rPr lang="en-US" sz="1400"/>
              <a:t>In the UK we have the right to free speech and sometimes online bullies hide behind this right and think it will protect them from prosecution, however; </a:t>
            </a:r>
            <a:endParaRPr lang="en-US" sz="1400" dirty="0"/>
          </a:p>
          <a:p>
            <a:r>
              <a:rPr lang="en-US" sz="1400"/>
              <a:t>"If comments posted online about an individual or group of individuals are threatening or intend to cause distress, this is against the law."</a:t>
            </a:r>
            <a:endParaRPr lang="en-US" sz="1400" dirty="0"/>
          </a:p>
          <a:p>
            <a:endParaRPr lang="en-US" sz="1400" dirty="0"/>
          </a:p>
          <a:p>
            <a:r>
              <a:rPr lang="en-US" sz="1400" dirty="0"/>
              <a:t>Can you think of any examples of this type of </a:t>
            </a:r>
            <a:r>
              <a:rPr lang="en-US" sz="1400" dirty="0" err="1"/>
              <a:t>behaviour</a:t>
            </a:r>
            <a:r>
              <a:rPr lang="en-US" sz="1400" dirty="0"/>
              <a:t> involving celebrities or people on the news?</a:t>
            </a:r>
          </a:p>
          <a:p>
            <a:r>
              <a:rPr lang="en-US" sz="1400"/>
              <a:t>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426953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13A0EE-727D-8012-AA5B-19FF259C3298}"/>
              </a:ext>
            </a:extLst>
          </p:cNvPr>
          <p:cNvSpPr txBox="1"/>
          <p:nvPr/>
        </p:nvSpPr>
        <p:spPr>
          <a:xfrm>
            <a:off x="463378" y="617838"/>
            <a:ext cx="3691581"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t>
            </a:r>
            <a:r>
              <a:rPr lang="en-US" sz="1400" b="1"/>
              <a:t>The law </a:t>
            </a:r>
          </a:p>
          <a:p>
            <a:pPr rtl="0">
              <a:lnSpc>
                <a:spcPts val="1344"/>
              </a:lnSpc>
            </a:pPr>
            <a:r>
              <a:rPr lang="en-US" sz="1400"/>
              <a:t>Those creating or spreading offensive Internet content have also been prosecuted under hate crime laws. ​​</a:t>
            </a:r>
          </a:p>
          <a:p>
            <a:pPr rtl="0">
              <a:lnSpc>
                <a:spcPts val="1344"/>
              </a:lnSpc>
            </a:pPr>
            <a:r>
              <a:rPr lang="en-US" sz="1400"/>
              <a:t>The number of people arrested for ‘online crimes’ has increased dramatically under the Communications Act 2003 and the Malicious Communications Act 1988. ​​</a:t>
            </a:r>
          </a:p>
          <a:p>
            <a:pPr rtl="0">
              <a:lnSpc>
                <a:spcPts val="1344"/>
              </a:lnSpc>
            </a:pPr>
            <a:r>
              <a:rPr lang="en-US" sz="1400"/>
              <a:t>Breaking this law could result in a six-month prison sentence or a fine of up to £5,000.​</a:t>
            </a:r>
          </a:p>
          <a:p>
            <a:pPr rtl="0">
              <a:lnSpc>
                <a:spcPts val="1344"/>
              </a:lnSpc>
            </a:pPr>
            <a:r>
              <a:rPr lang="en-US" sz="1400"/>
              <a:t>​Under current anti-harassment laws, internet ‘trolls’ could face two years in prison ​for ‘online harassment’.</a:t>
            </a:r>
          </a:p>
          <a:p>
            <a:pPr algn="ctr"/>
            <a:endParaRPr lang="en-US"/>
          </a:p>
        </p:txBody>
      </p:sp>
      <p:pic>
        <p:nvPicPr>
          <p:cNvPr id="5" name="Picture 4" descr="Legal Implications Of Cyber-Bullying And Online Harassment In Nigeria | AOC  | SOLICITORS">
            <a:extLst>
              <a:ext uri="{FF2B5EF4-FFF2-40B4-BE49-F238E27FC236}">
                <a16:creationId xmlns:a16="http://schemas.microsoft.com/office/drawing/2014/main" id="{D1D5CC20-F57A-0C6F-6A6A-B0F6EF0F82D0}"/>
              </a:ext>
            </a:extLst>
          </p:cNvPr>
          <p:cNvPicPr>
            <a:picLocks noChangeAspect="1"/>
          </p:cNvPicPr>
          <p:nvPr/>
        </p:nvPicPr>
        <p:blipFill>
          <a:blip r:embed="rId2"/>
          <a:stretch>
            <a:fillRect/>
          </a:stretch>
        </p:blipFill>
        <p:spPr>
          <a:xfrm>
            <a:off x="4154187" y="769981"/>
            <a:ext cx="2704586" cy="1858147"/>
          </a:xfrm>
          <a:prstGeom prst="rect">
            <a:avLst/>
          </a:prstGeom>
        </p:spPr>
      </p:pic>
      <p:sp>
        <p:nvSpPr>
          <p:cNvPr id="6" name="TextBox 5">
            <a:extLst>
              <a:ext uri="{FF2B5EF4-FFF2-40B4-BE49-F238E27FC236}">
                <a16:creationId xmlns:a16="http://schemas.microsoft.com/office/drawing/2014/main" id="{228A1CE1-171E-6528-B8D5-03F01662CDDA}"/>
              </a:ext>
            </a:extLst>
          </p:cNvPr>
          <p:cNvSpPr txBox="1"/>
          <p:nvPr/>
        </p:nvSpPr>
        <p:spPr>
          <a:xfrm>
            <a:off x="456579" y="3258414"/>
            <a:ext cx="5925064"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Online grooming</a:t>
            </a:r>
          </a:p>
          <a:p>
            <a:endParaRPr lang="en-US" b="1" dirty="0"/>
          </a:p>
          <a:p>
            <a:endParaRPr lang="en-US" sz="1400" b="1"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7" name="Picture 6" descr="How to Stay Safe from Online Catfishing Scams: Tips and Tricks to Avoid  Getting Duped | The Sun | Page 5 | The Sun">
            <a:extLst>
              <a:ext uri="{FF2B5EF4-FFF2-40B4-BE49-F238E27FC236}">
                <a16:creationId xmlns:a16="http://schemas.microsoft.com/office/drawing/2014/main" id="{85D20190-7D3B-4AC1-A4C6-7B02A3715FE8}"/>
              </a:ext>
            </a:extLst>
          </p:cNvPr>
          <p:cNvPicPr>
            <a:picLocks noChangeAspect="1"/>
          </p:cNvPicPr>
          <p:nvPr/>
        </p:nvPicPr>
        <p:blipFill>
          <a:blip r:embed="rId3"/>
          <a:stretch>
            <a:fillRect/>
          </a:stretch>
        </p:blipFill>
        <p:spPr>
          <a:xfrm>
            <a:off x="1930743" y="5135962"/>
            <a:ext cx="2996514" cy="1420657"/>
          </a:xfrm>
          <a:prstGeom prst="rect">
            <a:avLst/>
          </a:prstGeom>
        </p:spPr>
      </p:pic>
      <p:sp>
        <p:nvSpPr>
          <p:cNvPr id="9" name="TextBox 8">
            <a:extLst>
              <a:ext uri="{FF2B5EF4-FFF2-40B4-BE49-F238E27FC236}">
                <a16:creationId xmlns:a16="http://schemas.microsoft.com/office/drawing/2014/main" id="{BBC15735-019A-B9A3-FAC7-8D0ED84B9998}"/>
              </a:ext>
            </a:extLst>
          </p:cNvPr>
          <p:cNvSpPr txBox="1"/>
          <p:nvPr/>
        </p:nvSpPr>
        <p:spPr>
          <a:xfrm>
            <a:off x="466081" y="3721522"/>
            <a:ext cx="592898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What is </a:t>
            </a:r>
            <a:r>
              <a:rPr lang="en-US" sz="1400"/>
              <a:t>catfishing ?</a:t>
            </a:r>
          </a:p>
          <a:p>
            <a:endParaRPr lang="en-US" sz="1400" dirty="0"/>
          </a:p>
        </p:txBody>
      </p:sp>
      <p:sp>
        <p:nvSpPr>
          <p:cNvPr id="11" name="TextBox 10">
            <a:extLst>
              <a:ext uri="{FF2B5EF4-FFF2-40B4-BE49-F238E27FC236}">
                <a16:creationId xmlns:a16="http://schemas.microsoft.com/office/drawing/2014/main" id="{54086F9A-0E18-5A37-D703-F2D8284EA096}"/>
              </a:ext>
            </a:extLst>
          </p:cNvPr>
          <p:cNvSpPr txBox="1"/>
          <p:nvPr/>
        </p:nvSpPr>
        <p:spPr>
          <a:xfrm>
            <a:off x="478824" y="6718988"/>
            <a:ext cx="5915797"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2400"/>
              </a:lnSpc>
            </a:pPr>
            <a:r>
              <a:rPr lang="en-GB" sz="1400"/>
              <a:t>What happens when someone steals your identity?</a:t>
            </a:r>
            <a:r>
              <a:rPr lang="en-US" sz="1400"/>
              <a:t>​</a:t>
            </a:r>
            <a:endParaRPr lang="en-US"/>
          </a:p>
          <a:p>
            <a:pPr>
              <a:lnSpc>
                <a:spcPts val="2400"/>
              </a:lnSpc>
            </a:pPr>
            <a:r>
              <a:rPr lang="en-US" sz="1400"/>
              <a:t>__________________________________________________________________________________________________________________________________________</a:t>
            </a:r>
            <a:endParaRPr lang="en-US" sz="1400" dirty="0"/>
          </a:p>
          <a:p>
            <a:pPr rtl="0">
              <a:lnSpc>
                <a:spcPts val="2400"/>
              </a:lnSpc>
            </a:pPr>
            <a:r>
              <a:rPr lang="en-GB" sz="1400"/>
              <a:t>Should catfishing be made a crime?</a:t>
            </a:r>
          </a:p>
          <a:p>
            <a:r>
              <a:rPr lang="en-US"/>
              <a:t>____________________________________________________________________________________________________________</a:t>
            </a:r>
          </a:p>
        </p:txBody>
      </p:sp>
    </p:spTree>
    <p:extLst>
      <p:ext uri="{BB962C8B-B14F-4D97-AF65-F5344CB8AC3E}">
        <p14:creationId xmlns:p14="http://schemas.microsoft.com/office/powerpoint/2010/main" val="3575320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1687FA-4319-67B9-4A78-1DFF5DB626CC}"/>
              </a:ext>
            </a:extLst>
          </p:cNvPr>
          <p:cNvSpPr txBox="1"/>
          <p:nvPr/>
        </p:nvSpPr>
        <p:spPr>
          <a:xfrm>
            <a:off x="308919" y="246293"/>
            <a:ext cx="6240161" cy="89870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Grooming</a:t>
            </a:r>
            <a:endParaRPr lang="en-US"/>
          </a:p>
          <a:p>
            <a:r>
              <a:rPr lang="en-US" sz="1400"/>
              <a:t>Grooming  is when someone builds a relationship with a young person and tricks them or pressures them into doing something abusive, criminal or both.​</a:t>
            </a:r>
          </a:p>
          <a:p>
            <a:pPr rtl="0"/>
            <a:r>
              <a:rPr lang="en-US" sz="1400"/>
              <a:t>Grooming is still rare, but it does happen to some young people.​</a:t>
            </a:r>
          </a:p>
          <a:p>
            <a:endParaRPr lang="en-US" sz="1400" b="1" dirty="0"/>
          </a:p>
          <a:p>
            <a:r>
              <a:rPr lang="en-US" sz="1400" b="1">
                <a:latin typeface="Aptos"/>
                <a:ea typeface="Calibri"/>
                <a:cs typeface="Calibri"/>
              </a:rPr>
              <a:t>Consent</a:t>
            </a:r>
            <a:endParaRPr lang="en-US" sz="1400" b="1" dirty="0">
              <a:latin typeface="Aptos"/>
              <a:ea typeface="Calibri"/>
              <a:cs typeface="Calibri"/>
            </a:endParaRPr>
          </a:p>
          <a:p>
            <a:r>
              <a:rPr lang="en-GB" sz="1400" dirty="0">
                <a:latin typeface="Aptos"/>
                <a:ea typeface="Calibri"/>
                <a:cs typeface="Calibri"/>
              </a:rPr>
              <a:t>You don't have to do anything that you don't want to do. </a:t>
            </a:r>
          </a:p>
          <a:p>
            <a:r>
              <a:rPr lang="en-GB" sz="1400" dirty="0">
                <a:latin typeface="Aptos"/>
                <a:ea typeface="Calibri"/>
                <a:cs typeface="Calibri"/>
              </a:rPr>
              <a:t>If you're being pressured to do something you're not comfortable with, that's called coercion, even if it’s someone you trust.</a:t>
            </a:r>
          </a:p>
          <a:p>
            <a:r>
              <a:rPr lang="en-GB" sz="1400">
                <a:latin typeface="Aptos"/>
                <a:ea typeface="Calibri"/>
                <a:cs typeface="Calibri"/>
              </a:rPr>
              <a:t>Consent can change – people change their minds and this is ok.</a:t>
            </a:r>
            <a:endParaRPr lang="en-US" sz="1400">
              <a:latin typeface="Aptos"/>
            </a:endParaRPr>
          </a:p>
          <a:p>
            <a:endParaRPr lang="en-GB" sz="1400" dirty="0">
              <a:ea typeface="Calibri"/>
              <a:cs typeface="Calibri"/>
            </a:endParaRPr>
          </a:p>
          <a:p>
            <a:r>
              <a:rPr lang="en-GB" sz="1400">
                <a:ea typeface="Calibri"/>
                <a:cs typeface="Calibri"/>
              </a:rPr>
              <a:t>Who is Andy and how did he know Sarah?</a:t>
            </a:r>
          </a:p>
          <a:p>
            <a:r>
              <a:rPr lang="en-GB" sz="1400">
                <a:ea typeface="Calibri"/>
                <a:cs typeface="Calibri"/>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dirty="0">
              <a:ea typeface="Calibri"/>
              <a:cs typeface="Calibri"/>
            </a:endParaRPr>
          </a:p>
          <a:p>
            <a:endParaRPr lang="en-GB" sz="1400" dirty="0">
              <a:ea typeface="Calibri"/>
              <a:cs typeface="Calibri"/>
            </a:endParaRPr>
          </a:p>
          <a:p>
            <a:r>
              <a:rPr lang="en-GB" sz="1400">
                <a:ea typeface="Calibri"/>
                <a:cs typeface="Calibri"/>
              </a:rPr>
              <a:t>How did Andy gain the trust of Sarah?</a:t>
            </a:r>
            <a:endParaRPr lang="en-GB"/>
          </a:p>
          <a:p>
            <a:r>
              <a:rPr lang="en-GB" sz="1400">
                <a:ea typeface="Calibri"/>
                <a:cs typeface="Calibri"/>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dirty="0">
              <a:ea typeface="Calibri"/>
              <a:cs typeface="Calibri"/>
            </a:endParaRPr>
          </a:p>
          <a:p>
            <a:endParaRPr lang="en-GB" sz="1400" dirty="0">
              <a:ea typeface="Calibri"/>
              <a:cs typeface="Calibri"/>
            </a:endParaRPr>
          </a:p>
          <a:p>
            <a:r>
              <a:rPr lang="en-GB" sz="1400">
                <a:ea typeface="Calibri"/>
                <a:cs typeface="Calibri"/>
              </a:rPr>
              <a:t>Why does Andy want photos of Sarah?</a:t>
            </a:r>
          </a:p>
          <a:p>
            <a:r>
              <a:rPr lang="en-GB" sz="1400">
                <a:ea typeface="Calibri"/>
                <a:cs typeface="Calibri"/>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sz="1400" dirty="0">
              <a:ea typeface="Calibri"/>
              <a:cs typeface="Calibri"/>
            </a:endParaRPr>
          </a:p>
          <a:p>
            <a:r>
              <a:rPr lang="en-GB" sz="1400">
                <a:ea typeface="Calibri"/>
                <a:cs typeface="Calibri"/>
              </a:rPr>
              <a:t>What should Sarah have done in this situation?</a:t>
            </a:r>
          </a:p>
          <a:p>
            <a:r>
              <a:rPr lang="en-GB" sz="1400">
                <a:ea typeface="Calibri"/>
                <a:cs typeface="Calibri"/>
              </a:rPr>
              <a:t>___________________________________________________________________________________________________________________________________________________________________________________________________________________________</a:t>
            </a:r>
            <a:endParaRPr lang="en-GB" sz="1400" dirty="0">
              <a:ea typeface="Calibri"/>
              <a:cs typeface="Calibri"/>
            </a:endParaRPr>
          </a:p>
          <a:p>
            <a:r>
              <a:rPr lang="en-GB" sz="1400">
                <a:ea typeface="Calibri"/>
                <a:cs typeface="Calibri"/>
              </a:rPr>
              <a:t>_________________________________________________________________________</a:t>
            </a:r>
            <a:endParaRPr lang="en-GB" sz="1400" dirty="0">
              <a:ea typeface="Calibri"/>
              <a:cs typeface="Calibri"/>
            </a:endParaRPr>
          </a:p>
          <a:p>
            <a:endParaRPr lang="en-GB" sz="1400" dirty="0">
              <a:ea typeface="Calibri"/>
              <a:cs typeface="Calibri"/>
            </a:endParaRPr>
          </a:p>
          <a:p>
            <a:r>
              <a:rPr lang="en-GB" sz="1400">
                <a:ea typeface="Calibri"/>
                <a:cs typeface="Calibri"/>
              </a:rPr>
              <a:t>What help is available to Sarah?</a:t>
            </a:r>
            <a:endParaRPr lang="en-GB"/>
          </a:p>
          <a:p>
            <a:r>
              <a:rPr lang="en-GB" sz="1400">
                <a:ea typeface="Calibri"/>
                <a:cs typeface="Calibri"/>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ctr"/>
            <a:endParaRPr lang="en-US"/>
          </a:p>
        </p:txBody>
      </p:sp>
    </p:spTree>
    <p:extLst>
      <p:ext uri="{BB962C8B-B14F-4D97-AF65-F5344CB8AC3E}">
        <p14:creationId xmlns:p14="http://schemas.microsoft.com/office/powerpoint/2010/main" val="2274888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mputer screen shot of a computer screen&#10;&#10;AI-generated content may be incorrect.">
            <a:extLst>
              <a:ext uri="{FF2B5EF4-FFF2-40B4-BE49-F238E27FC236}">
                <a16:creationId xmlns:a16="http://schemas.microsoft.com/office/drawing/2014/main" id="{4A87FC7D-5D59-2185-4BC7-2387291BAAE3}"/>
              </a:ext>
            </a:extLst>
          </p:cNvPr>
          <p:cNvPicPr>
            <a:picLocks noChangeAspect="1"/>
          </p:cNvPicPr>
          <p:nvPr/>
        </p:nvPicPr>
        <p:blipFill>
          <a:blip r:embed="rId2"/>
          <a:srcRect l="29794" t="36220" r="11652" b="15223"/>
          <a:stretch>
            <a:fillRect/>
          </a:stretch>
        </p:blipFill>
        <p:spPr>
          <a:xfrm>
            <a:off x="353366" y="855872"/>
            <a:ext cx="6106100" cy="3189706"/>
          </a:xfrm>
          <a:prstGeom prst="rect">
            <a:avLst/>
          </a:prstGeom>
          <a:ln>
            <a:solidFill>
              <a:schemeClr val="tx1"/>
            </a:solidFill>
          </a:ln>
        </p:spPr>
      </p:pic>
      <p:pic>
        <p:nvPicPr>
          <p:cNvPr id="5" name="Picture 4" descr="A child with blonde hair&#10;&#10;AI-generated content may be incorrect.">
            <a:extLst>
              <a:ext uri="{FF2B5EF4-FFF2-40B4-BE49-F238E27FC236}">
                <a16:creationId xmlns:a16="http://schemas.microsoft.com/office/drawing/2014/main" id="{E60ADDE7-84D4-0EFA-C653-0C5AB91D54A5}"/>
              </a:ext>
            </a:extLst>
          </p:cNvPr>
          <p:cNvPicPr>
            <a:picLocks noChangeAspect="1"/>
          </p:cNvPicPr>
          <p:nvPr/>
        </p:nvPicPr>
        <p:blipFill>
          <a:blip r:embed="rId3"/>
          <a:stretch>
            <a:fillRect/>
          </a:stretch>
        </p:blipFill>
        <p:spPr>
          <a:xfrm>
            <a:off x="480138" y="4423002"/>
            <a:ext cx="2317103" cy="1744242"/>
          </a:xfrm>
          <a:prstGeom prst="rect">
            <a:avLst/>
          </a:prstGeom>
        </p:spPr>
      </p:pic>
      <p:pic>
        <p:nvPicPr>
          <p:cNvPr id="6" name="Picture 5" descr="A group of girls looking at a cellphone&#10;&#10;AI-generated content may be incorrect.">
            <a:extLst>
              <a:ext uri="{FF2B5EF4-FFF2-40B4-BE49-F238E27FC236}">
                <a16:creationId xmlns:a16="http://schemas.microsoft.com/office/drawing/2014/main" id="{3BE3F21E-33E6-81C8-EC7F-F9C3FC2E387B}"/>
              </a:ext>
            </a:extLst>
          </p:cNvPr>
          <p:cNvPicPr>
            <a:picLocks noChangeAspect="1"/>
          </p:cNvPicPr>
          <p:nvPr/>
        </p:nvPicPr>
        <p:blipFill>
          <a:blip r:embed="rId4"/>
          <a:stretch>
            <a:fillRect/>
          </a:stretch>
        </p:blipFill>
        <p:spPr>
          <a:xfrm>
            <a:off x="480138" y="6767318"/>
            <a:ext cx="2340429" cy="1732579"/>
          </a:xfrm>
          <a:prstGeom prst="rect">
            <a:avLst/>
          </a:prstGeom>
        </p:spPr>
      </p:pic>
      <p:sp>
        <p:nvSpPr>
          <p:cNvPr id="7" name="TextBox 6">
            <a:extLst>
              <a:ext uri="{FF2B5EF4-FFF2-40B4-BE49-F238E27FC236}">
                <a16:creationId xmlns:a16="http://schemas.microsoft.com/office/drawing/2014/main" id="{4C9ECA1C-D29F-0085-4C87-0FCDDE1E238E}"/>
              </a:ext>
            </a:extLst>
          </p:cNvPr>
          <p:cNvSpPr txBox="1"/>
          <p:nvPr/>
        </p:nvSpPr>
        <p:spPr>
          <a:xfrm>
            <a:off x="3042906" y="4418332"/>
            <a:ext cx="3373016"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Callie</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endParaRPr lang="en-US" sz="1400" dirty="0"/>
          </a:p>
          <a:p>
            <a:r>
              <a:rPr lang="en-US" sz="1400"/>
              <a:t>Clarissa</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2282112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icture containing text, clipart&#10;&#10;Description automatically generated">
            <a:extLst>
              <a:ext uri="{FF2B5EF4-FFF2-40B4-BE49-F238E27FC236}">
                <a16:creationId xmlns:a16="http://schemas.microsoft.com/office/drawing/2014/main" id="{90D8AC5F-2F2C-434D-172B-3A4B0A89C5FC}"/>
              </a:ext>
            </a:extLst>
          </p:cNvPr>
          <p:cNvPicPr>
            <a:picLocks noGrp="1" noChangeAspect="1"/>
          </p:cNvPicPr>
          <p:nvPr>
            <p:ph idx="1"/>
          </p:nvPr>
        </p:nvPicPr>
        <p:blipFill>
          <a:blip r:embed="rId2"/>
          <a:stretch>
            <a:fillRect/>
          </a:stretch>
        </p:blipFill>
        <p:spPr>
          <a:xfrm>
            <a:off x="358346" y="5483082"/>
            <a:ext cx="2017241" cy="1186764"/>
          </a:xfrm>
          <a:prstGeom prst="rect">
            <a:avLst/>
          </a:prstGeom>
        </p:spPr>
      </p:pic>
      <p:pic>
        <p:nvPicPr>
          <p:cNvPr id="5" name="Picture 4" descr="Logo, icon&#10;&#10;Description automatically generated">
            <a:extLst>
              <a:ext uri="{FF2B5EF4-FFF2-40B4-BE49-F238E27FC236}">
                <a16:creationId xmlns:a16="http://schemas.microsoft.com/office/drawing/2014/main" id="{AB4F896E-318C-AE9C-7A8E-A5AAED8CCC68}"/>
              </a:ext>
            </a:extLst>
          </p:cNvPr>
          <p:cNvPicPr>
            <a:picLocks noChangeAspect="1"/>
          </p:cNvPicPr>
          <p:nvPr/>
        </p:nvPicPr>
        <p:blipFill>
          <a:blip r:embed="rId3"/>
          <a:stretch>
            <a:fillRect/>
          </a:stretch>
        </p:blipFill>
        <p:spPr>
          <a:xfrm>
            <a:off x="456943" y="966658"/>
            <a:ext cx="1619250" cy="1619250"/>
          </a:xfrm>
          <a:prstGeom prst="rect">
            <a:avLst/>
          </a:prstGeom>
        </p:spPr>
      </p:pic>
      <p:pic>
        <p:nvPicPr>
          <p:cNvPr id="6" name="Picture 5" descr="Text&#10;&#10;Description automatically generated">
            <a:extLst>
              <a:ext uri="{FF2B5EF4-FFF2-40B4-BE49-F238E27FC236}">
                <a16:creationId xmlns:a16="http://schemas.microsoft.com/office/drawing/2014/main" id="{B645B388-1FF1-7799-0200-5F5BD75FAC88}"/>
              </a:ext>
            </a:extLst>
          </p:cNvPr>
          <p:cNvPicPr>
            <a:picLocks noChangeAspect="1"/>
          </p:cNvPicPr>
          <p:nvPr/>
        </p:nvPicPr>
        <p:blipFill>
          <a:blip r:embed="rId4"/>
          <a:stretch>
            <a:fillRect/>
          </a:stretch>
        </p:blipFill>
        <p:spPr>
          <a:xfrm>
            <a:off x="4214168" y="734711"/>
            <a:ext cx="1858663" cy="1449861"/>
          </a:xfrm>
          <a:prstGeom prst="rect">
            <a:avLst/>
          </a:prstGeom>
        </p:spPr>
      </p:pic>
      <p:pic>
        <p:nvPicPr>
          <p:cNvPr id="7" name="Picture 6" descr="Logo&#10;&#10;Description automatically generated">
            <a:extLst>
              <a:ext uri="{FF2B5EF4-FFF2-40B4-BE49-F238E27FC236}">
                <a16:creationId xmlns:a16="http://schemas.microsoft.com/office/drawing/2014/main" id="{26CDE2AD-3D84-3970-FD54-812FA38546D6}"/>
              </a:ext>
            </a:extLst>
          </p:cNvPr>
          <p:cNvPicPr>
            <a:picLocks noChangeAspect="1"/>
          </p:cNvPicPr>
          <p:nvPr/>
        </p:nvPicPr>
        <p:blipFill>
          <a:blip r:embed="rId5"/>
          <a:stretch>
            <a:fillRect/>
          </a:stretch>
        </p:blipFill>
        <p:spPr>
          <a:xfrm>
            <a:off x="5147876" y="3829823"/>
            <a:ext cx="1504950" cy="1885950"/>
          </a:xfrm>
          <a:prstGeom prst="rect">
            <a:avLst/>
          </a:prstGeom>
        </p:spPr>
      </p:pic>
      <p:pic>
        <p:nvPicPr>
          <p:cNvPr id="8" name="Picture 7" descr="A close-up of a sign&#10;&#10;AI-generated content may be incorrect.">
            <a:extLst>
              <a:ext uri="{FF2B5EF4-FFF2-40B4-BE49-F238E27FC236}">
                <a16:creationId xmlns:a16="http://schemas.microsoft.com/office/drawing/2014/main" id="{128D5AA2-797D-DC48-516B-510901FC1C49}"/>
              </a:ext>
            </a:extLst>
          </p:cNvPr>
          <p:cNvPicPr>
            <a:picLocks noChangeAspect="1"/>
          </p:cNvPicPr>
          <p:nvPr/>
        </p:nvPicPr>
        <p:blipFill>
          <a:blip r:embed="rId6"/>
          <a:stretch>
            <a:fillRect/>
          </a:stretch>
        </p:blipFill>
        <p:spPr>
          <a:xfrm>
            <a:off x="325395" y="7258822"/>
            <a:ext cx="2021359" cy="1484356"/>
          </a:xfrm>
          <a:prstGeom prst="rect">
            <a:avLst/>
          </a:prstGeom>
        </p:spPr>
      </p:pic>
      <p:pic>
        <p:nvPicPr>
          <p:cNvPr id="9" name="Picture 8" descr="Logo, company name&#10;&#10;Description automatically generated">
            <a:extLst>
              <a:ext uri="{FF2B5EF4-FFF2-40B4-BE49-F238E27FC236}">
                <a16:creationId xmlns:a16="http://schemas.microsoft.com/office/drawing/2014/main" id="{1E6D34F1-48C8-AF86-3552-165B212463A3}"/>
              </a:ext>
            </a:extLst>
          </p:cNvPr>
          <p:cNvPicPr>
            <a:picLocks noChangeAspect="1"/>
          </p:cNvPicPr>
          <p:nvPr/>
        </p:nvPicPr>
        <p:blipFill>
          <a:blip r:embed="rId7"/>
          <a:stretch>
            <a:fillRect/>
          </a:stretch>
        </p:blipFill>
        <p:spPr>
          <a:xfrm>
            <a:off x="314325" y="3087645"/>
            <a:ext cx="2800350" cy="1485900"/>
          </a:xfrm>
          <a:prstGeom prst="rect">
            <a:avLst/>
          </a:prstGeom>
        </p:spPr>
      </p:pic>
      <p:pic>
        <p:nvPicPr>
          <p:cNvPr id="10" name="Picture 9" descr="Logo, company name&#10;&#10;Description automatically generated">
            <a:extLst>
              <a:ext uri="{FF2B5EF4-FFF2-40B4-BE49-F238E27FC236}">
                <a16:creationId xmlns:a16="http://schemas.microsoft.com/office/drawing/2014/main" id="{29037CDD-BB9E-4770-E71C-94D3D08D7C74}"/>
              </a:ext>
            </a:extLst>
          </p:cNvPr>
          <p:cNvPicPr>
            <a:picLocks noChangeAspect="1"/>
          </p:cNvPicPr>
          <p:nvPr/>
        </p:nvPicPr>
        <p:blipFill>
          <a:blip r:embed="rId8"/>
          <a:stretch>
            <a:fillRect/>
          </a:stretch>
        </p:blipFill>
        <p:spPr>
          <a:xfrm>
            <a:off x="3767266" y="2568146"/>
            <a:ext cx="2134630" cy="1474573"/>
          </a:xfrm>
          <a:prstGeom prst="rect">
            <a:avLst/>
          </a:prstGeom>
        </p:spPr>
      </p:pic>
      <p:pic>
        <p:nvPicPr>
          <p:cNvPr id="11" name="Picture 10" descr="A black and white logo&#10;&#10;AI-generated content may be incorrect.">
            <a:extLst>
              <a:ext uri="{FF2B5EF4-FFF2-40B4-BE49-F238E27FC236}">
                <a16:creationId xmlns:a16="http://schemas.microsoft.com/office/drawing/2014/main" id="{E44199D2-B936-0C9E-34CE-C5B2F3BFEAA0}"/>
              </a:ext>
            </a:extLst>
          </p:cNvPr>
          <p:cNvPicPr>
            <a:picLocks noChangeAspect="1"/>
          </p:cNvPicPr>
          <p:nvPr/>
        </p:nvPicPr>
        <p:blipFill>
          <a:blip r:embed="rId9"/>
          <a:stretch>
            <a:fillRect/>
          </a:stretch>
        </p:blipFill>
        <p:spPr>
          <a:xfrm>
            <a:off x="2377518" y="1457196"/>
            <a:ext cx="1840384" cy="1425919"/>
          </a:xfrm>
          <a:prstGeom prst="rect">
            <a:avLst/>
          </a:prstGeom>
        </p:spPr>
      </p:pic>
      <p:pic>
        <p:nvPicPr>
          <p:cNvPr id="12" name="Picture 11" descr="Graphical user interface, text&#10;&#10;Description automatically generated">
            <a:extLst>
              <a:ext uri="{FF2B5EF4-FFF2-40B4-BE49-F238E27FC236}">
                <a16:creationId xmlns:a16="http://schemas.microsoft.com/office/drawing/2014/main" id="{833E6EDE-A122-19F3-613B-DE093AA323C3}"/>
              </a:ext>
            </a:extLst>
          </p:cNvPr>
          <p:cNvPicPr>
            <a:picLocks noChangeAspect="1"/>
          </p:cNvPicPr>
          <p:nvPr/>
        </p:nvPicPr>
        <p:blipFill>
          <a:blip r:embed="rId10"/>
          <a:stretch>
            <a:fillRect/>
          </a:stretch>
        </p:blipFill>
        <p:spPr>
          <a:xfrm>
            <a:off x="2377002" y="6330650"/>
            <a:ext cx="2057658" cy="683998"/>
          </a:xfrm>
          <a:prstGeom prst="rect">
            <a:avLst/>
          </a:prstGeom>
        </p:spPr>
      </p:pic>
      <p:pic>
        <p:nvPicPr>
          <p:cNvPr id="13" name="Picture 12" descr="Logo&#10;&#10;Description automatically generated">
            <a:extLst>
              <a:ext uri="{FF2B5EF4-FFF2-40B4-BE49-F238E27FC236}">
                <a16:creationId xmlns:a16="http://schemas.microsoft.com/office/drawing/2014/main" id="{C80EED4A-238F-0532-A5FC-B3EA5FBF8174}"/>
              </a:ext>
            </a:extLst>
          </p:cNvPr>
          <p:cNvPicPr>
            <a:picLocks noChangeAspect="1"/>
          </p:cNvPicPr>
          <p:nvPr/>
        </p:nvPicPr>
        <p:blipFill>
          <a:blip r:embed="rId11"/>
          <a:stretch>
            <a:fillRect/>
          </a:stretch>
        </p:blipFill>
        <p:spPr>
          <a:xfrm>
            <a:off x="2415876" y="4753747"/>
            <a:ext cx="2396953" cy="717723"/>
          </a:xfrm>
          <a:prstGeom prst="rect">
            <a:avLst/>
          </a:prstGeom>
        </p:spPr>
      </p:pic>
      <p:pic>
        <p:nvPicPr>
          <p:cNvPr id="14" name="Picture 13" descr="A green rectangle with white text&#10;&#10;AI-generated content may be incorrect.">
            <a:extLst>
              <a:ext uri="{FF2B5EF4-FFF2-40B4-BE49-F238E27FC236}">
                <a16:creationId xmlns:a16="http://schemas.microsoft.com/office/drawing/2014/main" id="{7C46315B-2D0B-D748-7D46-927657D9F1C4}"/>
              </a:ext>
            </a:extLst>
          </p:cNvPr>
          <p:cNvPicPr>
            <a:picLocks noChangeAspect="1"/>
          </p:cNvPicPr>
          <p:nvPr/>
        </p:nvPicPr>
        <p:blipFill>
          <a:blip r:embed="rId12"/>
          <a:stretch>
            <a:fillRect/>
          </a:stretch>
        </p:blipFill>
        <p:spPr>
          <a:xfrm>
            <a:off x="4772668" y="6151863"/>
            <a:ext cx="1683866" cy="1134247"/>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9974D550-3D5A-55FA-DE72-B9F9ABFBAA7A}"/>
              </a:ext>
            </a:extLst>
          </p:cNvPr>
          <p:cNvPicPr>
            <a:picLocks noChangeAspect="1"/>
          </p:cNvPicPr>
          <p:nvPr/>
        </p:nvPicPr>
        <p:blipFill>
          <a:blip r:embed="rId13"/>
          <a:stretch>
            <a:fillRect/>
          </a:stretch>
        </p:blipFill>
        <p:spPr>
          <a:xfrm>
            <a:off x="3850288" y="7794410"/>
            <a:ext cx="2601870" cy="660315"/>
          </a:xfrm>
          <a:prstGeom prst="rect">
            <a:avLst/>
          </a:prstGeom>
        </p:spPr>
      </p:pic>
      <p:sp>
        <p:nvSpPr>
          <p:cNvPr id="16" name="TextBox 15">
            <a:extLst>
              <a:ext uri="{FF2B5EF4-FFF2-40B4-BE49-F238E27FC236}">
                <a16:creationId xmlns:a16="http://schemas.microsoft.com/office/drawing/2014/main" id="{B52CE133-E3C7-409D-58F9-F73ABBE37114}"/>
              </a:ext>
            </a:extLst>
          </p:cNvPr>
          <p:cNvSpPr txBox="1"/>
          <p:nvPr/>
        </p:nvSpPr>
        <p:spPr>
          <a:xfrm>
            <a:off x="338665" y="334763"/>
            <a:ext cx="3704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Help and advice on this topic</a:t>
            </a:r>
          </a:p>
        </p:txBody>
      </p:sp>
    </p:spTree>
    <p:extLst>
      <p:ext uri="{BB962C8B-B14F-4D97-AF65-F5344CB8AC3E}">
        <p14:creationId xmlns:p14="http://schemas.microsoft.com/office/powerpoint/2010/main" val="3847127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19</a:t>
            </a:fld>
            <a:endParaRPr lang="en-US"/>
          </a:p>
        </p:txBody>
      </p:sp>
    </p:spTree>
    <p:extLst>
      <p:ext uri="{BB962C8B-B14F-4D97-AF65-F5344CB8AC3E}">
        <p14:creationId xmlns:p14="http://schemas.microsoft.com/office/powerpoint/2010/main" val="248824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6C3A4D-35D4-F222-BF8B-D82B94083F69}"/>
              </a:ext>
            </a:extLst>
          </p:cNvPr>
          <p:cNvSpPr>
            <a:spLocks noGrp="1"/>
          </p:cNvSpPr>
          <p:nvPr>
            <p:ph type="sldNum" sz="quarter" idx="12"/>
          </p:nvPr>
        </p:nvSpPr>
        <p:spPr/>
        <p:txBody>
          <a:bodyPr/>
          <a:lstStyle/>
          <a:p>
            <a:fld id="{330EA680-D336-4FF7-8B7A-9848BB0A1C32}" type="slidenum">
              <a:rPr lang="en-US" smtClean="0"/>
              <a:t>2</a:t>
            </a:fld>
            <a:endParaRPr lang="en-US"/>
          </a:p>
        </p:txBody>
      </p:sp>
      <p:sp>
        <p:nvSpPr>
          <p:cNvPr id="5" name="TextBox 4">
            <a:extLst>
              <a:ext uri="{FF2B5EF4-FFF2-40B4-BE49-F238E27FC236}">
                <a16:creationId xmlns:a16="http://schemas.microsoft.com/office/drawing/2014/main" id="{D3FD1089-DD94-6E9D-6C48-EB5FAE1C1E94}"/>
              </a:ext>
            </a:extLst>
          </p:cNvPr>
          <p:cNvSpPr txBox="1"/>
          <p:nvPr/>
        </p:nvSpPr>
        <p:spPr>
          <a:xfrm>
            <a:off x="477153" y="350057"/>
            <a:ext cx="591670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Self Assessment</a:t>
            </a:r>
            <a:endParaRPr lang="en-US" sz="1400" b="1"/>
          </a:p>
          <a:p>
            <a:r>
              <a:rPr lang="en-US" sz="1400"/>
              <a:t>At the start of this topic: add what you know about online safety and bullying around the picture</a:t>
            </a:r>
            <a:endParaRPr lang="en-US" sz="1400" dirty="0"/>
          </a:p>
        </p:txBody>
      </p:sp>
      <p:sp>
        <p:nvSpPr>
          <p:cNvPr id="7" name="TextBox 6">
            <a:extLst>
              <a:ext uri="{FF2B5EF4-FFF2-40B4-BE49-F238E27FC236}">
                <a16:creationId xmlns:a16="http://schemas.microsoft.com/office/drawing/2014/main" id="{E0F35135-D22B-89C6-5DA0-103C10021F35}"/>
              </a:ext>
            </a:extLst>
          </p:cNvPr>
          <p:cNvSpPr txBox="1"/>
          <p:nvPr/>
        </p:nvSpPr>
        <p:spPr>
          <a:xfrm>
            <a:off x="473177" y="8369710"/>
            <a:ext cx="591164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dirty="0">
                <a:latin typeface="Aptos"/>
              </a:rPr>
              <a:t>At the end</a:t>
            </a:r>
            <a:r>
              <a:rPr lang="en-US" sz="1400" dirty="0">
                <a:latin typeface="Aptos"/>
              </a:rPr>
              <a:t> of the topic</a:t>
            </a:r>
            <a:r>
              <a:rPr lang="en-US" sz="1400" baseline="0" dirty="0">
                <a:latin typeface="Aptos"/>
              </a:rPr>
              <a:t>: add any other points in a different </a:t>
            </a:r>
            <a:r>
              <a:rPr lang="en-US" sz="1400" baseline="0" dirty="0" err="1">
                <a:latin typeface="Aptos"/>
              </a:rPr>
              <a:t>coloured</a:t>
            </a:r>
            <a:r>
              <a:rPr lang="en-US" sz="1400" baseline="0" dirty="0">
                <a:latin typeface="Aptos"/>
              </a:rPr>
              <a:t> pen </a:t>
            </a:r>
            <a:endParaRPr lang="en-US" dirty="0"/>
          </a:p>
          <a:p>
            <a:pPr algn="ctr"/>
            <a:endParaRPr lang="en-US"/>
          </a:p>
        </p:txBody>
      </p:sp>
      <p:pic>
        <p:nvPicPr>
          <p:cNvPr id="2" name="Picture 1" descr="How to deal with cyberbullying - Sea Cadet">
            <a:extLst>
              <a:ext uri="{FF2B5EF4-FFF2-40B4-BE49-F238E27FC236}">
                <a16:creationId xmlns:a16="http://schemas.microsoft.com/office/drawing/2014/main" id="{145A49A5-B871-0A90-EDDF-2C139A4A2A88}"/>
              </a:ext>
            </a:extLst>
          </p:cNvPr>
          <p:cNvPicPr>
            <a:picLocks noChangeAspect="1"/>
          </p:cNvPicPr>
          <p:nvPr/>
        </p:nvPicPr>
        <p:blipFill>
          <a:blip r:embed="rId2"/>
          <a:stretch>
            <a:fillRect/>
          </a:stretch>
        </p:blipFill>
        <p:spPr>
          <a:xfrm>
            <a:off x="2106038" y="3053978"/>
            <a:ext cx="2402732" cy="3019831"/>
          </a:xfrm>
          <a:prstGeom prst="rect">
            <a:avLst/>
          </a:prstGeom>
        </p:spPr>
      </p:pic>
    </p:spTree>
    <p:extLst>
      <p:ext uri="{BB962C8B-B14F-4D97-AF65-F5344CB8AC3E}">
        <p14:creationId xmlns:p14="http://schemas.microsoft.com/office/powerpoint/2010/main" val="207592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20</a:t>
            </a:fld>
            <a:endParaRPr lang="en-US"/>
          </a:p>
        </p:txBody>
      </p:sp>
    </p:spTree>
    <p:extLst>
      <p:ext uri="{BB962C8B-B14F-4D97-AF65-F5344CB8AC3E}">
        <p14:creationId xmlns:p14="http://schemas.microsoft.com/office/powerpoint/2010/main" val="831319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0CA14F-61F7-1D8D-EFE4-B8B087E4AFC9}"/>
              </a:ext>
            </a:extLst>
          </p:cNvPr>
          <p:cNvSpPr txBox="1"/>
          <p:nvPr/>
        </p:nvSpPr>
        <p:spPr>
          <a:xfrm>
            <a:off x="313824" y="354896"/>
            <a:ext cx="6222855" cy="72635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b="1"/>
              <a:t>Bullying</a:t>
            </a:r>
          </a:p>
          <a:p>
            <a:endParaRPr lang="en-GB" sz="1400" dirty="0"/>
          </a:p>
          <a:p>
            <a:r>
              <a:rPr lang="en-GB" sz="1400"/>
              <a:t>What is bullying ?</a:t>
            </a:r>
          </a:p>
          <a:p>
            <a:r>
              <a:rPr lang="en-GB"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sz="1400" dirty="0"/>
          </a:p>
          <a:p>
            <a:r>
              <a:rPr lang="en-GB" sz="1400"/>
              <a:t>My 5 things likely to be 'joked about'</a:t>
            </a:r>
            <a:endParaRPr lang="en-GB" sz="1400" dirty="0"/>
          </a:p>
          <a:p>
            <a:r>
              <a:rPr lang="en-GB"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dirty="0"/>
          </a:p>
          <a:p>
            <a:endParaRPr lang="en-GB" sz="1400" dirty="0"/>
          </a:p>
          <a:p>
            <a:r>
              <a:rPr lang="en-GB" sz="1400"/>
              <a:t>Video:</a:t>
            </a:r>
            <a:endParaRPr lang="en-GB" sz="1400" dirty="0"/>
          </a:p>
          <a:p>
            <a:r>
              <a:rPr lang="en-GB" sz="1400"/>
              <a:t>Was Sarah OK with some of the jokes?</a:t>
            </a:r>
            <a:endParaRPr lang="en-GB"/>
          </a:p>
          <a:p>
            <a:r>
              <a:rPr lang="en-GB" sz="1400"/>
              <a:t>__________________________________________________________________________________________________________________________________________________</a:t>
            </a:r>
            <a:endParaRPr lang="en-GB" sz="1400" dirty="0"/>
          </a:p>
          <a:p>
            <a:endParaRPr lang="en-GB" sz="1400" dirty="0"/>
          </a:p>
          <a:p>
            <a:r>
              <a:rPr lang="en-GB" sz="1400"/>
              <a:t>At what point did the banter turn to bullying for Sarah?</a:t>
            </a:r>
          </a:p>
          <a:p>
            <a:r>
              <a:rPr lang="en-GB" sz="1400"/>
              <a:t>___________________________________________________________________________________________________________________________________________________________________________________________________________________________</a:t>
            </a:r>
            <a:endParaRPr lang="en-GB" sz="1400" dirty="0"/>
          </a:p>
          <a:p>
            <a:endParaRPr lang="en-GB" sz="1400" dirty="0"/>
          </a:p>
          <a:p>
            <a:r>
              <a:rPr lang="en-GB" sz="1400"/>
              <a:t>How could Sarah have approached those who are saying hurtful things to her and asked them to stop?</a:t>
            </a:r>
            <a:endParaRPr lang="en-GB"/>
          </a:p>
          <a:p>
            <a:r>
              <a:rPr lang="en-GB"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dirty="0"/>
          </a:p>
          <a:p>
            <a:endParaRPr lang="en-GB" sz="1400" dirty="0"/>
          </a:p>
          <a:p>
            <a:endParaRPr lang="en-GB" sz="1400" dirty="0"/>
          </a:p>
        </p:txBody>
      </p:sp>
      <p:pic>
        <p:nvPicPr>
          <p:cNvPr id="5" name="Picture 4" descr="A group of icons on a white background&#10;&#10;AI-generated content may be incorrect.">
            <a:extLst>
              <a:ext uri="{FF2B5EF4-FFF2-40B4-BE49-F238E27FC236}">
                <a16:creationId xmlns:a16="http://schemas.microsoft.com/office/drawing/2014/main" id="{57163DBE-3F0E-55CE-C75D-A70D3CD8A07B}"/>
              </a:ext>
            </a:extLst>
          </p:cNvPr>
          <p:cNvPicPr>
            <a:picLocks noChangeAspect="1"/>
          </p:cNvPicPr>
          <p:nvPr/>
        </p:nvPicPr>
        <p:blipFill>
          <a:blip r:embed="rId2"/>
          <a:stretch>
            <a:fillRect/>
          </a:stretch>
        </p:blipFill>
        <p:spPr>
          <a:xfrm>
            <a:off x="565064" y="7292803"/>
            <a:ext cx="1711926" cy="1524515"/>
          </a:xfrm>
          <a:prstGeom prst="rect">
            <a:avLst/>
          </a:prstGeom>
        </p:spPr>
      </p:pic>
      <p:sp>
        <p:nvSpPr>
          <p:cNvPr id="6" name="TextBox 5">
            <a:extLst>
              <a:ext uri="{FF2B5EF4-FFF2-40B4-BE49-F238E27FC236}">
                <a16:creationId xmlns:a16="http://schemas.microsoft.com/office/drawing/2014/main" id="{C47916E5-8B6E-53DA-3E9D-93D93991CD31}"/>
              </a:ext>
            </a:extLst>
          </p:cNvPr>
          <p:cNvSpPr txBox="1"/>
          <p:nvPr/>
        </p:nvSpPr>
        <p:spPr>
          <a:xfrm>
            <a:off x="2551845" y="7296689"/>
            <a:ext cx="3778078" cy="1384995"/>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Age restrictions ?</a:t>
            </a:r>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3093095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ate No Hate (@CreateNoHate) • Facebook">
            <a:extLst>
              <a:ext uri="{FF2B5EF4-FFF2-40B4-BE49-F238E27FC236}">
                <a16:creationId xmlns:a16="http://schemas.microsoft.com/office/drawing/2014/main" id="{67ED966E-6EFA-F180-FE9C-C314E357A405}"/>
              </a:ext>
            </a:extLst>
          </p:cNvPr>
          <p:cNvPicPr>
            <a:picLocks noChangeAspect="1"/>
          </p:cNvPicPr>
          <p:nvPr/>
        </p:nvPicPr>
        <p:blipFill>
          <a:blip r:embed="rId2"/>
          <a:stretch>
            <a:fillRect/>
          </a:stretch>
        </p:blipFill>
        <p:spPr>
          <a:xfrm>
            <a:off x="4286250" y="748014"/>
            <a:ext cx="2264298" cy="1180618"/>
          </a:xfrm>
          <a:prstGeom prst="rect">
            <a:avLst/>
          </a:prstGeom>
        </p:spPr>
      </p:pic>
      <p:sp>
        <p:nvSpPr>
          <p:cNvPr id="6" name="TextBox 5">
            <a:extLst>
              <a:ext uri="{FF2B5EF4-FFF2-40B4-BE49-F238E27FC236}">
                <a16:creationId xmlns:a16="http://schemas.microsoft.com/office/drawing/2014/main" id="{7821C71B-6B49-2AEB-2F15-6AD5B4EB1612}"/>
              </a:ext>
            </a:extLst>
          </p:cNvPr>
          <p:cNvSpPr txBox="1"/>
          <p:nvPr/>
        </p:nvSpPr>
        <p:spPr>
          <a:xfrm>
            <a:off x="347861" y="434145"/>
            <a:ext cx="3756107" cy="231911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the message of the video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8" name="TextBox 7">
            <a:extLst>
              <a:ext uri="{FF2B5EF4-FFF2-40B4-BE49-F238E27FC236}">
                <a16:creationId xmlns:a16="http://schemas.microsoft.com/office/drawing/2014/main" id="{5CA49687-BB38-F1B2-16D1-4D0AC4601B5B}"/>
              </a:ext>
            </a:extLst>
          </p:cNvPr>
          <p:cNvSpPr txBox="1"/>
          <p:nvPr/>
        </p:nvSpPr>
        <p:spPr>
          <a:xfrm>
            <a:off x="340006" y="2922608"/>
            <a:ext cx="616351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There are risks of using social media platforms. These can include:</a:t>
            </a:r>
            <a:r>
              <a:rPr lang="en-US" sz="1400"/>
              <a:t>​</a:t>
            </a:r>
          </a:p>
          <a:p>
            <a:pPr marL="1176020" indent="-626745" rtl="0">
              <a:buFont typeface=""/>
              <a:buAutoNum type="arabicPeriod"/>
            </a:pPr>
            <a:r>
              <a:rPr lang="en-GB" sz="1400"/>
              <a:t>Oversharing</a:t>
            </a:r>
            <a:r>
              <a:rPr lang="en-US" sz="1400"/>
              <a:t>​</a:t>
            </a:r>
          </a:p>
          <a:p>
            <a:pPr marL="1176020" indent="-626745" rtl="0">
              <a:buFont typeface=""/>
              <a:buAutoNum type="arabicPeriod"/>
            </a:pPr>
            <a:r>
              <a:rPr lang="en-GB" sz="1400"/>
              <a:t>Sharing your location</a:t>
            </a:r>
            <a:r>
              <a:rPr lang="en-US" sz="1400"/>
              <a:t>​</a:t>
            </a:r>
          </a:p>
          <a:p>
            <a:pPr marL="1176020" indent="-626745" rtl="0">
              <a:buFont typeface=""/>
              <a:buAutoNum type="arabicPeriod"/>
            </a:pPr>
            <a:r>
              <a:rPr lang="en-GB" sz="1400" dirty="0"/>
              <a:t>Talking to people that you don’t know</a:t>
            </a:r>
            <a:r>
              <a:rPr lang="en-US" sz="1400" dirty="0"/>
              <a:t>​</a:t>
            </a:r>
          </a:p>
          <a:p>
            <a:pPr marL="1176020" indent="-626745" rtl="0">
              <a:buFont typeface=""/>
              <a:buAutoNum type="arabicPeriod"/>
            </a:pPr>
            <a:r>
              <a:rPr lang="en-GB" sz="1400"/>
              <a:t>Sending or receiving inappropriate content</a:t>
            </a:r>
            <a:r>
              <a:rPr lang="en-US" sz="1400"/>
              <a:t>​</a:t>
            </a:r>
          </a:p>
          <a:p>
            <a:pPr marL="1176020" indent="-626745" rtl="0">
              <a:buFont typeface=""/>
              <a:buAutoNum type="arabicPeriod"/>
            </a:pPr>
            <a:r>
              <a:rPr lang="en-GB" sz="1400"/>
              <a:t>Unrealistic sense of body image or reality</a:t>
            </a:r>
            <a:r>
              <a:rPr lang="en-US" sz="1400"/>
              <a:t>​</a:t>
            </a:r>
          </a:p>
          <a:p>
            <a:pPr marL="1176020" indent="-626745" rtl="0">
              <a:buFont typeface=""/>
              <a:buAutoNum type="arabicPeriod"/>
            </a:pPr>
            <a:r>
              <a:rPr lang="en-GB" sz="1400"/>
              <a:t>Obsessive focus on likes and comments</a:t>
            </a:r>
            <a:r>
              <a:rPr lang="en-US" sz="1400"/>
              <a:t>​</a:t>
            </a:r>
          </a:p>
          <a:p>
            <a:pPr marL="1176020" indent="-626745" rtl="0">
              <a:buFont typeface=""/>
              <a:buAutoNum type="arabicPeriod"/>
            </a:pPr>
            <a:r>
              <a:rPr lang="en-GB" sz="1400"/>
              <a:t>Online bullying and harassment</a:t>
            </a:r>
          </a:p>
        </p:txBody>
      </p:sp>
      <p:sp>
        <p:nvSpPr>
          <p:cNvPr id="9" name="TextBox 8">
            <a:extLst>
              <a:ext uri="{FF2B5EF4-FFF2-40B4-BE49-F238E27FC236}">
                <a16:creationId xmlns:a16="http://schemas.microsoft.com/office/drawing/2014/main" id="{509BB2A2-EE78-168E-4707-5CFFD51992F9}"/>
              </a:ext>
            </a:extLst>
          </p:cNvPr>
          <p:cNvSpPr txBox="1"/>
          <p:nvPr/>
        </p:nvSpPr>
        <p:spPr>
          <a:xfrm>
            <a:off x="437199" y="4930655"/>
            <a:ext cx="3850800" cy="39383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Think before you post: Consider the potential consequences of your online actions and to avoid sharing hurtful or harmful content.</a:t>
            </a:r>
            <a:endParaRPr lang="en-US" sz="1400" dirty="0"/>
          </a:p>
          <a:p>
            <a:r>
              <a:rPr lang="en-US" sz="1400"/>
              <a:t>Set privacy settings: Using privacy settings on social media platforms is important to limit access to personal information and posts.</a:t>
            </a:r>
            <a:endParaRPr lang="en-US" sz="1400" dirty="0"/>
          </a:p>
          <a:p>
            <a:r>
              <a:rPr lang="en-US" sz="1400"/>
              <a:t>Block and report: Remember to block or report any individual who engages in online bullying or makes you uncomfortable.</a:t>
            </a:r>
            <a:endParaRPr lang="en-US" sz="1400" dirty="0"/>
          </a:p>
          <a:p>
            <a:r>
              <a:rPr lang="en-US" sz="1400" dirty="0"/>
              <a:t>Seek help from adults: It is really important to talk to a trusted adult, such as a parent or teacher, if you encounter online bullying.</a:t>
            </a:r>
          </a:p>
          <a:p>
            <a:r>
              <a:rPr lang="en-US" sz="1400" dirty="0"/>
              <a:t>Be an ally: You can </a:t>
            </a:r>
            <a:r>
              <a:rPr lang="en-US" sz="1400"/>
              <a:t>help</a:t>
            </a:r>
            <a:r>
              <a:rPr lang="en-US" sz="1400" dirty="0"/>
              <a:t> others by supporting your friends and standing up against online bullying by reporting incidents and offering help to victims.</a:t>
            </a:r>
          </a:p>
          <a:p>
            <a:pPr algn="l"/>
            <a:endParaRPr lang="en-US" dirty="0"/>
          </a:p>
        </p:txBody>
      </p:sp>
      <p:pic>
        <p:nvPicPr>
          <p:cNvPr id="11" name="Picture 10" descr="585 Social Media School Bully Stock Vectors and Vector Art | Shutterstock">
            <a:extLst>
              <a:ext uri="{FF2B5EF4-FFF2-40B4-BE49-F238E27FC236}">
                <a16:creationId xmlns:a16="http://schemas.microsoft.com/office/drawing/2014/main" id="{2B2A3C7D-D62E-9205-AD7F-78EB2EDED667}"/>
              </a:ext>
            </a:extLst>
          </p:cNvPr>
          <p:cNvPicPr>
            <a:picLocks noChangeAspect="1"/>
          </p:cNvPicPr>
          <p:nvPr/>
        </p:nvPicPr>
        <p:blipFill>
          <a:blip r:embed="rId3"/>
          <a:srcRect l="-140" r="600" b="5405"/>
          <a:stretch>
            <a:fillRect/>
          </a:stretch>
        </p:blipFill>
        <p:spPr>
          <a:xfrm>
            <a:off x="4192860" y="5246257"/>
            <a:ext cx="2465099" cy="2522838"/>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786DD4-5FBA-3789-FC63-A86B8BE0DD33}"/>
              </a:ext>
            </a:extLst>
          </p:cNvPr>
          <p:cNvSpPr txBox="1"/>
          <p:nvPr/>
        </p:nvSpPr>
        <p:spPr>
          <a:xfrm>
            <a:off x="407626" y="583455"/>
            <a:ext cx="597106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Impact of bullying</a:t>
            </a:r>
            <a:r>
              <a:rPr lang="en-US"/>
              <a:t> </a:t>
            </a:r>
          </a:p>
          <a:p>
            <a:endParaRPr lang="en-US" dirty="0"/>
          </a:p>
          <a:p>
            <a:endParaRPr lang="en-US" dirty="0"/>
          </a:p>
          <a:p>
            <a:endParaRPr lang="en-US" dirty="0"/>
          </a:p>
          <a:p>
            <a:endParaRPr lang="en-US" dirty="0"/>
          </a:p>
        </p:txBody>
      </p:sp>
      <p:sp>
        <p:nvSpPr>
          <p:cNvPr id="5" name="Google Shape;340;p42">
            <a:extLst>
              <a:ext uri="{FF2B5EF4-FFF2-40B4-BE49-F238E27FC236}">
                <a16:creationId xmlns:a16="http://schemas.microsoft.com/office/drawing/2014/main" id="{D7864FD5-B135-0FD6-7FFF-11A3B28937B2}"/>
              </a:ext>
            </a:extLst>
          </p:cNvPr>
          <p:cNvSpPr/>
          <p:nvPr/>
        </p:nvSpPr>
        <p:spPr>
          <a:xfrm>
            <a:off x="2004324" y="2051559"/>
            <a:ext cx="2839055" cy="1519168"/>
          </a:xfrm>
          <a:prstGeom prst="ellipse">
            <a:avLst/>
          </a:prstGeom>
          <a:solidFill>
            <a:schemeClr val="bg1"/>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GB" sz="2000" b="1">
                <a:ea typeface="Montserrat"/>
                <a:cs typeface="Montserrat"/>
                <a:sym typeface="Montserrat"/>
              </a:rPr>
              <a:t>Why people bully others</a:t>
            </a:r>
            <a:endParaRPr sz="2000" b="1">
              <a:ea typeface="Montserrat"/>
              <a:cs typeface="Montserrat"/>
              <a:sym typeface="Montserrat"/>
            </a:endParaRPr>
          </a:p>
        </p:txBody>
      </p:sp>
      <p:sp>
        <p:nvSpPr>
          <p:cNvPr id="6" name="Google Shape;340;p42">
            <a:extLst>
              <a:ext uri="{FF2B5EF4-FFF2-40B4-BE49-F238E27FC236}">
                <a16:creationId xmlns:a16="http://schemas.microsoft.com/office/drawing/2014/main" id="{EB0F98D0-854A-3F73-67A1-B5A7B48B5718}"/>
              </a:ext>
            </a:extLst>
          </p:cNvPr>
          <p:cNvSpPr/>
          <p:nvPr/>
        </p:nvSpPr>
        <p:spPr>
          <a:xfrm>
            <a:off x="2004324" y="5835815"/>
            <a:ext cx="2839055" cy="1550061"/>
          </a:xfrm>
          <a:prstGeom prst="ellipse">
            <a:avLst/>
          </a:prstGeom>
          <a:solidFill>
            <a:schemeClr val="bg1"/>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GB" sz="2000" b="1">
                <a:ea typeface="Montserrat"/>
                <a:cs typeface="Montserrat"/>
                <a:sym typeface="Montserrat"/>
              </a:rPr>
              <a:t>How people bully others</a:t>
            </a:r>
            <a:endParaRPr sz="2000" b="1">
              <a:ea typeface="Montserrat"/>
              <a:cs typeface="Montserrat"/>
              <a:sym typeface="Montserrat"/>
            </a:endParaRPr>
          </a:p>
        </p:txBody>
      </p:sp>
    </p:spTree>
    <p:extLst>
      <p:ext uri="{BB962C8B-B14F-4D97-AF65-F5344CB8AC3E}">
        <p14:creationId xmlns:p14="http://schemas.microsoft.com/office/powerpoint/2010/main" val="142293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40;p42">
            <a:extLst>
              <a:ext uri="{FF2B5EF4-FFF2-40B4-BE49-F238E27FC236}">
                <a16:creationId xmlns:a16="http://schemas.microsoft.com/office/drawing/2014/main" id="{DE4989AB-D754-BE47-177D-C3090D7479DF}"/>
              </a:ext>
            </a:extLst>
          </p:cNvPr>
          <p:cNvSpPr/>
          <p:nvPr/>
        </p:nvSpPr>
        <p:spPr>
          <a:xfrm>
            <a:off x="2004324" y="1341045"/>
            <a:ext cx="2839055" cy="1519168"/>
          </a:xfrm>
          <a:prstGeom prst="ellipse">
            <a:avLst/>
          </a:prstGeom>
          <a:solidFill>
            <a:schemeClr val="bg1"/>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2000" b="1" dirty="0">
                <a:ea typeface="Montserrat"/>
                <a:cs typeface="Montserrat"/>
              </a:rPr>
              <a:t>Impact of bu</a:t>
            </a:r>
            <a:r>
              <a:rPr lang="en-GB" sz="2000" b="1">
                <a:ea typeface="Montserrat"/>
                <a:cs typeface="Montserrat"/>
              </a:rPr>
              <a:t>llying</a:t>
            </a:r>
            <a:endParaRPr lang="en-GB" sz="2000" b="1" dirty="0">
              <a:ea typeface="Montserrat"/>
              <a:cs typeface="Montserrat"/>
            </a:endParaRPr>
          </a:p>
        </p:txBody>
      </p:sp>
      <p:pic>
        <p:nvPicPr>
          <p:cNvPr id="6" name="Picture 5" descr="A cartoon of a child waving&#10;&#10;AI-generated content may be incorrect.">
            <a:extLst>
              <a:ext uri="{FF2B5EF4-FFF2-40B4-BE49-F238E27FC236}">
                <a16:creationId xmlns:a16="http://schemas.microsoft.com/office/drawing/2014/main" id="{934D1623-4908-A97A-DADF-538788DA3032}"/>
              </a:ext>
            </a:extLst>
          </p:cNvPr>
          <p:cNvPicPr>
            <a:picLocks noChangeAspect="1"/>
          </p:cNvPicPr>
          <p:nvPr/>
        </p:nvPicPr>
        <p:blipFill>
          <a:blip r:embed="rId2"/>
          <a:stretch>
            <a:fillRect/>
          </a:stretch>
        </p:blipFill>
        <p:spPr>
          <a:xfrm>
            <a:off x="592867" y="4124711"/>
            <a:ext cx="1718105" cy="1975794"/>
          </a:xfrm>
          <a:prstGeom prst="rect">
            <a:avLst/>
          </a:prstGeom>
        </p:spPr>
      </p:pic>
      <p:pic>
        <p:nvPicPr>
          <p:cNvPr id="7" name="Picture 6" descr="A cartoon of a child with a backpack&#10;&#10;AI-generated content may be incorrect.">
            <a:extLst>
              <a:ext uri="{FF2B5EF4-FFF2-40B4-BE49-F238E27FC236}">
                <a16:creationId xmlns:a16="http://schemas.microsoft.com/office/drawing/2014/main" id="{281E6964-B50F-71E5-7B69-44B0638816F0}"/>
              </a:ext>
            </a:extLst>
          </p:cNvPr>
          <p:cNvPicPr>
            <a:picLocks noChangeAspect="1"/>
          </p:cNvPicPr>
          <p:nvPr/>
        </p:nvPicPr>
        <p:blipFill>
          <a:blip r:embed="rId3"/>
          <a:stretch>
            <a:fillRect/>
          </a:stretch>
        </p:blipFill>
        <p:spPr>
          <a:xfrm>
            <a:off x="595184" y="6558348"/>
            <a:ext cx="1775255" cy="1989438"/>
          </a:xfrm>
          <a:prstGeom prst="rect">
            <a:avLst/>
          </a:prstGeom>
        </p:spPr>
      </p:pic>
      <p:sp>
        <p:nvSpPr>
          <p:cNvPr id="9" name="TextBox 8">
            <a:extLst>
              <a:ext uri="{FF2B5EF4-FFF2-40B4-BE49-F238E27FC236}">
                <a16:creationId xmlns:a16="http://schemas.microsoft.com/office/drawing/2014/main" id="{B0581CAD-35FD-0EA7-17D3-98ECFFE8F667}"/>
              </a:ext>
            </a:extLst>
          </p:cNvPr>
          <p:cNvSpPr txBox="1"/>
          <p:nvPr/>
        </p:nvSpPr>
        <p:spPr>
          <a:xfrm>
            <a:off x="2546843" y="4127379"/>
            <a:ext cx="3762631"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Joseph</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endParaRPr lang="en-US" sz="1400" dirty="0"/>
          </a:p>
          <a:p>
            <a:endParaRPr lang="en-US" sz="1400" dirty="0"/>
          </a:p>
          <a:p>
            <a:r>
              <a:rPr lang="en-US" sz="1400"/>
              <a:t>Chelsea</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2803964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2">
            <a:extLst>
              <a:ext uri="{FF2B5EF4-FFF2-40B4-BE49-F238E27FC236}">
                <a16:creationId xmlns:a16="http://schemas.microsoft.com/office/drawing/2014/main" id="{7276E8D7-E651-E7C6-E99F-F767726DEB5E}"/>
              </a:ext>
            </a:extLst>
          </p:cNvPr>
          <p:cNvSpPr txBox="1"/>
          <p:nvPr/>
        </p:nvSpPr>
        <p:spPr>
          <a:xfrm>
            <a:off x="473183" y="622704"/>
            <a:ext cx="5945555" cy="608025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147320" lvl="1">
              <a:lnSpc>
                <a:spcPts val="1917"/>
              </a:lnSpc>
            </a:pPr>
            <a:r>
              <a:rPr lang="en-US" sz="1400" b="1">
                <a:solidFill>
                  <a:srgbClr val="000000"/>
                </a:solidFill>
                <a:latin typeface="Aptos"/>
                <a:ea typeface="Calibri"/>
                <a:cs typeface="Calibri"/>
              </a:rPr>
              <a:t>Quiz</a:t>
            </a:r>
            <a:endParaRPr lang="en-US" sz="1400" b="1" dirty="0">
              <a:solidFill>
                <a:srgbClr val="000000"/>
              </a:solidFill>
              <a:latin typeface="Aptos"/>
              <a:ea typeface="Calibri"/>
              <a:cs typeface="Calibri"/>
            </a:endParaRPr>
          </a:p>
          <a:p>
            <a:pPr marL="490220" lvl="1" indent="-342900">
              <a:lnSpc>
                <a:spcPts val="1917"/>
              </a:lnSpc>
              <a:buAutoNum type="arabicPeriod"/>
            </a:pPr>
            <a:r>
              <a:rPr lang="en-US" sz="1400" dirty="0">
                <a:solidFill>
                  <a:srgbClr val="000000"/>
                </a:solidFill>
                <a:latin typeface="Aptos"/>
                <a:ea typeface="Calibri"/>
                <a:cs typeface="Calibri"/>
              </a:rPr>
              <a:t>What's the most common type of bullying - physical, online, verbal?</a:t>
            </a:r>
            <a:endParaRPr lang="en-US"/>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A place where bullying happens?</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A word that describes how being bullied feels?</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One thing you can you do to stop bullying from happening?</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A type of verbal bullying that would be breaking the law?</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A type of person who might experience more bullying?</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What name is given to someone who sees bullying but does nothing about it?</a:t>
            </a: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endParaRPr lang="en-US" sz="1400" dirty="0">
              <a:solidFill>
                <a:srgbClr val="000000"/>
              </a:solidFill>
              <a:latin typeface="Aptos"/>
              <a:ea typeface="Calibri"/>
              <a:cs typeface="Calibri"/>
            </a:endParaRPr>
          </a:p>
          <a:p>
            <a:pPr marL="490220" lvl="1" indent="-342900">
              <a:lnSpc>
                <a:spcPts val="1917"/>
              </a:lnSpc>
              <a:buAutoNum type="arabicPeriod"/>
            </a:pPr>
            <a:r>
              <a:rPr lang="en-US" sz="1400">
                <a:solidFill>
                  <a:srgbClr val="000000"/>
                </a:solidFill>
                <a:latin typeface="Aptos"/>
                <a:ea typeface="Calibri"/>
                <a:cs typeface="Calibri"/>
              </a:rPr>
              <a:t>What name is given to someone who encourages bullying but isn't the one directly involved?</a:t>
            </a:r>
          </a:p>
        </p:txBody>
      </p:sp>
      <p:pic>
        <p:nvPicPr>
          <p:cNvPr id="5" name="Picture 4" descr="A person sitting on the ground&#10;&#10;AI-generated content may be incorrect.">
            <a:extLst>
              <a:ext uri="{FF2B5EF4-FFF2-40B4-BE49-F238E27FC236}">
                <a16:creationId xmlns:a16="http://schemas.microsoft.com/office/drawing/2014/main" id="{A7F07332-62F5-7E42-7F4A-D47BC9641148}"/>
              </a:ext>
            </a:extLst>
          </p:cNvPr>
          <p:cNvPicPr>
            <a:picLocks noChangeAspect="1"/>
          </p:cNvPicPr>
          <p:nvPr/>
        </p:nvPicPr>
        <p:blipFill>
          <a:blip r:embed="rId2"/>
          <a:stretch>
            <a:fillRect/>
          </a:stretch>
        </p:blipFill>
        <p:spPr>
          <a:xfrm>
            <a:off x="4465166" y="6898288"/>
            <a:ext cx="1681033" cy="1742046"/>
          </a:xfrm>
          <a:prstGeom prst="rect">
            <a:avLst/>
          </a:prstGeom>
        </p:spPr>
      </p:pic>
    </p:spTree>
    <p:extLst>
      <p:ext uri="{BB962C8B-B14F-4D97-AF65-F5344CB8AC3E}">
        <p14:creationId xmlns:p14="http://schemas.microsoft.com/office/powerpoint/2010/main" val="2489469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D7DBD8-A81D-A8E8-E4AA-F77D3FE6C963}"/>
              </a:ext>
            </a:extLst>
          </p:cNvPr>
          <p:cNvSpPr txBox="1"/>
          <p:nvPr/>
        </p:nvSpPr>
        <p:spPr>
          <a:xfrm>
            <a:off x="389942" y="437210"/>
            <a:ext cx="44777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Social media: positives and negatives</a:t>
            </a:r>
          </a:p>
        </p:txBody>
      </p:sp>
      <p:sp>
        <p:nvSpPr>
          <p:cNvPr id="5" name="Google Shape;224;p32">
            <a:extLst>
              <a:ext uri="{FF2B5EF4-FFF2-40B4-BE49-F238E27FC236}">
                <a16:creationId xmlns:a16="http://schemas.microsoft.com/office/drawing/2014/main" id="{8428B9AD-9AE6-0104-378F-34BA31384623}"/>
              </a:ext>
            </a:extLst>
          </p:cNvPr>
          <p:cNvSpPr/>
          <p:nvPr/>
        </p:nvSpPr>
        <p:spPr>
          <a:xfrm>
            <a:off x="2317240" y="1550903"/>
            <a:ext cx="1962105" cy="1619798"/>
          </a:xfrm>
          <a:prstGeom prst="ellipse">
            <a:avLst/>
          </a:prstGeom>
          <a:solidFill>
            <a:schemeClr val="tx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GB" sz="2000" b="1">
                <a:solidFill>
                  <a:schemeClr val="lt1"/>
                </a:solidFill>
                <a:ea typeface="Montserrat SemiBold"/>
                <a:cs typeface="Montserrat SemiBold"/>
                <a:sym typeface="Montserrat SemiBold"/>
              </a:rPr>
              <a:t>Benefits of being online</a:t>
            </a:r>
            <a:endParaRPr sz="2000" b="1">
              <a:solidFill>
                <a:schemeClr val="lt1"/>
              </a:solidFill>
              <a:ea typeface="Montserrat SemiBold"/>
              <a:cs typeface="Montserrat SemiBold"/>
              <a:sym typeface="Montserrat SemiBold"/>
            </a:endParaRPr>
          </a:p>
        </p:txBody>
      </p:sp>
      <p:sp>
        <p:nvSpPr>
          <p:cNvPr id="7" name="TextBox 6">
            <a:extLst>
              <a:ext uri="{FF2B5EF4-FFF2-40B4-BE49-F238E27FC236}">
                <a16:creationId xmlns:a16="http://schemas.microsoft.com/office/drawing/2014/main" id="{0EF0D330-DF29-99AC-E30C-B45864992DE5}"/>
              </a:ext>
            </a:extLst>
          </p:cNvPr>
          <p:cNvSpPr txBox="1"/>
          <p:nvPr/>
        </p:nvSpPr>
        <p:spPr>
          <a:xfrm>
            <a:off x="464416" y="4086552"/>
            <a:ext cx="5922900"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Keeping safe</a:t>
            </a:r>
            <a:endParaRPr lang="en-GB" sz="1400" b="1" dirty="0"/>
          </a:p>
          <a:p>
            <a:pPr marL="342900" indent="-342900">
              <a:buFont typeface="Arial,Sans-Serif"/>
              <a:buChar char="•"/>
            </a:pPr>
            <a:r>
              <a:rPr lang="en-GB" sz="1400"/>
              <a:t>Always know what your privacy settings are on all your social media accounts.</a:t>
            </a:r>
            <a:r>
              <a:rPr lang="en-US" sz="1400"/>
              <a:t>​</a:t>
            </a:r>
          </a:p>
          <a:p>
            <a:pPr marL="342900" indent="-342900" rtl="0">
              <a:buFont typeface="Arial,Sans-Serif"/>
              <a:buChar char="•"/>
            </a:pPr>
            <a:r>
              <a:rPr lang="en-GB" sz="1400" dirty="0"/>
              <a:t>Don’t share sensitive information across different platforms.</a:t>
            </a:r>
            <a:r>
              <a:rPr lang="en-US" sz="1400" dirty="0"/>
              <a:t>​</a:t>
            </a:r>
          </a:p>
          <a:p>
            <a:pPr marL="342900" indent="-342900" rtl="0">
              <a:buFont typeface="Arial,Sans-Serif"/>
              <a:buChar char="•"/>
            </a:pPr>
            <a:r>
              <a:rPr lang="en-GB" sz="1400"/>
              <a:t>Check out your employer’s social media policy.</a:t>
            </a:r>
            <a:r>
              <a:rPr lang="en-US" sz="1400"/>
              <a:t>​</a:t>
            </a:r>
            <a:endParaRPr lang="en-US" sz="1400" dirty="0"/>
          </a:p>
          <a:p>
            <a:pPr marL="342900" indent="-342900" rtl="0">
              <a:buFont typeface="Arial,Sans-Serif"/>
              <a:buChar char="•"/>
            </a:pPr>
            <a:r>
              <a:rPr lang="en-GB" sz="1400" dirty="0"/>
              <a:t>When you experience something that angers or upsets you, stop and take 10 deep breaths before deciding whether or not to post.</a:t>
            </a:r>
            <a:r>
              <a:rPr lang="en-US" sz="1400" dirty="0"/>
              <a:t>​</a:t>
            </a:r>
          </a:p>
          <a:p>
            <a:pPr marL="342900" indent="-342900" rtl="0">
              <a:buFont typeface="Arial,Sans-Serif"/>
              <a:buChar char="•"/>
            </a:pPr>
            <a:r>
              <a:rPr lang="en-GB" sz="1400" dirty="0"/>
              <a:t>Don’t write anything online that you wouldn't say face to face.</a:t>
            </a:r>
            <a:r>
              <a:rPr lang="en-US" sz="1400" dirty="0"/>
              <a:t>​</a:t>
            </a:r>
          </a:p>
          <a:p>
            <a:pPr marL="342900" indent="-342900" rtl="0">
              <a:buFont typeface="Arial,Sans-Serif"/>
              <a:buChar char="•"/>
            </a:pPr>
            <a:r>
              <a:rPr lang="en-GB" sz="1400" dirty="0"/>
              <a:t>Never post when you're angry or drunk – you’ll only regret it later.</a:t>
            </a:r>
            <a:r>
              <a:rPr lang="en-US" sz="1400" dirty="0"/>
              <a:t>​</a:t>
            </a:r>
          </a:p>
          <a:p>
            <a:pPr marL="342900" indent="-342900" rtl="0">
              <a:buFont typeface="Arial,Sans-Serif"/>
              <a:buChar char="•"/>
            </a:pPr>
            <a:r>
              <a:rPr lang="en-GB" sz="1400"/>
              <a:t>Always remember anything you post online can be used and shared without your knowledge or consent.</a:t>
            </a:r>
            <a:r>
              <a:rPr lang="en-US" sz="1400"/>
              <a:t>​</a:t>
            </a:r>
          </a:p>
          <a:p>
            <a:pPr marL="342900" indent="-342900">
              <a:buFont typeface="Arial,Sans-Serif"/>
              <a:buChar char="•"/>
            </a:pPr>
            <a:endParaRPr lang="en-US" sz="1400" dirty="0"/>
          </a:p>
          <a:p>
            <a:endParaRPr lang="en-US" sz="1400" dirty="0"/>
          </a:p>
          <a:p>
            <a:pPr>
              <a:buFont typeface="Arial,Sans-Serif"/>
            </a:pPr>
            <a:endParaRPr lang="en-US" sz="1400" dirty="0"/>
          </a:p>
        </p:txBody>
      </p:sp>
      <p:sp>
        <p:nvSpPr>
          <p:cNvPr id="8" name="TextBox 7">
            <a:extLst>
              <a:ext uri="{FF2B5EF4-FFF2-40B4-BE49-F238E27FC236}">
                <a16:creationId xmlns:a16="http://schemas.microsoft.com/office/drawing/2014/main" id="{A190555C-ED34-49D7-BF9C-224359812366}"/>
              </a:ext>
            </a:extLst>
          </p:cNvPr>
          <p:cNvSpPr txBox="1"/>
          <p:nvPr/>
        </p:nvSpPr>
        <p:spPr>
          <a:xfrm>
            <a:off x="455055" y="6734824"/>
            <a:ext cx="394988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a:t>What is an influencer ?​</a:t>
            </a:r>
          </a:p>
          <a:p>
            <a:pPr rtl="0"/>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9" name="Picture 8" descr="A cartoon of a person with a magnet&#10;&#10;AI-generated content may be incorrect.">
            <a:extLst>
              <a:ext uri="{FF2B5EF4-FFF2-40B4-BE49-F238E27FC236}">
                <a16:creationId xmlns:a16="http://schemas.microsoft.com/office/drawing/2014/main" id="{A48ABAC0-EC62-06A8-FF45-7B60CEFE10CC}"/>
              </a:ext>
            </a:extLst>
          </p:cNvPr>
          <p:cNvPicPr>
            <a:picLocks noChangeAspect="1"/>
          </p:cNvPicPr>
          <p:nvPr/>
        </p:nvPicPr>
        <p:blipFill>
          <a:blip r:embed="rId2"/>
          <a:stretch>
            <a:fillRect/>
          </a:stretch>
        </p:blipFill>
        <p:spPr>
          <a:xfrm>
            <a:off x="4720925" y="7049659"/>
            <a:ext cx="1679232" cy="1717331"/>
          </a:xfrm>
          <a:prstGeom prst="rect">
            <a:avLst/>
          </a:prstGeom>
        </p:spPr>
      </p:pic>
    </p:spTree>
    <p:extLst>
      <p:ext uri="{BB962C8B-B14F-4D97-AF65-F5344CB8AC3E}">
        <p14:creationId xmlns:p14="http://schemas.microsoft.com/office/powerpoint/2010/main" val="1844518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1FA984-EAC0-BABD-A366-899E2DFA240E}"/>
              </a:ext>
            </a:extLst>
          </p:cNvPr>
          <p:cNvSpPr txBox="1"/>
          <p:nvPr/>
        </p:nvSpPr>
        <p:spPr>
          <a:xfrm>
            <a:off x="463378" y="447932"/>
            <a:ext cx="5931242"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Social Media influencers online identities can severely affect their own;</a:t>
            </a:r>
            <a:r>
              <a:rPr lang="en-US" sz="1400"/>
              <a:t>​</a:t>
            </a:r>
          </a:p>
          <a:p>
            <a:pPr marL="1028700" indent="-571500" rtl="0">
              <a:buFont typeface="Arial,Sans-Serif"/>
              <a:buChar char="•"/>
            </a:pPr>
            <a:r>
              <a:rPr lang="en-GB" sz="1400"/>
              <a:t>Follower's self esteem</a:t>
            </a:r>
            <a:r>
              <a:rPr lang="en-US" sz="1400"/>
              <a:t>​</a:t>
            </a:r>
          </a:p>
          <a:p>
            <a:pPr marL="1028700" indent="-571500" rtl="0">
              <a:buFont typeface="Arial,Sans-Serif"/>
              <a:buChar char="•"/>
            </a:pPr>
            <a:r>
              <a:rPr lang="en-GB" sz="1400"/>
              <a:t>body confidence</a:t>
            </a:r>
            <a:r>
              <a:rPr lang="en-US" sz="1400"/>
              <a:t>​</a:t>
            </a:r>
          </a:p>
          <a:p>
            <a:pPr marL="1028700" indent="-571500" rtl="0">
              <a:buFont typeface="Arial,Sans-Serif"/>
              <a:buChar char="•"/>
            </a:pPr>
            <a:r>
              <a:rPr lang="en-GB" sz="1400"/>
              <a:t>mental health</a:t>
            </a:r>
            <a:r>
              <a:rPr lang="en-US" sz="1400"/>
              <a:t>​</a:t>
            </a:r>
          </a:p>
          <a:p>
            <a:pPr rtl="0"/>
            <a:r>
              <a:rPr lang="en-GB" sz="1400"/>
              <a:t>These influencers can put undue pressure on young people to look a certain way and to buy certain products.</a:t>
            </a:r>
            <a:r>
              <a:rPr lang="en-US" sz="1400"/>
              <a:t>​</a:t>
            </a:r>
          </a:p>
          <a:p>
            <a:pPr algn="ctr"/>
            <a:endParaRPr lang="en-US"/>
          </a:p>
        </p:txBody>
      </p:sp>
      <p:graphicFrame>
        <p:nvGraphicFramePr>
          <p:cNvPr id="6" name="Table 5">
            <a:extLst>
              <a:ext uri="{FF2B5EF4-FFF2-40B4-BE49-F238E27FC236}">
                <a16:creationId xmlns:a16="http://schemas.microsoft.com/office/drawing/2014/main" id="{83BD8440-25F2-438D-A9FE-77819B2AA261}"/>
              </a:ext>
            </a:extLst>
          </p:cNvPr>
          <p:cNvGraphicFramePr>
            <a:graphicFrameLocks noGrp="1"/>
          </p:cNvGraphicFramePr>
          <p:nvPr>
            <p:extLst>
              <p:ext uri="{D42A27DB-BD31-4B8C-83A1-F6EECF244321}">
                <p14:modId xmlns:p14="http://schemas.microsoft.com/office/powerpoint/2010/main" val="3083390925"/>
              </p:ext>
            </p:extLst>
          </p:nvPr>
        </p:nvGraphicFramePr>
        <p:xfrm>
          <a:off x="463377" y="2116094"/>
          <a:ext cx="5981656" cy="2795189"/>
        </p:xfrm>
        <a:graphic>
          <a:graphicData uri="http://schemas.openxmlformats.org/drawingml/2006/table">
            <a:tbl>
              <a:tblPr bandRow="1">
                <a:tableStyleId>{5C22544A-7EE6-4342-B048-85BDC9FD1C3A}</a:tableStyleId>
              </a:tblPr>
              <a:tblGrid>
                <a:gridCol w="2990828">
                  <a:extLst>
                    <a:ext uri="{9D8B030D-6E8A-4147-A177-3AD203B41FA5}">
                      <a16:colId xmlns:a16="http://schemas.microsoft.com/office/drawing/2014/main" val="1669659636"/>
                    </a:ext>
                  </a:extLst>
                </a:gridCol>
                <a:gridCol w="2990828">
                  <a:extLst>
                    <a:ext uri="{9D8B030D-6E8A-4147-A177-3AD203B41FA5}">
                      <a16:colId xmlns:a16="http://schemas.microsoft.com/office/drawing/2014/main" val="1207994681"/>
                    </a:ext>
                  </a:extLst>
                </a:gridCol>
              </a:tblGrid>
              <a:tr h="610383">
                <a:tc>
                  <a:txBody>
                    <a:bodyPr/>
                    <a:lstStyle/>
                    <a:p>
                      <a:pPr algn="ctr" rtl="0" fontAlgn="base">
                        <a:lnSpc>
                          <a:spcPts val="2175"/>
                        </a:lnSpc>
                        <a:buNone/>
                      </a:pPr>
                      <a:r>
                        <a:rPr lang="en-GB" sz="1400" b="0">
                          <a:solidFill>
                            <a:srgbClr val="000000"/>
                          </a:solidFill>
                          <a:effectLst/>
                          <a:latin typeface="Aptos"/>
                        </a:rPr>
                        <a:t>Positives of following a social media influencer.</a:t>
                      </a:r>
                      <a:endParaRPr lang="en-GB" sz="1400" b="0">
                        <a:solidFill>
                          <a:srgbClr val="FFFFFF"/>
                        </a:solidFill>
                        <a:effectLst/>
                        <a:latin typeface="Aptos"/>
                      </a:endParaRPr>
                    </a:p>
                  </a:txBody>
                  <a:tcPr marL="51206" marR="51206" marT="25603" marB="2560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algn="ctr" rtl="0" fontAlgn="base">
                        <a:lnSpc>
                          <a:spcPts val="2175"/>
                        </a:lnSpc>
                        <a:buNone/>
                      </a:pPr>
                      <a:r>
                        <a:rPr lang="en-GB" sz="1400" b="0">
                          <a:solidFill>
                            <a:srgbClr val="000000"/>
                          </a:solidFill>
                          <a:effectLst/>
                          <a:latin typeface="Aptos"/>
                        </a:rPr>
                        <a:t>Negatives of following a social media influencer.</a:t>
                      </a:r>
                      <a:endParaRPr lang="en-GB" sz="1400" b="0">
                        <a:solidFill>
                          <a:srgbClr val="FFFFFF"/>
                        </a:solidFill>
                        <a:effectLst/>
                        <a:latin typeface="Aptos"/>
                      </a:endParaRPr>
                    </a:p>
                  </a:txBody>
                  <a:tcPr marL="51206" marR="51206" marT="25603" marB="2560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80787745"/>
                  </a:ext>
                </a:extLst>
              </a:tr>
              <a:tr h="1919851">
                <a:tc>
                  <a:txBody>
                    <a:bodyPr/>
                    <a:lstStyle/>
                    <a:p>
                      <a:pPr fontAlgn="t">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p>
                      <a:pPr lvl="0">
                        <a:buNone/>
                      </a:pPr>
                      <a:endParaRPr lang="en-US" sz="1400" dirty="0">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fontAlgn="t">
                        <a:buNone/>
                      </a:pPr>
                      <a:endParaRPr lang="en-US" sz="1400" dirty="0">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64423128"/>
                  </a:ext>
                </a:extLst>
              </a:tr>
            </a:tbl>
          </a:graphicData>
        </a:graphic>
      </p:graphicFrame>
      <p:sp>
        <p:nvSpPr>
          <p:cNvPr id="7" name="TextBox 6">
            <a:extLst>
              <a:ext uri="{FF2B5EF4-FFF2-40B4-BE49-F238E27FC236}">
                <a16:creationId xmlns:a16="http://schemas.microsoft.com/office/drawing/2014/main" id="{9A6AACD4-747E-653E-EBEB-1F57828A2E79}"/>
              </a:ext>
            </a:extLst>
          </p:cNvPr>
          <p:cNvSpPr txBox="1"/>
          <p:nvPr/>
        </p:nvSpPr>
        <p:spPr>
          <a:xfrm>
            <a:off x="509662" y="5187634"/>
            <a:ext cx="476898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Healthy social media use</a:t>
            </a:r>
          </a:p>
          <a:p>
            <a:endParaRPr lang="en-US" b="1" dirty="0"/>
          </a:p>
        </p:txBody>
      </p:sp>
      <p:pic>
        <p:nvPicPr>
          <p:cNvPr id="8" name="Picture 7" descr="A cartoon of a child smiling&#10;&#10;AI-generated content may be incorrect.">
            <a:extLst>
              <a:ext uri="{FF2B5EF4-FFF2-40B4-BE49-F238E27FC236}">
                <a16:creationId xmlns:a16="http://schemas.microsoft.com/office/drawing/2014/main" id="{E91DDFD9-7E9B-CB54-54CB-482AFE2F1820}"/>
              </a:ext>
            </a:extLst>
          </p:cNvPr>
          <p:cNvPicPr>
            <a:picLocks noChangeAspect="1"/>
          </p:cNvPicPr>
          <p:nvPr/>
        </p:nvPicPr>
        <p:blipFill>
          <a:blip r:embed="rId2"/>
          <a:stretch>
            <a:fillRect/>
          </a:stretch>
        </p:blipFill>
        <p:spPr>
          <a:xfrm>
            <a:off x="468398" y="6309154"/>
            <a:ext cx="1905257" cy="1885435"/>
          </a:xfrm>
          <a:prstGeom prst="rect">
            <a:avLst/>
          </a:prstGeom>
        </p:spPr>
      </p:pic>
      <p:sp>
        <p:nvSpPr>
          <p:cNvPr id="9" name="TextBox 8">
            <a:extLst>
              <a:ext uri="{FF2B5EF4-FFF2-40B4-BE49-F238E27FC236}">
                <a16:creationId xmlns:a16="http://schemas.microsoft.com/office/drawing/2014/main" id="{0EE8AC0F-F238-587E-8E16-2B43B05E0ECD}"/>
              </a:ext>
            </a:extLst>
          </p:cNvPr>
          <p:cNvSpPr txBox="1"/>
          <p:nvPr/>
        </p:nvSpPr>
        <p:spPr>
          <a:xfrm>
            <a:off x="2568125" y="5840157"/>
            <a:ext cx="3786115" cy="284687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Aisha</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19621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509</cp:revision>
  <dcterms:created xsi:type="dcterms:W3CDTF">2026-04-02T11:01:33Z</dcterms:created>
  <dcterms:modified xsi:type="dcterms:W3CDTF">2026-06-26T08:33:02Z</dcterms:modified>
</cp:coreProperties>
</file>