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44"/>
  </p:notesMasterIdLst>
  <p:sldIdLst>
    <p:sldId id="282" r:id="rId5"/>
    <p:sldId id="398" r:id="rId6"/>
    <p:sldId id="320" r:id="rId7"/>
    <p:sldId id="306" r:id="rId8"/>
    <p:sldId id="379" r:id="rId9"/>
    <p:sldId id="303" r:id="rId10"/>
    <p:sldId id="356" r:id="rId11"/>
    <p:sldId id="378" r:id="rId12"/>
    <p:sldId id="380" r:id="rId13"/>
    <p:sldId id="344" r:id="rId14"/>
    <p:sldId id="349" r:id="rId15"/>
    <p:sldId id="345" r:id="rId16"/>
    <p:sldId id="348" r:id="rId17"/>
    <p:sldId id="311" r:id="rId18"/>
    <p:sldId id="332" r:id="rId19"/>
    <p:sldId id="381" r:id="rId20"/>
    <p:sldId id="382" r:id="rId21"/>
    <p:sldId id="352" r:id="rId22"/>
    <p:sldId id="354" r:id="rId23"/>
    <p:sldId id="336" r:id="rId24"/>
    <p:sldId id="383" r:id="rId25"/>
    <p:sldId id="363" r:id="rId26"/>
    <p:sldId id="365" r:id="rId27"/>
    <p:sldId id="366" r:id="rId28"/>
    <p:sldId id="385" r:id="rId29"/>
    <p:sldId id="369" r:id="rId30"/>
    <p:sldId id="386" r:id="rId31"/>
    <p:sldId id="371" r:id="rId32"/>
    <p:sldId id="374" r:id="rId33"/>
    <p:sldId id="350" r:id="rId34"/>
    <p:sldId id="330" r:id="rId35"/>
    <p:sldId id="375" r:id="rId36"/>
    <p:sldId id="377" r:id="rId37"/>
    <p:sldId id="387" r:id="rId38"/>
    <p:sldId id="334" r:id="rId39"/>
    <p:sldId id="335" r:id="rId40"/>
    <p:sldId id="347" r:id="rId41"/>
    <p:sldId id="357" r:id="rId42"/>
    <p:sldId id="292"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3B3"/>
    <a:srgbClr val="FFFF99"/>
    <a:srgbClr val="EAD5FF"/>
    <a:srgbClr val="E7F2FF"/>
    <a:srgbClr val="E7F9FF"/>
    <a:srgbClr val="CCFF66"/>
    <a:srgbClr val="DEBDFF"/>
    <a:srgbClr val="FF66FF"/>
    <a:srgbClr val="2AF642"/>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D13D53-9C64-28E5-2CF8-A90866B822F7}" v="2" dt="2026-06-25T09:43:01.323"/>
  </p1510:revLst>
</p1510:revInfo>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791" autoAdjust="0"/>
  </p:normalViewPr>
  <p:slideViewPr>
    <p:cSldViewPr snapToGrid="0">
      <p:cViewPr varScale="1">
        <p:scale>
          <a:sx n="101" d="100"/>
          <a:sy n="101" d="100"/>
        </p:scale>
        <p:origin x="912"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FA23AC-E7F7-4101-86A1-3103F58F5DA4}" type="datetimeFigureOut">
              <a:rPr lang="en-GB" smtClean="0"/>
              <a:t>26/06/2026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8E39FC-3F8E-4C6F-BF5D-F785557B5399}" type="slidenum">
              <a:rPr lang="en-GB" smtClean="0"/>
              <a:t>‹#›</a:t>
            </a:fld>
            <a:endParaRPr lang="en-GB"/>
          </a:p>
        </p:txBody>
      </p:sp>
    </p:spTree>
    <p:extLst>
      <p:ext uri="{BB962C8B-B14F-4D97-AF65-F5344CB8AC3E}">
        <p14:creationId xmlns:p14="http://schemas.microsoft.com/office/powerpoint/2010/main" val="1193277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64EC3-F102-D2C2-6AA6-B9FF82F927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0F6FCF-3691-0D7E-D562-EB3799F1F2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31C9F5-720F-F177-0BE2-E7DA7C3C323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66AE83-EF50-5FAB-1EE5-24236FD832D4}"/>
              </a:ext>
            </a:extLst>
          </p:cNvPr>
          <p:cNvSpPr>
            <a:spLocks noGrp="1"/>
          </p:cNvSpPr>
          <p:nvPr>
            <p:ph type="sldNum" sz="quarter" idx="5"/>
          </p:nvPr>
        </p:nvSpPr>
        <p:spPr/>
        <p:txBody>
          <a:bodyPr/>
          <a:lstStyle/>
          <a:p>
            <a:fld id="{B88E39FC-3F8E-4C6F-BF5D-F785557B5399}" type="slidenum">
              <a:rPr lang="en-GB" smtClean="0"/>
              <a:t>5</a:t>
            </a:fld>
            <a:endParaRPr lang="en-GB"/>
          </a:p>
        </p:txBody>
      </p:sp>
    </p:spTree>
    <p:extLst>
      <p:ext uri="{BB962C8B-B14F-4D97-AF65-F5344CB8AC3E}">
        <p14:creationId xmlns:p14="http://schemas.microsoft.com/office/powerpoint/2010/main" val="3792490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20</a:t>
            </a:fld>
            <a:endParaRPr lang="en-GB"/>
          </a:p>
        </p:txBody>
      </p:sp>
    </p:spTree>
    <p:extLst>
      <p:ext uri="{BB962C8B-B14F-4D97-AF65-F5344CB8AC3E}">
        <p14:creationId xmlns:p14="http://schemas.microsoft.com/office/powerpoint/2010/main" val="271077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22</a:t>
            </a:fld>
            <a:endParaRPr lang="en-GB"/>
          </a:p>
        </p:txBody>
      </p:sp>
    </p:spTree>
    <p:extLst>
      <p:ext uri="{BB962C8B-B14F-4D97-AF65-F5344CB8AC3E}">
        <p14:creationId xmlns:p14="http://schemas.microsoft.com/office/powerpoint/2010/main" val="8111083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23</a:t>
            </a:fld>
            <a:endParaRPr lang="en-GB"/>
          </a:p>
        </p:txBody>
      </p:sp>
    </p:spTree>
    <p:extLst>
      <p:ext uri="{BB962C8B-B14F-4D97-AF65-F5344CB8AC3E}">
        <p14:creationId xmlns:p14="http://schemas.microsoft.com/office/powerpoint/2010/main" val="2701448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24</a:t>
            </a:fld>
            <a:endParaRPr lang="en-GB"/>
          </a:p>
        </p:txBody>
      </p:sp>
    </p:spTree>
    <p:extLst>
      <p:ext uri="{BB962C8B-B14F-4D97-AF65-F5344CB8AC3E}">
        <p14:creationId xmlns:p14="http://schemas.microsoft.com/office/powerpoint/2010/main" val="271077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26</a:t>
            </a:fld>
            <a:endParaRPr lang="en-GB"/>
          </a:p>
        </p:txBody>
      </p:sp>
    </p:spTree>
    <p:extLst>
      <p:ext uri="{BB962C8B-B14F-4D97-AF65-F5344CB8AC3E}">
        <p14:creationId xmlns:p14="http://schemas.microsoft.com/office/powerpoint/2010/main" val="1870361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28</a:t>
            </a:fld>
            <a:endParaRPr lang="en-GB"/>
          </a:p>
        </p:txBody>
      </p:sp>
    </p:spTree>
    <p:extLst>
      <p:ext uri="{BB962C8B-B14F-4D97-AF65-F5344CB8AC3E}">
        <p14:creationId xmlns:p14="http://schemas.microsoft.com/office/powerpoint/2010/main" val="39574971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29</a:t>
            </a:fld>
            <a:endParaRPr lang="en-GB"/>
          </a:p>
        </p:txBody>
      </p:sp>
    </p:spTree>
    <p:extLst>
      <p:ext uri="{BB962C8B-B14F-4D97-AF65-F5344CB8AC3E}">
        <p14:creationId xmlns:p14="http://schemas.microsoft.com/office/powerpoint/2010/main" val="18723986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30</a:t>
            </a:fld>
            <a:endParaRPr lang="en-GB"/>
          </a:p>
        </p:txBody>
      </p:sp>
    </p:spTree>
    <p:extLst>
      <p:ext uri="{BB962C8B-B14F-4D97-AF65-F5344CB8AC3E}">
        <p14:creationId xmlns:p14="http://schemas.microsoft.com/office/powerpoint/2010/main" val="16087785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31</a:t>
            </a:fld>
            <a:endParaRPr lang="en-GB"/>
          </a:p>
        </p:txBody>
      </p:sp>
    </p:spTree>
    <p:extLst>
      <p:ext uri="{BB962C8B-B14F-4D97-AF65-F5344CB8AC3E}">
        <p14:creationId xmlns:p14="http://schemas.microsoft.com/office/powerpoint/2010/main" val="16417162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32</a:t>
            </a:fld>
            <a:endParaRPr lang="en-GB"/>
          </a:p>
        </p:txBody>
      </p:sp>
    </p:spTree>
    <p:extLst>
      <p:ext uri="{BB962C8B-B14F-4D97-AF65-F5344CB8AC3E}">
        <p14:creationId xmlns:p14="http://schemas.microsoft.com/office/powerpoint/2010/main" val="3181678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8</a:t>
            </a:fld>
            <a:endParaRPr lang="en-GB"/>
          </a:p>
        </p:txBody>
      </p:sp>
    </p:spTree>
    <p:extLst>
      <p:ext uri="{BB962C8B-B14F-4D97-AF65-F5344CB8AC3E}">
        <p14:creationId xmlns:p14="http://schemas.microsoft.com/office/powerpoint/2010/main" val="3719989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88E39FC-3F8E-4C6F-BF5D-F785557B539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8939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10</a:t>
            </a:fld>
            <a:endParaRPr lang="en-GB"/>
          </a:p>
        </p:txBody>
      </p:sp>
    </p:spTree>
    <p:extLst>
      <p:ext uri="{BB962C8B-B14F-4D97-AF65-F5344CB8AC3E}">
        <p14:creationId xmlns:p14="http://schemas.microsoft.com/office/powerpoint/2010/main" val="3646240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11</a:t>
            </a:fld>
            <a:endParaRPr lang="en-GB"/>
          </a:p>
        </p:txBody>
      </p:sp>
    </p:spTree>
    <p:extLst>
      <p:ext uri="{BB962C8B-B14F-4D97-AF65-F5344CB8AC3E}">
        <p14:creationId xmlns:p14="http://schemas.microsoft.com/office/powerpoint/2010/main" val="1089565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12</a:t>
            </a:fld>
            <a:endParaRPr lang="en-GB"/>
          </a:p>
        </p:txBody>
      </p:sp>
    </p:spTree>
    <p:extLst>
      <p:ext uri="{BB962C8B-B14F-4D97-AF65-F5344CB8AC3E}">
        <p14:creationId xmlns:p14="http://schemas.microsoft.com/office/powerpoint/2010/main" val="1211173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13</a:t>
            </a:fld>
            <a:endParaRPr lang="en-GB"/>
          </a:p>
        </p:txBody>
      </p:sp>
    </p:spTree>
    <p:extLst>
      <p:ext uri="{BB962C8B-B14F-4D97-AF65-F5344CB8AC3E}">
        <p14:creationId xmlns:p14="http://schemas.microsoft.com/office/powerpoint/2010/main" val="4094329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18</a:t>
            </a:fld>
            <a:endParaRPr lang="en-GB"/>
          </a:p>
        </p:txBody>
      </p:sp>
    </p:spTree>
    <p:extLst>
      <p:ext uri="{BB962C8B-B14F-4D97-AF65-F5344CB8AC3E}">
        <p14:creationId xmlns:p14="http://schemas.microsoft.com/office/powerpoint/2010/main" val="393115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88E39FC-3F8E-4C6F-BF5D-F785557B5399}" type="slidenum">
              <a:rPr lang="en-GB" smtClean="0"/>
              <a:t>19</a:t>
            </a:fld>
            <a:endParaRPr lang="en-GB"/>
          </a:p>
        </p:txBody>
      </p:sp>
    </p:spTree>
    <p:extLst>
      <p:ext uri="{BB962C8B-B14F-4D97-AF65-F5344CB8AC3E}">
        <p14:creationId xmlns:p14="http://schemas.microsoft.com/office/powerpoint/2010/main" val="930555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276914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829189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500030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28596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4661B8-9591-469A-9F87-3E07F30C608C}" type="datetimeFigureOut">
              <a:rPr lang="en-GB" smtClean="0"/>
              <a:t>26/06/2026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931629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688110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4661B8-9591-469A-9F87-3E07F30C608C}" type="datetimeFigureOut">
              <a:rPr lang="en-GB" smtClean="0"/>
              <a:t>26/06/2026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970245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4661B8-9591-469A-9F87-3E07F30C608C}" type="datetimeFigureOut">
              <a:rPr lang="en-GB" smtClean="0"/>
              <a:t>26/06/2026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8720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4661B8-9591-469A-9F87-3E07F30C608C}" type="datetimeFigureOut">
              <a:rPr lang="en-GB" smtClean="0"/>
              <a:t>26/06/2026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427895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1724109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D4661B8-9591-469A-9F87-3E07F30C608C}" type="datetimeFigureOut">
              <a:rPr lang="en-GB" smtClean="0"/>
              <a:t>26/06/2026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57024C-28A1-4061-A44F-9704616F493F}" type="slidenum">
              <a:rPr lang="en-GB" smtClean="0"/>
              <a:t>‹#›</a:t>
            </a:fld>
            <a:endParaRPr lang="en-GB"/>
          </a:p>
        </p:txBody>
      </p:sp>
    </p:spTree>
    <p:extLst>
      <p:ext uri="{BB962C8B-B14F-4D97-AF65-F5344CB8AC3E}">
        <p14:creationId xmlns:p14="http://schemas.microsoft.com/office/powerpoint/2010/main" val="3350417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4661B8-9591-469A-9F87-3E07F30C608C}" type="datetimeFigureOut">
              <a:rPr lang="en-GB" smtClean="0"/>
              <a:t>26/06/2026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57024C-28A1-4061-A44F-9704616F493F}" type="slidenum">
              <a:rPr lang="en-GB" smtClean="0"/>
              <a:t>‹#›</a:t>
            </a:fld>
            <a:endParaRPr lang="en-GB"/>
          </a:p>
        </p:txBody>
      </p:sp>
    </p:spTree>
    <p:extLst>
      <p:ext uri="{BB962C8B-B14F-4D97-AF65-F5344CB8AC3E}">
        <p14:creationId xmlns:p14="http://schemas.microsoft.com/office/powerpoint/2010/main" val="20243880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thedawnrehab.com/blog/most-common-addictions/"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5.xml"/><Relationship Id="rId1" Type="http://schemas.openxmlformats.org/officeDocument/2006/relationships/video" Target="https://www.youtube.com/embed/dsTwkX1cdCY?feature=oembe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5.xml"/><Relationship Id="rId1" Type="http://schemas.openxmlformats.org/officeDocument/2006/relationships/video" Target="https://www.youtube.com/embed/dsTwkX1cdCY?feature=oembe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video" Target="https://www.youtube.com/embed/EPI51QU2U-M?feature=oembed" TargetMode="Externa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video" Target="https://www.youtube.com/embed/W6CBb3yX9Zs?feature=oembed"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video" Target="https://www.youtube.com/embed/UuMu79lmmik?feature=oembed"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svg"/><Relationship Id="rId7" Type="http://schemas.openxmlformats.org/officeDocument/2006/relationships/image" Target="../media/image10.jpeg"/><Relationship Id="rId12" Type="http://schemas.openxmlformats.org/officeDocument/2006/relationships/image" Target="../media/image15.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11" Type="http://schemas.openxmlformats.org/officeDocument/2006/relationships/image" Target="../media/image14.svg"/><Relationship Id="rId5" Type="http://schemas.openxmlformats.org/officeDocument/2006/relationships/image" Target="../media/image8.jpeg"/><Relationship Id="rId10" Type="http://schemas.openxmlformats.org/officeDocument/2006/relationships/image" Target="../media/image13.svg"/><Relationship Id="rId4" Type="http://schemas.openxmlformats.org/officeDocument/2006/relationships/image" Target="../media/image7.png"/><Relationship Id="rId9" Type="http://schemas.openxmlformats.org/officeDocument/2006/relationships/image" Target="../media/image12.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hyperlink" Target="https://www.youtube.com/watch?v=2yNoHqndq-U"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2.xml"/><Relationship Id="rId1" Type="http://schemas.openxmlformats.org/officeDocument/2006/relationships/video" Target="https://www.youtube.com/embed/K9pIyjSDa08?feature=oembed"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s://www.nhs.uk/live-well/addiction-support/drug-addiction-getting-help/" TargetMode="External"/><Relationship Id="rId2" Type="http://schemas.openxmlformats.org/officeDocument/2006/relationships/slideLayout" Target="../slideLayouts/slideLayout1.xml"/><Relationship Id="rId1" Type="http://schemas.openxmlformats.org/officeDocument/2006/relationships/video" Target="https://www.youtube.com/embed/vBwToltbJTM" TargetMode="External"/><Relationship Id="rId5" Type="http://schemas.openxmlformats.org/officeDocument/2006/relationships/image" Target="../media/image37.png"/><Relationship Id="rId4" Type="http://schemas.openxmlformats.org/officeDocument/2006/relationships/hyperlink" Target="https://www.youtube.com/watch?v=vBwToltbJTM"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upload.wikimedia.org/wikipedia/commons/a/ad/Stephen_Hawking_Pronunciation.ogg"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upload.wikimedia.org/wikipedia/commons/a/ad/Stephen_Hawking_Pronunciation.og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1EF3500-122F-08DD-F7F2-71AC3AE581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4318" y="225090"/>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78846363-932C-5FA4-F35D-D5DAB949A7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7600" y="5461000"/>
            <a:ext cx="2082720" cy="104136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13F5D33-18F1-48F4-3931-F513B87CB4F0}"/>
              </a:ext>
            </a:extLst>
          </p:cNvPr>
          <p:cNvSpPr txBox="1"/>
          <p:nvPr/>
        </p:nvSpPr>
        <p:spPr>
          <a:xfrm>
            <a:off x="8229600" y="5461000"/>
            <a:ext cx="2641600" cy="1077218"/>
          </a:xfrm>
          <a:prstGeom prst="rect">
            <a:avLst/>
          </a:prstGeom>
          <a:noFill/>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600" b="1" dirty="0">
                <a:solidFill>
                  <a:schemeClr val="bg1"/>
                </a:solidFill>
              </a:rPr>
              <a:t>British Values:</a:t>
            </a:r>
          </a:p>
          <a:p>
            <a:r>
              <a:rPr lang="en-GB" sz="1600" b="1" dirty="0">
                <a:solidFill>
                  <a:schemeClr val="bg1"/>
                </a:solidFill>
              </a:rPr>
              <a:t>Mutual respect,</a:t>
            </a:r>
          </a:p>
          <a:p>
            <a:r>
              <a:rPr lang="en-GB" sz="1600" b="1" dirty="0">
                <a:solidFill>
                  <a:schemeClr val="bg1"/>
                </a:solidFill>
              </a:rPr>
              <a:t>Individual Liberty, </a:t>
            </a:r>
          </a:p>
          <a:p>
            <a:r>
              <a:rPr lang="en-GB" sz="1600" b="1" dirty="0">
                <a:solidFill>
                  <a:schemeClr val="bg1"/>
                </a:solidFill>
              </a:rPr>
              <a:t>Rule of Law</a:t>
            </a:r>
          </a:p>
        </p:txBody>
      </p:sp>
      <p:sp>
        <p:nvSpPr>
          <p:cNvPr id="3" name="TextBox 1">
            <a:extLst>
              <a:ext uri="{FF2B5EF4-FFF2-40B4-BE49-F238E27FC236}">
                <a16:creationId xmlns:a16="http://schemas.microsoft.com/office/drawing/2014/main" id="{CDFC6B3C-2E02-2F0C-C1A9-F9ADF3552807}"/>
              </a:ext>
            </a:extLst>
          </p:cNvPr>
          <p:cNvSpPr txBox="1"/>
          <p:nvPr/>
        </p:nvSpPr>
        <p:spPr>
          <a:xfrm>
            <a:off x="304800" y="228600"/>
            <a:ext cx="2844800" cy="830997"/>
          </a:xfrm>
          <a:prstGeom prst="rect">
            <a:avLst/>
          </a:prstGeom>
          <a:noFill/>
          <a:ln>
            <a:solidFill>
              <a:schemeClr val="bg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GB" sz="1600" b="1" dirty="0">
                <a:solidFill>
                  <a:schemeClr val="bg1"/>
                </a:solidFill>
              </a:rPr>
              <a:t>Year 9 Personal Development</a:t>
            </a:r>
          </a:p>
          <a:p>
            <a:r>
              <a:rPr lang="en-GB" sz="1600" b="1" dirty="0">
                <a:solidFill>
                  <a:schemeClr val="bg1"/>
                </a:solidFill>
              </a:rPr>
              <a:t>Keeping safe</a:t>
            </a:r>
            <a:endParaRPr lang="en-GB" sz="1600" b="1" dirty="0">
              <a:solidFill>
                <a:schemeClr val="bg1"/>
              </a:solidFill>
              <a:ea typeface="Calibri"/>
              <a:cs typeface="Calibri"/>
            </a:endParaRPr>
          </a:p>
          <a:p>
            <a:r>
              <a:rPr lang="en-GB" sz="1600" b="1">
                <a:solidFill>
                  <a:schemeClr val="bg1"/>
                </a:solidFill>
                <a:ea typeface="Calibri"/>
                <a:cs typeface="Calibri"/>
              </a:rPr>
              <a:t>Rights and responsibilities</a:t>
            </a:r>
          </a:p>
        </p:txBody>
      </p:sp>
      <p:sp>
        <p:nvSpPr>
          <p:cNvPr id="4" name="TextBox 3">
            <a:extLst>
              <a:ext uri="{FF2B5EF4-FFF2-40B4-BE49-F238E27FC236}">
                <a16:creationId xmlns:a16="http://schemas.microsoft.com/office/drawing/2014/main" id="{F64CCC8D-B795-8955-B1E9-3942E2D266D2}"/>
              </a:ext>
            </a:extLst>
          </p:cNvPr>
          <p:cNvSpPr txBox="1"/>
          <p:nvPr/>
        </p:nvSpPr>
        <p:spPr>
          <a:xfrm>
            <a:off x="6854265" y="2170468"/>
            <a:ext cx="5334000" cy="1077218"/>
          </a:xfrm>
          <a:prstGeom prst="rect">
            <a:avLst/>
          </a:prstGeom>
          <a:noFill/>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400" b="1" dirty="0">
                <a:solidFill>
                  <a:schemeClr val="bg1"/>
                </a:solidFill>
                <a:ea typeface="Calibri"/>
                <a:cs typeface="Calibri"/>
              </a:rPr>
              <a:t>Addiction</a:t>
            </a:r>
          </a:p>
        </p:txBody>
      </p:sp>
      <p:pic>
        <p:nvPicPr>
          <p:cNvPr id="6" name="Picture 5" descr="7 Types of Drug Addiction (And How To Get Help) | Mental Health Center">
            <a:extLst>
              <a:ext uri="{FF2B5EF4-FFF2-40B4-BE49-F238E27FC236}">
                <a16:creationId xmlns:a16="http://schemas.microsoft.com/office/drawing/2014/main" id="{153BC05C-4C20-E279-51F3-C9496CD0904E}"/>
              </a:ext>
            </a:extLst>
          </p:cNvPr>
          <p:cNvPicPr>
            <a:picLocks noChangeAspect="1"/>
          </p:cNvPicPr>
          <p:nvPr/>
        </p:nvPicPr>
        <p:blipFill>
          <a:blip r:embed="rId4"/>
          <a:stretch>
            <a:fillRect/>
          </a:stretch>
        </p:blipFill>
        <p:spPr>
          <a:xfrm>
            <a:off x="1009533" y="1990375"/>
            <a:ext cx="5600933" cy="3825102"/>
          </a:xfrm>
          <a:prstGeom prst="rect">
            <a:avLst/>
          </a:prstGeom>
        </p:spPr>
      </p:pic>
    </p:spTree>
    <p:extLst>
      <p:ext uri="{BB962C8B-B14F-4D97-AF65-F5344CB8AC3E}">
        <p14:creationId xmlns:p14="http://schemas.microsoft.com/office/powerpoint/2010/main" val="4141965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Types of addiction?</a:t>
              </a:r>
            </a:p>
          </p:txBody>
        </p:sp>
      </p:grpSp>
      <p:sp>
        <p:nvSpPr>
          <p:cNvPr id="15" name="Rectangle 14"/>
          <p:cNvSpPr/>
          <p:nvPr/>
        </p:nvSpPr>
        <p:spPr>
          <a:xfrm>
            <a:off x="561825" y="1458177"/>
            <a:ext cx="11408501" cy="4585871"/>
          </a:xfrm>
          <a:prstGeom prst="rect">
            <a:avLst/>
          </a:prstGeom>
        </p:spPr>
        <p:txBody>
          <a:bodyPr wrap="square">
            <a:spAutoFit/>
          </a:bodyPr>
          <a:lstStyle/>
          <a:p>
            <a:r>
              <a:rPr lang="en-GB" sz="3600" dirty="0"/>
              <a:t>Addiction is most commonly associated with gambling, drugs, alcohol and nicotine, but it's possible to be addicted to just about anything, including:</a:t>
            </a:r>
          </a:p>
          <a:p>
            <a:pPr marL="457200" indent="-457200">
              <a:spcBef>
                <a:spcPts val="1200"/>
              </a:spcBef>
              <a:buFont typeface="Arial" panose="020B0604020202020204" pitchFamily="34" charset="0"/>
              <a:buChar char="•"/>
            </a:pPr>
            <a:r>
              <a:rPr lang="en-GB" sz="3600" dirty="0"/>
              <a:t>The internet</a:t>
            </a:r>
          </a:p>
          <a:p>
            <a:pPr marL="457200" indent="-457200">
              <a:spcBef>
                <a:spcPts val="1200"/>
              </a:spcBef>
              <a:buFont typeface="Arial" panose="020B0604020202020204" pitchFamily="34" charset="0"/>
              <a:buChar char="•"/>
            </a:pPr>
            <a:r>
              <a:rPr lang="en-GB" sz="3600" dirty="0"/>
              <a:t>Work</a:t>
            </a:r>
          </a:p>
          <a:p>
            <a:pPr marL="457200" indent="-457200">
              <a:spcBef>
                <a:spcPts val="1200"/>
              </a:spcBef>
              <a:buFont typeface="Arial" panose="020B0604020202020204" pitchFamily="34" charset="0"/>
              <a:buChar char="•"/>
            </a:pPr>
            <a:r>
              <a:rPr lang="en-GB" sz="3600" dirty="0"/>
              <a:t>Solvents</a:t>
            </a:r>
          </a:p>
          <a:p>
            <a:pPr marL="457200" indent="-457200">
              <a:spcBef>
                <a:spcPts val="1200"/>
              </a:spcBef>
              <a:buFont typeface="Arial" panose="020B0604020202020204" pitchFamily="34" charset="0"/>
              <a:buChar char="•"/>
            </a:pPr>
            <a:r>
              <a:rPr lang="en-GB" sz="3600" dirty="0"/>
              <a:t>Shopping</a:t>
            </a:r>
          </a:p>
        </p:txBody>
      </p:sp>
      <p:pic>
        <p:nvPicPr>
          <p:cNvPr id="16" name="Picture 15"/>
          <p:cNvPicPr>
            <a:picLocks noChangeAspect="1"/>
          </p:cNvPicPr>
          <p:nvPr/>
        </p:nvPicPr>
        <p:blipFill>
          <a:blip r:embed="rId3"/>
          <a:stretch>
            <a:fillRect/>
          </a:stretch>
        </p:blipFill>
        <p:spPr>
          <a:xfrm>
            <a:off x="7328024" y="3585840"/>
            <a:ext cx="4399005" cy="2835341"/>
          </a:xfrm>
          <a:prstGeom prst="rect">
            <a:avLst/>
          </a:prstGeom>
          <a:ln>
            <a:solidFill>
              <a:schemeClr val="tx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3455525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Types of addiction</a:t>
              </a:r>
              <a:endParaRPr lang="en-GB" sz="6000" b="1" dirty="0">
                <a:solidFill>
                  <a:schemeClr val="bg1"/>
                </a:solidFill>
                <a:ea typeface="Calibri"/>
                <a:cs typeface="Calibri"/>
              </a:endParaRPr>
            </a:p>
          </p:txBody>
        </p:sp>
      </p:grpSp>
      <p:sp>
        <p:nvSpPr>
          <p:cNvPr id="3" name="TextBox 2"/>
          <p:cNvSpPr txBox="1"/>
          <p:nvPr/>
        </p:nvSpPr>
        <p:spPr>
          <a:xfrm>
            <a:off x="925512" y="1406096"/>
            <a:ext cx="10340975" cy="1200329"/>
          </a:xfrm>
          <a:prstGeom prst="rect">
            <a:avLst/>
          </a:prstGeom>
          <a:noFill/>
        </p:spPr>
        <p:txBody>
          <a:bodyPr wrap="square" rtlCol="0">
            <a:spAutoFit/>
          </a:bodyPr>
          <a:lstStyle/>
          <a:p>
            <a:r>
              <a:rPr lang="en-GB" sz="3600" dirty="0"/>
              <a:t>There are two main types of addiction: </a:t>
            </a:r>
            <a:r>
              <a:rPr lang="en-GB" sz="3600" b="1" dirty="0"/>
              <a:t>chemical</a:t>
            </a:r>
            <a:r>
              <a:rPr lang="en-GB" sz="3600" dirty="0"/>
              <a:t> and </a:t>
            </a:r>
            <a:r>
              <a:rPr lang="en-GB" sz="3600" b="1" dirty="0"/>
              <a:t>behavioural</a:t>
            </a:r>
            <a:r>
              <a:rPr lang="en-GB" sz="3600" dirty="0"/>
              <a:t>. </a:t>
            </a:r>
          </a:p>
        </p:txBody>
      </p:sp>
      <p:graphicFrame>
        <p:nvGraphicFramePr>
          <p:cNvPr id="17" name="Table 16"/>
          <p:cNvGraphicFramePr>
            <a:graphicFrameLocks noGrp="1"/>
          </p:cNvGraphicFramePr>
          <p:nvPr>
            <p:extLst>
              <p:ext uri="{D42A27DB-BD31-4B8C-83A1-F6EECF244321}">
                <p14:modId xmlns:p14="http://schemas.microsoft.com/office/powerpoint/2010/main" val="3388883470"/>
              </p:ext>
            </p:extLst>
          </p:nvPr>
        </p:nvGraphicFramePr>
        <p:xfrm>
          <a:off x="568842" y="2831421"/>
          <a:ext cx="11145794" cy="3657600"/>
        </p:xfrm>
        <a:graphic>
          <a:graphicData uri="http://schemas.openxmlformats.org/drawingml/2006/table">
            <a:tbl>
              <a:tblPr firstRow="1" bandRow="1">
                <a:tableStyleId>{5940675A-B579-460E-94D1-54222C63F5DA}</a:tableStyleId>
              </a:tblPr>
              <a:tblGrid>
                <a:gridCol w="5572897">
                  <a:extLst>
                    <a:ext uri="{9D8B030D-6E8A-4147-A177-3AD203B41FA5}">
                      <a16:colId xmlns:a16="http://schemas.microsoft.com/office/drawing/2014/main" val="4010048937"/>
                    </a:ext>
                  </a:extLst>
                </a:gridCol>
                <a:gridCol w="5572897">
                  <a:extLst>
                    <a:ext uri="{9D8B030D-6E8A-4147-A177-3AD203B41FA5}">
                      <a16:colId xmlns:a16="http://schemas.microsoft.com/office/drawing/2014/main" val="2101278533"/>
                    </a:ext>
                  </a:extLst>
                </a:gridCol>
              </a:tblGrid>
              <a:tr h="382312">
                <a:tc>
                  <a:txBody>
                    <a:bodyPr/>
                    <a:lstStyle/>
                    <a:p>
                      <a:pPr algn="ctr"/>
                      <a:r>
                        <a:rPr lang="en-GB" sz="3600" b="1" dirty="0"/>
                        <a:t>Chemical</a:t>
                      </a:r>
                    </a:p>
                  </a:txBody>
                  <a:tcPr>
                    <a:solidFill>
                      <a:schemeClr val="accent6">
                        <a:lumMod val="20000"/>
                        <a:lumOff val="80000"/>
                      </a:schemeClr>
                    </a:solidFill>
                  </a:tcPr>
                </a:tc>
                <a:tc>
                  <a:txBody>
                    <a:bodyPr/>
                    <a:lstStyle/>
                    <a:p>
                      <a:pPr algn="ctr"/>
                      <a:r>
                        <a:rPr lang="en-GB" sz="3600" b="1" dirty="0"/>
                        <a:t>Behavioural</a:t>
                      </a:r>
                    </a:p>
                  </a:txBody>
                  <a:tcPr>
                    <a:solidFill>
                      <a:schemeClr val="accent6">
                        <a:lumMod val="20000"/>
                        <a:lumOff val="80000"/>
                      </a:schemeClr>
                    </a:solidFill>
                  </a:tcPr>
                </a:tc>
                <a:extLst>
                  <a:ext uri="{0D108BD9-81ED-4DB2-BD59-A6C34878D82A}">
                    <a16:rowId xmlns:a16="http://schemas.microsoft.com/office/drawing/2014/main" val="405847139"/>
                  </a:ext>
                </a:extLst>
              </a:tr>
              <a:tr h="1670905">
                <a:tc>
                  <a:txBody>
                    <a:bodyPr/>
                    <a:lstStyle/>
                    <a:p>
                      <a:r>
                        <a:rPr lang="en-GB" sz="3200" dirty="0"/>
                        <a:t>Chemical addiction is, in simplest terms, a  biological reaction to an addictive chemical. </a:t>
                      </a:r>
                    </a:p>
                  </a:txBody>
                  <a:tcPr/>
                </a:tc>
                <a:tc>
                  <a:txBody>
                    <a:bodyPr/>
                    <a:lstStyle/>
                    <a:p>
                      <a:r>
                        <a:rPr lang="en-GB" sz="3200" dirty="0"/>
                        <a:t>Behavioural addictions (also called process addictions) follow the same pattern as substance-based addictions, and they result in problems in many areas of the individual's life.</a:t>
                      </a:r>
                    </a:p>
                  </a:txBody>
                  <a:tcPr/>
                </a:tc>
                <a:extLst>
                  <a:ext uri="{0D108BD9-81ED-4DB2-BD59-A6C34878D82A}">
                    <a16:rowId xmlns:a16="http://schemas.microsoft.com/office/drawing/2014/main" val="2339108369"/>
                  </a:ext>
                </a:extLst>
              </a:tr>
            </a:tbl>
          </a:graphicData>
        </a:graphic>
      </p:graphicFrame>
    </p:spTree>
    <p:extLst>
      <p:ext uri="{BB962C8B-B14F-4D97-AF65-F5344CB8AC3E}">
        <p14:creationId xmlns:p14="http://schemas.microsoft.com/office/powerpoint/2010/main" val="1645102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a:extLst>
              <a:ext uri="{FF2B5EF4-FFF2-40B4-BE49-F238E27FC236}">
                <a16:creationId xmlns:a16="http://schemas.microsoft.com/office/drawing/2014/main" id="{6EB4DB7A-3D80-4DA4-B718-1E0E5F0A4BBC}"/>
              </a:ext>
            </a:extLst>
          </p:cNvPr>
          <p:cNvGraphicFramePr>
            <a:graphicFrameLocks noGrp="1"/>
          </p:cNvGraphicFramePr>
          <p:nvPr>
            <p:extLst>
              <p:ext uri="{D42A27DB-BD31-4B8C-83A1-F6EECF244321}">
                <p14:modId xmlns:p14="http://schemas.microsoft.com/office/powerpoint/2010/main" val="2480229646"/>
              </p:ext>
            </p:extLst>
          </p:nvPr>
        </p:nvGraphicFramePr>
        <p:xfrm>
          <a:off x="1006230" y="2208498"/>
          <a:ext cx="10454284" cy="4038600"/>
        </p:xfrm>
        <a:graphic>
          <a:graphicData uri="http://schemas.openxmlformats.org/drawingml/2006/table">
            <a:tbl>
              <a:tblPr firstRow="1" bandRow="1">
                <a:tableStyleId>{5940675A-B579-460E-94D1-54222C63F5DA}</a:tableStyleId>
              </a:tblPr>
              <a:tblGrid>
                <a:gridCol w="3186756">
                  <a:extLst>
                    <a:ext uri="{9D8B030D-6E8A-4147-A177-3AD203B41FA5}">
                      <a16:colId xmlns:a16="http://schemas.microsoft.com/office/drawing/2014/main" val="1263111736"/>
                    </a:ext>
                  </a:extLst>
                </a:gridCol>
                <a:gridCol w="3633764">
                  <a:extLst>
                    <a:ext uri="{9D8B030D-6E8A-4147-A177-3AD203B41FA5}">
                      <a16:colId xmlns:a16="http://schemas.microsoft.com/office/drawing/2014/main" val="1060986964"/>
                    </a:ext>
                  </a:extLst>
                </a:gridCol>
                <a:gridCol w="3633764">
                  <a:extLst>
                    <a:ext uri="{9D8B030D-6E8A-4147-A177-3AD203B41FA5}">
                      <a16:colId xmlns:a16="http://schemas.microsoft.com/office/drawing/2014/main" val="3260433285"/>
                    </a:ext>
                  </a:extLst>
                </a:gridCol>
              </a:tblGrid>
              <a:tr h="1346200">
                <a:tc>
                  <a:txBody>
                    <a:bodyPr/>
                    <a:lstStyle/>
                    <a:p>
                      <a:pPr algn="ctr"/>
                      <a:endParaRPr lang="en-GB" sz="2000" b="1" dirty="0">
                        <a:solidFill>
                          <a:schemeClr val="tx1"/>
                        </a:solidFill>
                      </a:endParaRPr>
                    </a:p>
                    <a:p>
                      <a:pPr algn="ctr"/>
                      <a:r>
                        <a:rPr lang="en-GB" sz="3000" b="0" dirty="0">
                          <a:solidFill>
                            <a:schemeClr val="tx1"/>
                          </a:solidFill>
                        </a:rPr>
                        <a:t>Painkillers</a:t>
                      </a:r>
                    </a:p>
                    <a:p>
                      <a:pPr algn="ctr"/>
                      <a:endParaRPr lang="en-GB" sz="3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a:endParaRPr lang="en-GB" sz="2000" b="0" dirty="0">
                        <a:solidFill>
                          <a:schemeClr val="tx1"/>
                        </a:solidFill>
                      </a:endParaRPr>
                    </a:p>
                    <a:p>
                      <a:pPr algn="ctr"/>
                      <a:r>
                        <a:rPr lang="en-GB" sz="3000" b="0" dirty="0">
                          <a:solidFill>
                            <a:schemeClr val="tx1"/>
                          </a:solidFill>
                        </a:rPr>
                        <a:t>Cocaine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2000" b="0" dirty="0">
                        <a:solidFill>
                          <a:schemeClr val="tx1"/>
                        </a:solidFill>
                      </a:endParaRPr>
                    </a:p>
                    <a:p>
                      <a:pPr algn="ctr"/>
                      <a:r>
                        <a:rPr lang="en-GB" sz="3000" b="0" dirty="0">
                          <a:solidFill>
                            <a:schemeClr val="tx1"/>
                          </a:solidFill>
                        </a:rPr>
                        <a:t>Alcohol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3B3"/>
                    </a:solidFill>
                  </a:tcPr>
                </a:tc>
                <a:extLst>
                  <a:ext uri="{0D108BD9-81ED-4DB2-BD59-A6C34878D82A}">
                    <a16:rowId xmlns:a16="http://schemas.microsoft.com/office/drawing/2014/main" val="2935247699"/>
                  </a:ext>
                </a:extLst>
              </a:tr>
              <a:tr h="1346200">
                <a:tc>
                  <a:txBody>
                    <a:bodyPr/>
                    <a:lstStyle/>
                    <a:p>
                      <a:pPr algn="ctr"/>
                      <a:endParaRPr lang="en-GB" sz="2000" dirty="0">
                        <a:solidFill>
                          <a:schemeClr val="tx1"/>
                        </a:solidFill>
                      </a:endParaRPr>
                    </a:p>
                    <a:p>
                      <a:pPr algn="ctr"/>
                      <a:r>
                        <a:rPr lang="en-GB" sz="3000" dirty="0">
                          <a:solidFill>
                            <a:schemeClr val="tx1"/>
                          </a:solidFill>
                        </a:rPr>
                        <a:t>Internet</a:t>
                      </a:r>
                    </a:p>
                    <a:p>
                      <a:pPr algn="ctr"/>
                      <a:endParaRPr lang="en-GB" sz="3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3B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000" b="0" dirty="0">
                          <a:solidFill>
                            <a:schemeClr val="tx1"/>
                          </a:solidFill>
                        </a:rPr>
                        <a:t>Nicotine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000" b="0" dirty="0">
                          <a:solidFill>
                            <a:schemeClr val="tx1"/>
                          </a:solidFill>
                        </a:rPr>
                        <a:t>Heroin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39098917"/>
                  </a:ext>
                </a:extLst>
              </a:tr>
              <a:tr h="1346200">
                <a:tc>
                  <a:txBody>
                    <a:bodyPr/>
                    <a:lstStyle/>
                    <a:p>
                      <a:pPr algn="ctr"/>
                      <a:endParaRPr lang="en-GB" sz="2000" dirty="0">
                        <a:solidFill>
                          <a:schemeClr val="tx1"/>
                        </a:solidFill>
                      </a:endParaRPr>
                    </a:p>
                    <a:p>
                      <a:pPr algn="ctr"/>
                      <a:r>
                        <a:rPr lang="en-GB" sz="3000" dirty="0">
                          <a:solidFill>
                            <a:schemeClr val="tx1"/>
                          </a:solidFill>
                        </a:rPr>
                        <a:t>Sex</a:t>
                      </a:r>
                    </a:p>
                    <a:p>
                      <a:pPr algn="ctr"/>
                      <a:endParaRPr lang="en-GB" sz="3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000" b="0" dirty="0">
                          <a:solidFill>
                            <a:schemeClr val="tx1"/>
                          </a:solidFill>
                        </a:rPr>
                        <a:t>Gambling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3B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000" b="0" dirty="0">
                          <a:solidFill>
                            <a:schemeClr val="tx1"/>
                          </a:solidFill>
                        </a:rPr>
                        <a:t>Cannabis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682080391"/>
                  </a:ext>
                </a:extLst>
              </a:tr>
            </a:tbl>
          </a:graphicData>
        </a:graphic>
      </p:graphicFrame>
      <p:sp>
        <p:nvSpPr>
          <p:cNvPr id="5" name="Rectangle 4"/>
          <p:cNvSpPr/>
          <p:nvPr/>
        </p:nvSpPr>
        <p:spPr>
          <a:xfrm>
            <a:off x="315089" y="1342341"/>
            <a:ext cx="11551565" cy="523220"/>
          </a:xfrm>
          <a:prstGeom prst="rect">
            <a:avLst/>
          </a:prstGeom>
        </p:spPr>
        <p:txBody>
          <a:bodyPr wrap="square" lIns="91440" tIns="45720" rIns="91440" bIns="45720" anchor="t">
            <a:spAutoFit/>
          </a:bodyPr>
          <a:lstStyle/>
          <a:p>
            <a:pPr algn="ctr"/>
            <a:r>
              <a:rPr lang="en-GB" sz="2800" dirty="0">
                <a:solidFill>
                  <a:prstClr val="black"/>
                </a:solidFill>
              </a:rPr>
              <a:t>Put these addictions in order from most common (1) to least common (9)</a:t>
            </a:r>
          </a:p>
        </p:txBody>
      </p:sp>
      <p:sp>
        <p:nvSpPr>
          <p:cNvPr id="13" name="Rectangle 12">
            <a:extLst>
              <a:ext uri="{FF2B5EF4-FFF2-40B4-BE49-F238E27FC236}">
                <a16:creationId xmlns:a16="http://schemas.microsoft.com/office/drawing/2014/main" id="{C0515C61-1B57-46DE-80D9-8B282C5A8AB9}"/>
              </a:ext>
            </a:extLst>
          </p:cNvPr>
          <p:cNvSpPr/>
          <p:nvPr/>
        </p:nvSpPr>
        <p:spPr>
          <a:xfrm>
            <a:off x="0" y="0"/>
            <a:ext cx="12198487"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5400" b="1" dirty="0">
                <a:solidFill>
                  <a:schemeClr val="bg1"/>
                </a:solidFill>
              </a:rPr>
              <a:t>Most common types of addiction</a:t>
            </a:r>
          </a:p>
        </p:txBody>
      </p:sp>
    </p:spTree>
    <p:extLst>
      <p:ext uri="{BB962C8B-B14F-4D97-AF65-F5344CB8AC3E}">
        <p14:creationId xmlns:p14="http://schemas.microsoft.com/office/powerpoint/2010/main" val="1696363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3">
            <a:extLst>
              <a:ext uri="{FF2B5EF4-FFF2-40B4-BE49-F238E27FC236}">
                <a16:creationId xmlns:a16="http://schemas.microsoft.com/office/drawing/2014/main" id="{6EB4DB7A-3D80-4DA4-B718-1E0E5F0A4BBC}"/>
              </a:ext>
            </a:extLst>
          </p:cNvPr>
          <p:cNvGraphicFramePr>
            <a:graphicFrameLocks noGrp="1"/>
          </p:cNvGraphicFramePr>
          <p:nvPr>
            <p:extLst>
              <p:ext uri="{D42A27DB-BD31-4B8C-83A1-F6EECF244321}">
                <p14:modId xmlns:p14="http://schemas.microsoft.com/office/powerpoint/2010/main" val="1833004889"/>
              </p:ext>
            </p:extLst>
          </p:nvPr>
        </p:nvGraphicFramePr>
        <p:xfrm>
          <a:off x="1168529" y="2129065"/>
          <a:ext cx="10058434" cy="4038600"/>
        </p:xfrm>
        <a:graphic>
          <a:graphicData uri="http://schemas.openxmlformats.org/drawingml/2006/table">
            <a:tbl>
              <a:tblPr firstRow="1" bandRow="1">
                <a:tableStyleId>{5940675A-B579-460E-94D1-54222C63F5DA}</a:tableStyleId>
              </a:tblPr>
              <a:tblGrid>
                <a:gridCol w="3066090">
                  <a:extLst>
                    <a:ext uri="{9D8B030D-6E8A-4147-A177-3AD203B41FA5}">
                      <a16:colId xmlns:a16="http://schemas.microsoft.com/office/drawing/2014/main" val="1263111736"/>
                    </a:ext>
                  </a:extLst>
                </a:gridCol>
                <a:gridCol w="3496172">
                  <a:extLst>
                    <a:ext uri="{9D8B030D-6E8A-4147-A177-3AD203B41FA5}">
                      <a16:colId xmlns:a16="http://schemas.microsoft.com/office/drawing/2014/main" val="1060986964"/>
                    </a:ext>
                  </a:extLst>
                </a:gridCol>
                <a:gridCol w="3496172">
                  <a:extLst>
                    <a:ext uri="{9D8B030D-6E8A-4147-A177-3AD203B41FA5}">
                      <a16:colId xmlns:a16="http://schemas.microsoft.com/office/drawing/2014/main" val="3260433285"/>
                    </a:ext>
                  </a:extLst>
                </a:gridCol>
              </a:tblGrid>
              <a:tr h="1346200">
                <a:tc>
                  <a:txBody>
                    <a:bodyPr/>
                    <a:lstStyle/>
                    <a:p>
                      <a:pPr algn="ctr"/>
                      <a:endParaRPr lang="en-GB" sz="2000" b="1" dirty="0">
                        <a:solidFill>
                          <a:schemeClr val="tx1"/>
                        </a:solidFill>
                      </a:endParaRPr>
                    </a:p>
                    <a:p>
                      <a:pPr algn="ctr"/>
                      <a:r>
                        <a:rPr lang="en-GB" sz="3000" b="0" dirty="0">
                          <a:solidFill>
                            <a:schemeClr val="tx1"/>
                          </a:solidFill>
                        </a:rPr>
                        <a:t>4. Painkillers</a:t>
                      </a:r>
                    </a:p>
                    <a:p>
                      <a:pPr algn="ctr"/>
                      <a:endParaRPr lang="en-GB" sz="3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5FF"/>
                    </a:solidFill>
                  </a:tcPr>
                </a:tc>
                <a:tc>
                  <a:txBody>
                    <a:bodyPr/>
                    <a:lstStyle/>
                    <a:p>
                      <a:pPr algn="ctr"/>
                      <a:endParaRPr lang="en-GB" sz="2000" b="0" dirty="0">
                        <a:solidFill>
                          <a:schemeClr val="tx1"/>
                        </a:solidFill>
                      </a:endParaRPr>
                    </a:p>
                    <a:p>
                      <a:pPr algn="ctr"/>
                      <a:r>
                        <a:rPr lang="en-GB" sz="3000" b="0" dirty="0">
                          <a:solidFill>
                            <a:schemeClr val="tx1"/>
                          </a:solidFill>
                        </a:rPr>
                        <a:t>5. Cocaine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5FF"/>
                    </a:solidFill>
                  </a:tcPr>
                </a:tc>
                <a:tc>
                  <a:txBody>
                    <a:bodyPr/>
                    <a:lstStyle/>
                    <a:p>
                      <a:pPr algn="ctr"/>
                      <a:endParaRPr lang="en-GB" sz="2000" b="0" dirty="0">
                        <a:solidFill>
                          <a:schemeClr val="tx1"/>
                        </a:solidFill>
                      </a:endParaRPr>
                    </a:p>
                    <a:p>
                      <a:pPr algn="ctr"/>
                      <a:r>
                        <a:rPr lang="en-GB" sz="3000" b="0" dirty="0">
                          <a:solidFill>
                            <a:schemeClr val="tx1"/>
                          </a:solidFill>
                        </a:rPr>
                        <a:t>2. Alcohol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5FF"/>
                    </a:solidFill>
                  </a:tcPr>
                </a:tc>
                <a:extLst>
                  <a:ext uri="{0D108BD9-81ED-4DB2-BD59-A6C34878D82A}">
                    <a16:rowId xmlns:a16="http://schemas.microsoft.com/office/drawing/2014/main" val="2935247699"/>
                  </a:ext>
                </a:extLst>
              </a:tr>
              <a:tr h="1346200">
                <a:tc>
                  <a:txBody>
                    <a:bodyPr/>
                    <a:lstStyle/>
                    <a:p>
                      <a:pPr algn="ctr"/>
                      <a:endParaRPr lang="en-GB" sz="2000" dirty="0">
                        <a:solidFill>
                          <a:schemeClr val="tx1"/>
                        </a:solidFill>
                      </a:endParaRPr>
                    </a:p>
                    <a:p>
                      <a:pPr algn="ctr"/>
                      <a:r>
                        <a:rPr lang="en-GB" sz="3000" dirty="0">
                          <a:solidFill>
                            <a:schemeClr val="tx1"/>
                          </a:solidFill>
                        </a:rPr>
                        <a:t>8. Internet</a:t>
                      </a:r>
                    </a:p>
                    <a:p>
                      <a:pPr algn="ctr"/>
                      <a:endParaRPr lang="en-GB" sz="3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5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000" b="0" dirty="0">
                          <a:solidFill>
                            <a:schemeClr val="tx1"/>
                          </a:solidFill>
                        </a:rPr>
                        <a:t>1. Nicotine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5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000" b="0" dirty="0">
                          <a:solidFill>
                            <a:schemeClr val="tx1"/>
                          </a:solidFill>
                        </a:rPr>
                        <a:t>6. Heroin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5FF"/>
                    </a:solidFill>
                  </a:tcPr>
                </a:tc>
                <a:extLst>
                  <a:ext uri="{0D108BD9-81ED-4DB2-BD59-A6C34878D82A}">
                    <a16:rowId xmlns:a16="http://schemas.microsoft.com/office/drawing/2014/main" val="1239098917"/>
                  </a:ext>
                </a:extLst>
              </a:tr>
              <a:tr h="1346200">
                <a:tc>
                  <a:txBody>
                    <a:bodyPr/>
                    <a:lstStyle/>
                    <a:p>
                      <a:pPr algn="ctr"/>
                      <a:endParaRPr lang="en-GB" sz="2000" dirty="0">
                        <a:solidFill>
                          <a:schemeClr val="tx1"/>
                        </a:solidFill>
                      </a:endParaRPr>
                    </a:p>
                    <a:p>
                      <a:pPr algn="ctr"/>
                      <a:r>
                        <a:rPr lang="en-GB" sz="3000" dirty="0">
                          <a:solidFill>
                            <a:schemeClr val="tx1"/>
                          </a:solidFill>
                        </a:rPr>
                        <a:t>9. Sex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5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000" b="0" dirty="0">
                          <a:solidFill>
                            <a:schemeClr val="tx1"/>
                          </a:solidFill>
                        </a:rPr>
                        <a:t>7. Gambling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5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000" b="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3000" b="0" dirty="0">
                          <a:solidFill>
                            <a:schemeClr val="tx1"/>
                          </a:solidFill>
                        </a:rPr>
                        <a:t>3. Cannabis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D5FF"/>
                    </a:solidFill>
                  </a:tcPr>
                </a:tc>
                <a:extLst>
                  <a:ext uri="{0D108BD9-81ED-4DB2-BD59-A6C34878D82A}">
                    <a16:rowId xmlns:a16="http://schemas.microsoft.com/office/drawing/2014/main" val="1682080391"/>
                  </a:ext>
                </a:extLst>
              </a:tr>
            </a:tbl>
          </a:graphicData>
        </a:graphic>
      </p:graphicFrame>
      <p:sp>
        <p:nvSpPr>
          <p:cNvPr id="4" name="Rectangle 3"/>
          <p:cNvSpPr/>
          <p:nvPr/>
        </p:nvSpPr>
        <p:spPr>
          <a:xfrm>
            <a:off x="2978523" y="6247098"/>
            <a:ext cx="5838714" cy="646331"/>
          </a:xfrm>
          <a:prstGeom prst="rect">
            <a:avLst/>
          </a:prstGeom>
        </p:spPr>
        <p:txBody>
          <a:bodyPr wrap="none">
            <a:spAutoFit/>
          </a:bodyPr>
          <a:lstStyle/>
          <a:p>
            <a:r>
              <a:rPr lang="en-GB" dirty="0">
                <a:hlinkClick r:id="rId3"/>
              </a:rPr>
              <a:t>https://thedawnrehab.com/blog/most-common-addictions/</a:t>
            </a:r>
            <a:endParaRPr lang="en-GB" dirty="0"/>
          </a:p>
          <a:p>
            <a:endParaRPr lang="en-GB" dirty="0"/>
          </a:p>
        </p:txBody>
      </p:sp>
      <p:sp>
        <p:nvSpPr>
          <p:cNvPr id="5" name="Rectangle 4"/>
          <p:cNvSpPr/>
          <p:nvPr/>
        </p:nvSpPr>
        <p:spPr>
          <a:xfrm>
            <a:off x="1168530" y="1393471"/>
            <a:ext cx="10058434" cy="646331"/>
          </a:xfrm>
          <a:prstGeom prst="rect">
            <a:avLst/>
          </a:prstGeom>
        </p:spPr>
        <p:txBody>
          <a:bodyPr wrap="square">
            <a:spAutoFit/>
          </a:bodyPr>
          <a:lstStyle/>
          <a:p>
            <a:pPr lvl="0" algn="ctr"/>
            <a:r>
              <a:rPr lang="en-GB" sz="3600" dirty="0">
                <a:solidFill>
                  <a:prstClr val="black"/>
                </a:solidFill>
              </a:rPr>
              <a:t>How many did you get correct?</a:t>
            </a:r>
          </a:p>
        </p:txBody>
      </p:sp>
      <p:sp>
        <p:nvSpPr>
          <p:cNvPr id="13" name="Rectangle 12">
            <a:extLst>
              <a:ext uri="{FF2B5EF4-FFF2-40B4-BE49-F238E27FC236}">
                <a16:creationId xmlns:a16="http://schemas.microsoft.com/office/drawing/2014/main" id="{C0515C61-1B57-46DE-80D9-8B282C5A8AB9}"/>
              </a:ext>
            </a:extLst>
          </p:cNvPr>
          <p:cNvSpPr/>
          <p:nvPr/>
        </p:nvSpPr>
        <p:spPr>
          <a:xfrm>
            <a:off x="0" y="0"/>
            <a:ext cx="12198487"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600" b="1" dirty="0">
                <a:solidFill>
                  <a:schemeClr val="bg1"/>
                </a:solidFill>
              </a:rPr>
              <a:t>Feedback</a:t>
            </a:r>
          </a:p>
        </p:txBody>
      </p:sp>
    </p:spTree>
    <p:extLst>
      <p:ext uri="{BB962C8B-B14F-4D97-AF65-F5344CB8AC3E}">
        <p14:creationId xmlns:p14="http://schemas.microsoft.com/office/powerpoint/2010/main" val="2414934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Legal and Illegal</a:t>
            </a:r>
            <a:endParaRPr lang="en-GB" sz="6600" b="1" dirty="0">
              <a:solidFill>
                <a:schemeClr val="bg1"/>
              </a:solidFill>
              <a:ea typeface="Calibri"/>
              <a:cs typeface="Calibri"/>
            </a:endParaRPr>
          </a:p>
        </p:txBody>
      </p:sp>
      <p:graphicFrame>
        <p:nvGraphicFramePr>
          <p:cNvPr id="9" name="Table 8">
            <a:extLst>
              <a:ext uri="{FF2B5EF4-FFF2-40B4-BE49-F238E27FC236}">
                <a16:creationId xmlns:a16="http://schemas.microsoft.com/office/drawing/2014/main" id="{C6548241-0452-4533-B6D6-7005C0C44AAE}"/>
              </a:ext>
            </a:extLst>
          </p:cNvPr>
          <p:cNvGraphicFramePr>
            <a:graphicFrameLocks noGrp="1"/>
          </p:cNvGraphicFramePr>
          <p:nvPr/>
        </p:nvGraphicFramePr>
        <p:xfrm>
          <a:off x="513894" y="1512716"/>
          <a:ext cx="7668205" cy="5054338"/>
        </p:xfrm>
        <a:graphic>
          <a:graphicData uri="http://schemas.openxmlformats.org/drawingml/2006/table">
            <a:tbl>
              <a:tblPr firstRow="1" firstCol="1" bandRow="1">
                <a:tableStyleId>{5940675A-B579-460E-94D1-54222C63F5DA}</a:tableStyleId>
              </a:tblPr>
              <a:tblGrid>
                <a:gridCol w="2624186">
                  <a:extLst>
                    <a:ext uri="{9D8B030D-6E8A-4147-A177-3AD203B41FA5}">
                      <a16:colId xmlns:a16="http://schemas.microsoft.com/office/drawing/2014/main" val="3291584226"/>
                    </a:ext>
                  </a:extLst>
                </a:gridCol>
                <a:gridCol w="2717655">
                  <a:extLst>
                    <a:ext uri="{9D8B030D-6E8A-4147-A177-3AD203B41FA5}">
                      <a16:colId xmlns:a16="http://schemas.microsoft.com/office/drawing/2014/main" val="22591637"/>
                    </a:ext>
                  </a:extLst>
                </a:gridCol>
                <a:gridCol w="2326364">
                  <a:extLst>
                    <a:ext uri="{9D8B030D-6E8A-4147-A177-3AD203B41FA5}">
                      <a16:colId xmlns:a16="http://schemas.microsoft.com/office/drawing/2014/main" val="3158081631"/>
                    </a:ext>
                  </a:extLst>
                </a:gridCol>
              </a:tblGrid>
              <a:tr h="542089">
                <a:tc>
                  <a:txBody>
                    <a:bodyPr/>
                    <a:lstStyle/>
                    <a:p>
                      <a:pPr algn="ctr">
                        <a:spcAft>
                          <a:spcPts val="0"/>
                        </a:spcAft>
                      </a:pPr>
                      <a:r>
                        <a:rPr lang="en-GB" sz="2400" dirty="0">
                          <a:solidFill>
                            <a:schemeClr val="tx1"/>
                          </a:solidFill>
                          <a:effectLst/>
                          <a:highlight>
                            <a:srgbClr val="FFFF00"/>
                          </a:highlight>
                          <a:latin typeface="+mn-lt"/>
                        </a:rPr>
                        <a:t>Cocaine</a:t>
                      </a:r>
                      <a:endParaRPr lang="en-GB" sz="2400" dirty="0">
                        <a:solidFill>
                          <a:schemeClr val="tx1"/>
                        </a:solidFill>
                        <a:effectLst/>
                        <a:highlight>
                          <a:srgbClr val="FFFF00"/>
                        </a:highligh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highlight>
                            <a:srgbClr val="FFFF00"/>
                          </a:highlight>
                          <a:latin typeface="+mn-lt"/>
                        </a:rPr>
                        <a:t>Cannabis (Weed)</a:t>
                      </a:r>
                      <a:endParaRPr lang="en-GB" sz="2400" dirty="0">
                        <a:solidFill>
                          <a:sysClr val="windowText" lastClr="000000"/>
                        </a:solidFill>
                        <a:effectLst/>
                        <a:highlight>
                          <a:srgbClr val="FFFF00"/>
                        </a:highligh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latin typeface="+mn-lt"/>
                        </a:rPr>
                        <a:t>Caffeine</a:t>
                      </a:r>
                      <a:endParaRPr lang="en-GB" sz="2400" dirty="0">
                        <a:solidFill>
                          <a:sysClr val="windowText" lastClr="000000"/>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5786231"/>
                  </a:ext>
                </a:extLst>
              </a:tr>
              <a:tr h="794032">
                <a:tc>
                  <a:txBody>
                    <a:bodyPr/>
                    <a:lstStyle/>
                    <a:p>
                      <a:pPr algn="ctr">
                        <a:spcAft>
                          <a:spcPts val="0"/>
                        </a:spcAft>
                      </a:pPr>
                      <a:r>
                        <a:rPr lang="en-GB" sz="2400" dirty="0">
                          <a:solidFill>
                            <a:sysClr val="windowText" lastClr="000000"/>
                          </a:solidFill>
                          <a:effectLst/>
                          <a:highlight>
                            <a:srgbClr val="FFFF00"/>
                          </a:highlight>
                          <a:latin typeface="+mn-lt"/>
                        </a:rPr>
                        <a:t>Heroin</a:t>
                      </a:r>
                      <a:endParaRPr lang="en-GB" sz="2400" dirty="0">
                        <a:solidFill>
                          <a:sysClr val="windowText" lastClr="000000"/>
                        </a:solidFill>
                        <a:effectLst/>
                        <a:highlight>
                          <a:srgbClr val="FFFF00"/>
                        </a:highligh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highlight>
                            <a:srgbClr val="FFFF00"/>
                          </a:highlight>
                          <a:latin typeface="+mn-lt"/>
                        </a:rPr>
                        <a:t>(Amphetamine) Speed</a:t>
                      </a:r>
                      <a:endParaRPr lang="en-GB" sz="2400" dirty="0">
                        <a:solidFill>
                          <a:sysClr val="windowText" lastClr="000000"/>
                        </a:solidFill>
                        <a:effectLst/>
                        <a:highlight>
                          <a:srgbClr val="FFFF00"/>
                        </a:highligh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latin typeface="+mn-lt"/>
                        </a:rPr>
                        <a:t>Tobacco</a:t>
                      </a:r>
                      <a:endParaRPr lang="en-GB" sz="2400" dirty="0">
                        <a:solidFill>
                          <a:sysClr val="windowText" lastClr="000000"/>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9356"/>
                  </a:ext>
                </a:extLst>
              </a:tr>
              <a:tr h="794032">
                <a:tc>
                  <a:txBody>
                    <a:bodyPr/>
                    <a:lstStyle/>
                    <a:p>
                      <a:pPr algn="ctr">
                        <a:spcAft>
                          <a:spcPts val="0"/>
                        </a:spcAft>
                      </a:pPr>
                      <a:r>
                        <a:rPr lang="en-GB" sz="2400" dirty="0">
                          <a:solidFill>
                            <a:sysClr val="windowText" lastClr="000000"/>
                          </a:solidFill>
                          <a:effectLst/>
                          <a:latin typeface="+mn-lt"/>
                        </a:rPr>
                        <a:t>Tranquilisers</a:t>
                      </a:r>
                    </a:p>
                    <a:p>
                      <a:pPr algn="ctr">
                        <a:spcAft>
                          <a:spcPts val="0"/>
                        </a:spcAft>
                      </a:pPr>
                      <a:r>
                        <a:rPr lang="en-GB" sz="2400" dirty="0">
                          <a:solidFill>
                            <a:sysClr val="windowText" lastClr="000000"/>
                          </a:solidFill>
                          <a:effectLst/>
                          <a:latin typeface="+mn-lt"/>
                        </a:rPr>
                        <a:t>(prescription)</a:t>
                      </a:r>
                      <a:endParaRPr lang="en-GB" sz="2400" dirty="0">
                        <a:solidFill>
                          <a:sysClr val="windowText" lastClr="000000"/>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latin typeface="+mn-lt"/>
                        </a:rPr>
                        <a:t>Ketamine</a:t>
                      </a:r>
                      <a:endParaRPr lang="en-GB" sz="2400" dirty="0">
                        <a:solidFill>
                          <a:sysClr val="windowText" lastClr="000000"/>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latin typeface="+mn-lt"/>
                        </a:rPr>
                        <a:t>Alcohol</a:t>
                      </a:r>
                      <a:endParaRPr lang="en-GB" sz="2400" dirty="0">
                        <a:solidFill>
                          <a:sysClr val="windowText" lastClr="000000"/>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951274"/>
                  </a:ext>
                </a:extLst>
              </a:tr>
              <a:tr h="794032">
                <a:tc>
                  <a:txBody>
                    <a:bodyPr/>
                    <a:lstStyle/>
                    <a:p>
                      <a:pPr algn="ctr">
                        <a:spcAft>
                          <a:spcPts val="0"/>
                        </a:spcAft>
                      </a:pPr>
                      <a:r>
                        <a:rPr lang="en-GB" sz="2400" dirty="0">
                          <a:solidFill>
                            <a:sysClr val="windowText" lastClr="000000"/>
                          </a:solidFill>
                          <a:effectLst/>
                          <a:highlight>
                            <a:srgbClr val="FFFF00"/>
                          </a:highlight>
                          <a:latin typeface="+mn-lt"/>
                        </a:rPr>
                        <a:t>Magic Mushrooms</a:t>
                      </a:r>
                      <a:endParaRPr lang="en-GB" sz="2400" dirty="0">
                        <a:solidFill>
                          <a:sysClr val="windowText" lastClr="000000"/>
                        </a:solidFill>
                        <a:effectLst/>
                        <a:highlight>
                          <a:srgbClr val="FFFF00"/>
                        </a:highligh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highlight>
                            <a:srgbClr val="FFFF00"/>
                          </a:highlight>
                          <a:latin typeface="+mn-lt"/>
                        </a:rPr>
                        <a:t>Ecstasy and MDMA (pills and powder)</a:t>
                      </a:r>
                      <a:endParaRPr lang="en-GB" sz="2400" dirty="0">
                        <a:solidFill>
                          <a:sysClr val="windowText" lastClr="000000"/>
                        </a:solidFill>
                        <a:effectLst/>
                        <a:highlight>
                          <a:srgbClr val="FFFF00"/>
                        </a:highligh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latin typeface="+mn-lt"/>
                          <a:ea typeface="Times New Roman" panose="02020603050405020304" pitchFamily="18" charset="0"/>
                        </a:rPr>
                        <a:t>Nos/Laughing gas (balloons)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6138459"/>
                  </a:ext>
                </a:extLst>
              </a:tr>
              <a:tr h="542089">
                <a:tc>
                  <a:txBody>
                    <a:bodyPr/>
                    <a:lstStyle/>
                    <a:p>
                      <a:pPr algn="ctr">
                        <a:spcAft>
                          <a:spcPts val="0"/>
                        </a:spcAft>
                      </a:pPr>
                      <a:r>
                        <a:rPr lang="en-GB" sz="2400" dirty="0">
                          <a:solidFill>
                            <a:sysClr val="windowText" lastClr="000000"/>
                          </a:solidFill>
                          <a:effectLst/>
                          <a:highlight>
                            <a:srgbClr val="FFFF00"/>
                          </a:highlight>
                          <a:latin typeface="+mn-lt"/>
                        </a:rPr>
                        <a:t>Crack Cocaine</a:t>
                      </a:r>
                      <a:endParaRPr lang="en-GB" sz="2400" dirty="0">
                        <a:solidFill>
                          <a:sysClr val="windowText" lastClr="000000"/>
                        </a:solidFill>
                        <a:effectLst/>
                        <a:highlight>
                          <a:srgbClr val="FFFF00"/>
                        </a:highligh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latin typeface="+mn-lt"/>
                        </a:rPr>
                        <a:t>Methadone (M-Kat)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latin typeface="+mn-lt"/>
                        </a:rPr>
                        <a:t>Aspirin</a:t>
                      </a:r>
                      <a:endParaRPr lang="en-GB" sz="2400" dirty="0">
                        <a:solidFill>
                          <a:sysClr val="windowText" lastClr="000000"/>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4006873"/>
                  </a:ext>
                </a:extLst>
              </a:tr>
              <a:tr h="794032">
                <a:tc>
                  <a:txBody>
                    <a:bodyPr/>
                    <a:lstStyle/>
                    <a:p>
                      <a:pPr algn="ctr">
                        <a:spcAft>
                          <a:spcPts val="0"/>
                        </a:spcAft>
                      </a:pPr>
                      <a:r>
                        <a:rPr lang="en-GB" sz="2400" dirty="0">
                          <a:solidFill>
                            <a:sysClr val="windowText" lastClr="000000"/>
                          </a:solidFill>
                          <a:effectLst/>
                          <a:latin typeface="+mn-lt"/>
                        </a:rPr>
                        <a:t>Diazepam</a:t>
                      </a:r>
                      <a:endParaRPr lang="en-GB" sz="2400" dirty="0">
                        <a:solidFill>
                          <a:sysClr val="windowText" lastClr="000000"/>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highlight>
                            <a:srgbClr val="FFFF00"/>
                          </a:highlight>
                          <a:latin typeface="+mn-lt"/>
                        </a:rPr>
                        <a:t>LSD/Acid</a:t>
                      </a:r>
                      <a:endParaRPr lang="en-GB" sz="2400" dirty="0">
                        <a:solidFill>
                          <a:sysClr val="windowText" lastClr="000000"/>
                        </a:solidFill>
                        <a:effectLst/>
                        <a:highlight>
                          <a:srgbClr val="FFFF00"/>
                        </a:highligh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latin typeface="+mn-lt"/>
                        </a:rPr>
                        <a:t>Anabolic Steroids</a:t>
                      </a:r>
                      <a:endParaRPr lang="en-GB" sz="2400" dirty="0">
                        <a:solidFill>
                          <a:sysClr val="windowText" lastClr="000000"/>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0944070"/>
                  </a:ext>
                </a:extLst>
              </a:tr>
              <a:tr h="794032">
                <a:tc>
                  <a:txBody>
                    <a:bodyPr/>
                    <a:lstStyle/>
                    <a:p>
                      <a:pPr algn="ctr">
                        <a:spcAft>
                          <a:spcPts val="0"/>
                        </a:spcAft>
                      </a:pPr>
                      <a:r>
                        <a:rPr lang="en-GB" sz="2400" dirty="0">
                          <a:solidFill>
                            <a:sysClr val="windowText" lastClr="000000"/>
                          </a:solidFill>
                          <a:effectLst/>
                          <a:highlight>
                            <a:srgbClr val="FFFF00"/>
                          </a:highlight>
                          <a:latin typeface="+mn-lt"/>
                          <a:ea typeface="Times New Roman" panose="02020603050405020304" pitchFamily="18" charset="0"/>
                        </a:rPr>
                        <a:t>Spice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latin typeface="+mn-lt"/>
                          <a:ea typeface="Times New Roman" panose="02020603050405020304" pitchFamily="18" charset="0"/>
                        </a:rPr>
                        <a:t>Tramadol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2400" dirty="0">
                          <a:solidFill>
                            <a:sysClr val="windowText" lastClr="000000"/>
                          </a:solidFill>
                          <a:effectLst/>
                          <a:latin typeface="+mn-lt"/>
                          <a:ea typeface="Times New Roman" panose="02020603050405020304" pitchFamily="18" charset="0"/>
                        </a:rPr>
                        <a:t>Glue, gases and aerosols</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417968"/>
                  </a:ext>
                </a:extLst>
              </a:tr>
            </a:tbl>
          </a:graphicData>
        </a:graphic>
      </p:graphicFrame>
      <p:sp>
        <p:nvSpPr>
          <p:cNvPr id="10" name="TextBox 9">
            <a:extLst>
              <a:ext uri="{FF2B5EF4-FFF2-40B4-BE49-F238E27FC236}">
                <a16:creationId xmlns:a16="http://schemas.microsoft.com/office/drawing/2014/main" id="{598E3247-CB98-43B5-B857-302BEAD74B8B}"/>
              </a:ext>
            </a:extLst>
          </p:cNvPr>
          <p:cNvSpPr txBox="1"/>
          <p:nvPr/>
        </p:nvSpPr>
        <p:spPr>
          <a:xfrm>
            <a:off x="8592985" y="1512718"/>
            <a:ext cx="3217146" cy="4832092"/>
          </a:xfrm>
          <a:prstGeom prst="rect">
            <a:avLst/>
          </a:prstGeom>
          <a:noFill/>
        </p:spPr>
        <p:txBody>
          <a:bodyPr wrap="square" lIns="91440" tIns="45720" rIns="91440" bIns="45720" rtlCol="0" anchor="t">
            <a:spAutoFit/>
          </a:bodyPr>
          <a:lstStyle/>
          <a:p>
            <a:r>
              <a:rPr lang="en-GB" sz="2800" dirty="0"/>
              <a:t>The highlighted drugs are </a:t>
            </a:r>
            <a:r>
              <a:rPr lang="en-GB" sz="2800" b="1" dirty="0">
                <a:solidFill>
                  <a:srgbClr val="FF0000"/>
                </a:solidFill>
              </a:rPr>
              <a:t>completely illegal</a:t>
            </a:r>
            <a:r>
              <a:rPr lang="en-GB" sz="2800" dirty="0"/>
              <a:t>. There is never any excuse that will stop these from being illegal to posses or supply. You will face charges if you are caught with these on you. </a:t>
            </a:r>
          </a:p>
        </p:txBody>
      </p:sp>
    </p:spTree>
    <p:extLst>
      <p:ext uri="{BB962C8B-B14F-4D97-AF65-F5344CB8AC3E}">
        <p14:creationId xmlns:p14="http://schemas.microsoft.com/office/powerpoint/2010/main" val="1231773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 y="0"/>
            <a:ext cx="12192001" cy="1107996"/>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600" b="1" dirty="0">
                <a:solidFill>
                  <a:schemeClr val="bg1"/>
                </a:solidFill>
              </a:rPr>
              <a:t>Legal and Illegal</a:t>
            </a:r>
            <a:endParaRPr lang="en-GB" sz="6600" b="1" dirty="0">
              <a:solidFill>
                <a:schemeClr val="bg1"/>
              </a:solidFill>
              <a:ea typeface="Calibri"/>
              <a:cs typeface="Calibri"/>
            </a:endParaRPr>
          </a:p>
        </p:txBody>
      </p:sp>
      <p:graphicFrame>
        <p:nvGraphicFramePr>
          <p:cNvPr id="14" name="Table 13">
            <a:extLst>
              <a:ext uri="{FF2B5EF4-FFF2-40B4-BE49-F238E27FC236}">
                <a16:creationId xmlns:a16="http://schemas.microsoft.com/office/drawing/2014/main" id="{C6548241-0452-4533-B6D6-7005C0C44AAE}"/>
              </a:ext>
            </a:extLst>
          </p:cNvPr>
          <p:cNvGraphicFramePr>
            <a:graphicFrameLocks noGrp="1"/>
          </p:cNvGraphicFramePr>
          <p:nvPr/>
        </p:nvGraphicFramePr>
        <p:xfrm>
          <a:off x="391886" y="1322417"/>
          <a:ext cx="8395854" cy="5324535"/>
        </p:xfrm>
        <a:graphic>
          <a:graphicData uri="http://schemas.openxmlformats.org/drawingml/2006/table">
            <a:tbl>
              <a:tblPr firstRow="1" firstCol="1" bandRow="1">
                <a:tableStyleId>{5940675A-B579-460E-94D1-54222C63F5DA}</a:tableStyleId>
              </a:tblPr>
              <a:tblGrid>
                <a:gridCol w="4124473">
                  <a:extLst>
                    <a:ext uri="{9D8B030D-6E8A-4147-A177-3AD203B41FA5}">
                      <a16:colId xmlns:a16="http://schemas.microsoft.com/office/drawing/2014/main" val="3291584226"/>
                    </a:ext>
                  </a:extLst>
                </a:gridCol>
                <a:gridCol w="4271381">
                  <a:extLst>
                    <a:ext uri="{9D8B030D-6E8A-4147-A177-3AD203B41FA5}">
                      <a16:colId xmlns:a16="http://schemas.microsoft.com/office/drawing/2014/main" val="22591637"/>
                    </a:ext>
                  </a:extLst>
                </a:gridCol>
              </a:tblGrid>
              <a:tr h="1077674">
                <a:tc>
                  <a:txBody>
                    <a:bodyPr/>
                    <a:lstStyle/>
                    <a:p>
                      <a:pPr algn="ctr">
                        <a:spcAft>
                          <a:spcPts val="0"/>
                        </a:spcAft>
                      </a:pPr>
                      <a:r>
                        <a:rPr lang="en-GB" sz="1800" dirty="0">
                          <a:solidFill>
                            <a:sysClr val="windowText" lastClr="000000"/>
                          </a:solidFill>
                          <a:effectLst/>
                          <a:highlight>
                            <a:srgbClr val="00FFFF"/>
                          </a:highlight>
                          <a:latin typeface="+mn-lt"/>
                        </a:rPr>
                        <a:t>Tranquilisers </a:t>
                      </a:r>
                      <a:r>
                        <a:rPr lang="en-GB" sz="1800" dirty="0">
                          <a:solidFill>
                            <a:sysClr val="windowText" lastClr="000000"/>
                          </a:solidFill>
                          <a:effectLst/>
                          <a:latin typeface="+mn-lt"/>
                        </a:rPr>
                        <a:t>(</a:t>
                      </a:r>
                      <a:r>
                        <a:rPr lang="en-GB" sz="1800" dirty="0">
                          <a:solidFill>
                            <a:sysClr val="windowText" lastClr="000000"/>
                          </a:solidFill>
                          <a:effectLst/>
                          <a:highlight>
                            <a:srgbClr val="00FFFF"/>
                          </a:highlight>
                          <a:latin typeface="+mn-lt"/>
                        </a:rPr>
                        <a:t>prescription</a:t>
                      </a:r>
                      <a:r>
                        <a:rPr lang="en-GB" sz="1800" dirty="0">
                          <a:solidFill>
                            <a:sysClr val="windowText" lastClr="000000"/>
                          </a:solidFill>
                          <a:effectLst/>
                          <a:latin typeface="+mn-lt"/>
                        </a:rPr>
                        <a:t>)</a:t>
                      </a:r>
                    </a:p>
                    <a:p>
                      <a:pPr algn="ctr">
                        <a:spcAft>
                          <a:spcPts val="0"/>
                        </a:spcAft>
                      </a:pPr>
                      <a:r>
                        <a:rPr lang="en-GB" sz="1800" dirty="0">
                          <a:solidFill>
                            <a:sysClr val="windowText" lastClr="000000"/>
                          </a:solidFill>
                          <a:effectLst/>
                          <a:latin typeface="+mn-lt"/>
                          <a:ea typeface="Times New Roman" panose="02020603050405020304" pitchFamily="18" charset="0"/>
                        </a:rPr>
                        <a:t>Okay if you are the one with a doctor prescription.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800" dirty="0">
                          <a:solidFill>
                            <a:sysClr val="windowText" lastClr="000000"/>
                          </a:solidFill>
                          <a:effectLst/>
                          <a:highlight>
                            <a:srgbClr val="00FFFF"/>
                          </a:highlight>
                          <a:latin typeface="+mn-lt"/>
                        </a:rPr>
                        <a:t>Tobacco</a:t>
                      </a:r>
                    </a:p>
                    <a:p>
                      <a:pPr algn="ctr">
                        <a:spcAft>
                          <a:spcPts val="0"/>
                        </a:spcAft>
                      </a:pPr>
                      <a:r>
                        <a:rPr lang="en-GB" sz="1800" dirty="0">
                          <a:solidFill>
                            <a:sysClr val="windowText" lastClr="000000"/>
                          </a:solidFill>
                          <a:effectLst/>
                          <a:latin typeface="+mn-lt"/>
                          <a:ea typeface="Times New Roman" panose="02020603050405020304" pitchFamily="18" charset="0"/>
                        </a:rPr>
                        <a:t>Okay if you are over 18.</a:t>
                      </a:r>
                    </a:p>
                    <a:p>
                      <a:pPr algn="ctr">
                        <a:spcAft>
                          <a:spcPts val="0"/>
                        </a:spcAft>
                      </a:pPr>
                      <a:endParaRPr lang="en-GB" sz="1800" dirty="0">
                        <a:solidFill>
                          <a:sysClr val="windowText" lastClr="000000"/>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951274"/>
                  </a:ext>
                </a:extLst>
              </a:tr>
              <a:tr h="949844">
                <a:tc>
                  <a:txBody>
                    <a:bodyPr/>
                    <a:lstStyle/>
                    <a:p>
                      <a:pPr algn="ctr">
                        <a:spcAft>
                          <a:spcPts val="0"/>
                        </a:spcAft>
                      </a:pPr>
                      <a:r>
                        <a:rPr lang="en-GB" sz="1800" dirty="0">
                          <a:solidFill>
                            <a:sysClr val="windowText" lastClr="000000"/>
                          </a:solidFill>
                          <a:effectLst/>
                          <a:highlight>
                            <a:srgbClr val="00FFFF"/>
                          </a:highlight>
                          <a:latin typeface="+mn-lt"/>
                        </a:rPr>
                        <a:t>Diazepam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solidFill>
                            <a:sysClr val="windowText" lastClr="000000"/>
                          </a:solidFill>
                          <a:effectLst/>
                          <a:latin typeface="+mn-lt"/>
                          <a:ea typeface="Times New Roman" panose="02020603050405020304" pitchFamily="18" charset="0"/>
                        </a:rPr>
                        <a:t>Okay if you are the one with a doctor prescription.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800" dirty="0">
                          <a:solidFill>
                            <a:sysClr val="windowText" lastClr="000000"/>
                          </a:solidFill>
                          <a:effectLst/>
                          <a:highlight>
                            <a:srgbClr val="00FFFF"/>
                          </a:highlight>
                          <a:latin typeface="+mn-lt"/>
                        </a:rPr>
                        <a:t>Alcohol</a:t>
                      </a:r>
                    </a:p>
                    <a:p>
                      <a:pPr algn="ctr">
                        <a:spcAft>
                          <a:spcPts val="0"/>
                        </a:spcAft>
                      </a:pPr>
                      <a:r>
                        <a:rPr lang="en-GB" sz="1800" dirty="0">
                          <a:solidFill>
                            <a:sysClr val="windowText" lastClr="000000"/>
                          </a:solidFill>
                          <a:effectLst/>
                          <a:latin typeface="+mn-lt"/>
                          <a:ea typeface="Times New Roman" panose="02020603050405020304" pitchFamily="18" charset="0"/>
                        </a:rPr>
                        <a:t>Okay if you are over 18.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6138459"/>
                  </a:ext>
                </a:extLst>
              </a:tr>
              <a:tr h="1014467">
                <a:tc>
                  <a:txBody>
                    <a:bodyPr/>
                    <a:lstStyle/>
                    <a:p>
                      <a:pPr algn="ctr">
                        <a:spcAft>
                          <a:spcPts val="0"/>
                        </a:spcAft>
                      </a:pPr>
                      <a:r>
                        <a:rPr lang="en-GB" sz="1800" dirty="0">
                          <a:solidFill>
                            <a:sysClr val="windowText" lastClr="000000"/>
                          </a:solidFill>
                          <a:effectLst/>
                          <a:highlight>
                            <a:srgbClr val="00FFFF"/>
                          </a:highlight>
                          <a:latin typeface="+mn-lt"/>
                        </a:rPr>
                        <a:t>Methadone (M-Kat)</a:t>
                      </a:r>
                    </a:p>
                    <a:p>
                      <a:pPr algn="ctr">
                        <a:spcAft>
                          <a:spcPts val="0"/>
                        </a:spcAft>
                      </a:pPr>
                      <a:r>
                        <a:rPr lang="en-GB" sz="1800" dirty="0">
                          <a:solidFill>
                            <a:sysClr val="windowText" lastClr="000000"/>
                          </a:solidFill>
                          <a:effectLst/>
                          <a:latin typeface="+mn-lt"/>
                        </a:rPr>
                        <a:t>Okay if you have a prescription and are recovering from heroin addiction</a:t>
                      </a:r>
                      <a:endParaRPr lang="en-GB" sz="1800" dirty="0">
                        <a:solidFill>
                          <a:sysClr val="windowText" lastClr="000000"/>
                        </a:solidFill>
                        <a:effectLst/>
                        <a:highlight>
                          <a:srgbClr val="FFFF00"/>
                        </a:highlight>
                        <a:latin typeface="+mn-lt"/>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800" dirty="0">
                          <a:solidFill>
                            <a:sysClr val="windowText" lastClr="000000"/>
                          </a:solidFill>
                          <a:effectLst/>
                          <a:highlight>
                            <a:srgbClr val="00FFFF"/>
                          </a:highlight>
                          <a:latin typeface="+mn-lt"/>
                          <a:ea typeface="Times New Roman" panose="02020603050405020304" pitchFamily="18" charset="0"/>
                        </a:rPr>
                        <a:t>Nos/Laughing gas (balloons)</a:t>
                      </a:r>
                    </a:p>
                    <a:p>
                      <a:pPr algn="ctr">
                        <a:spcAft>
                          <a:spcPts val="0"/>
                        </a:spcAft>
                      </a:pPr>
                      <a:r>
                        <a:rPr lang="en-GB" sz="1800" dirty="0">
                          <a:solidFill>
                            <a:sysClr val="windowText" lastClr="000000"/>
                          </a:solidFill>
                          <a:effectLst/>
                          <a:latin typeface="+mn-lt"/>
                          <a:ea typeface="Times New Roman" panose="02020603050405020304" pitchFamily="18" charset="0"/>
                        </a:rPr>
                        <a:t>Okay if you are baking a cake. Illegal to inhale.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4006873"/>
                  </a:ext>
                </a:extLst>
              </a:tr>
              <a:tr h="1268083">
                <a:tc>
                  <a:txBody>
                    <a:bodyPr/>
                    <a:lstStyle/>
                    <a:p>
                      <a:pPr algn="ctr">
                        <a:spcAft>
                          <a:spcPts val="0"/>
                        </a:spcAft>
                      </a:pPr>
                      <a:r>
                        <a:rPr lang="en-GB" sz="1800" dirty="0">
                          <a:solidFill>
                            <a:sysClr val="windowText" lastClr="000000"/>
                          </a:solidFill>
                          <a:effectLst/>
                          <a:highlight>
                            <a:srgbClr val="00FFFF"/>
                          </a:highlight>
                          <a:latin typeface="+mn-lt"/>
                        </a:rPr>
                        <a:t>Ketamine</a:t>
                      </a:r>
                    </a:p>
                    <a:p>
                      <a:pPr algn="ctr">
                        <a:spcAft>
                          <a:spcPts val="0"/>
                        </a:spcAft>
                      </a:pPr>
                      <a:r>
                        <a:rPr lang="en-GB" sz="1800" dirty="0">
                          <a:solidFill>
                            <a:sysClr val="windowText" lastClr="000000"/>
                          </a:solidFill>
                          <a:effectLst/>
                          <a:highlight>
                            <a:srgbClr val="00FFFF"/>
                          </a:highlight>
                          <a:latin typeface="+mn-lt"/>
                          <a:ea typeface="Times New Roman" panose="02020603050405020304" pitchFamily="18" charset="0"/>
                        </a:rPr>
                        <a:t>(Animal tranquiliser)</a:t>
                      </a:r>
                    </a:p>
                    <a:p>
                      <a:pPr algn="ctr">
                        <a:spcAft>
                          <a:spcPts val="0"/>
                        </a:spcAft>
                      </a:pPr>
                      <a:r>
                        <a:rPr lang="en-GB" sz="1800" dirty="0">
                          <a:solidFill>
                            <a:sysClr val="windowText" lastClr="000000"/>
                          </a:solidFill>
                          <a:effectLst/>
                          <a:latin typeface="+mn-lt"/>
                          <a:ea typeface="Times New Roman" panose="02020603050405020304" pitchFamily="18" charset="0"/>
                        </a:rPr>
                        <a:t>Okay to have if you are a vet and have a reason to possess.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800" dirty="0">
                          <a:solidFill>
                            <a:sysClr val="windowText" lastClr="000000"/>
                          </a:solidFill>
                          <a:effectLst/>
                          <a:highlight>
                            <a:srgbClr val="00FFFF"/>
                          </a:highlight>
                          <a:latin typeface="+mn-lt"/>
                        </a:rPr>
                        <a:t>Anabolic Steroids</a:t>
                      </a:r>
                    </a:p>
                    <a:p>
                      <a:pPr algn="ctr">
                        <a:spcAft>
                          <a:spcPts val="0"/>
                        </a:spcAft>
                      </a:pPr>
                      <a:r>
                        <a:rPr lang="en-GB" sz="1800" dirty="0">
                          <a:solidFill>
                            <a:sysClr val="windowText" lastClr="000000"/>
                          </a:solidFill>
                          <a:effectLst/>
                          <a:latin typeface="+mn-lt"/>
                          <a:ea typeface="Times New Roman" panose="02020603050405020304" pitchFamily="18" charset="0"/>
                        </a:rPr>
                        <a:t>Legal when prescribed by doctor. Legal for personal use. Illegal to give to someone else.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0944070"/>
                  </a:ext>
                </a:extLst>
              </a:tr>
              <a:tr h="1014467">
                <a:tc>
                  <a:txBody>
                    <a:bodyPr/>
                    <a:lstStyle/>
                    <a:p>
                      <a:pPr algn="ctr">
                        <a:spcAft>
                          <a:spcPts val="0"/>
                        </a:spcAft>
                      </a:pPr>
                      <a:r>
                        <a:rPr lang="en-GB" sz="1800" dirty="0">
                          <a:solidFill>
                            <a:sysClr val="windowText" lastClr="000000"/>
                          </a:solidFill>
                          <a:effectLst/>
                          <a:highlight>
                            <a:srgbClr val="00FFFF"/>
                          </a:highlight>
                          <a:latin typeface="+mn-lt"/>
                          <a:ea typeface="Times New Roman" panose="02020603050405020304" pitchFamily="18" charset="0"/>
                        </a:rPr>
                        <a:t>Tramadol</a:t>
                      </a:r>
                      <a:r>
                        <a:rPr lang="en-GB" sz="1800" dirty="0">
                          <a:solidFill>
                            <a:sysClr val="windowText" lastClr="000000"/>
                          </a:solidFill>
                          <a:effectLst/>
                          <a:latin typeface="+mn-lt"/>
                          <a:ea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solidFill>
                            <a:sysClr val="windowText" lastClr="000000"/>
                          </a:solidFill>
                          <a:effectLst/>
                          <a:latin typeface="+mn-lt"/>
                          <a:ea typeface="Times New Roman" panose="02020603050405020304" pitchFamily="18" charset="0"/>
                        </a:rPr>
                        <a:t>Okay if you are the one with a doctor prescription.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GB" sz="1800" dirty="0">
                          <a:solidFill>
                            <a:sysClr val="windowText" lastClr="000000"/>
                          </a:solidFill>
                          <a:effectLst/>
                          <a:highlight>
                            <a:srgbClr val="00FFFF"/>
                          </a:highlight>
                          <a:latin typeface="+mn-lt"/>
                          <a:ea typeface="Times New Roman" panose="02020603050405020304" pitchFamily="18" charset="0"/>
                        </a:rPr>
                        <a:t>Glue, gases and aerosols</a:t>
                      </a:r>
                    </a:p>
                    <a:p>
                      <a:pPr algn="ctr">
                        <a:spcAft>
                          <a:spcPts val="0"/>
                        </a:spcAft>
                      </a:pPr>
                      <a:r>
                        <a:rPr lang="en-GB" sz="1800" dirty="0">
                          <a:solidFill>
                            <a:sysClr val="windowText" lastClr="000000"/>
                          </a:solidFill>
                          <a:effectLst/>
                          <a:latin typeface="+mn-lt"/>
                          <a:ea typeface="Times New Roman" panose="02020603050405020304" pitchFamily="18" charset="0"/>
                        </a:rPr>
                        <a:t>Okay if you are not inhaling them and are using them for the purpose intended.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417968"/>
                  </a:ext>
                </a:extLst>
              </a:tr>
            </a:tbl>
          </a:graphicData>
        </a:graphic>
      </p:graphicFrame>
      <p:sp>
        <p:nvSpPr>
          <p:cNvPr id="15" name="TextBox 14">
            <a:extLst>
              <a:ext uri="{FF2B5EF4-FFF2-40B4-BE49-F238E27FC236}">
                <a16:creationId xmlns:a16="http://schemas.microsoft.com/office/drawing/2014/main" id="{598E3247-CB98-43B5-B857-302BEAD74B8B}"/>
              </a:ext>
            </a:extLst>
          </p:cNvPr>
          <p:cNvSpPr txBox="1"/>
          <p:nvPr/>
        </p:nvSpPr>
        <p:spPr>
          <a:xfrm>
            <a:off x="9155875" y="1322417"/>
            <a:ext cx="2969904" cy="4955203"/>
          </a:xfrm>
          <a:prstGeom prst="rect">
            <a:avLst/>
          </a:prstGeom>
          <a:noFill/>
        </p:spPr>
        <p:txBody>
          <a:bodyPr wrap="square" rtlCol="0">
            <a:spAutoFit/>
          </a:bodyPr>
          <a:lstStyle/>
          <a:p>
            <a:r>
              <a:rPr lang="en-GB" sz="2400" dirty="0"/>
              <a:t>These drugs are </a:t>
            </a:r>
            <a:r>
              <a:rPr lang="en-GB" sz="2400" b="1" dirty="0">
                <a:solidFill>
                  <a:srgbClr val="FF0000"/>
                </a:solidFill>
              </a:rPr>
              <a:t>illegal depending on circumstance</a:t>
            </a:r>
            <a:r>
              <a:rPr lang="en-GB" sz="2400" dirty="0"/>
              <a:t>.</a:t>
            </a:r>
          </a:p>
          <a:p>
            <a:endParaRPr lang="en-GB" sz="2400" dirty="0"/>
          </a:p>
          <a:p>
            <a:r>
              <a:rPr lang="en-GB" sz="2400" dirty="0"/>
              <a:t>All of these drugs are illegal to supply to someone else. This can even be giving your mate a bit to try. You could face a prison sentence of 7 years +.</a:t>
            </a:r>
          </a:p>
          <a:p>
            <a:r>
              <a:rPr lang="en-GB" sz="2800" dirty="0"/>
              <a:t> </a:t>
            </a:r>
          </a:p>
        </p:txBody>
      </p:sp>
    </p:spTree>
    <p:extLst>
      <p:ext uri="{BB962C8B-B14F-4D97-AF65-F5344CB8AC3E}">
        <p14:creationId xmlns:p14="http://schemas.microsoft.com/office/powerpoint/2010/main" val="2230158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6" title="Addiction: Types, Causes, and Solutions (For Teens)">
            <a:hlinkClick r:id="" action="ppaction://media"/>
            <a:extLst>
              <a:ext uri="{FF2B5EF4-FFF2-40B4-BE49-F238E27FC236}">
                <a16:creationId xmlns:a16="http://schemas.microsoft.com/office/drawing/2014/main" id="{EED60147-A7B0-12A6-00BF-E0F9C0545B9B}"/>
              </a:ext>
            </a:extLst>
          </p:cNvPr>
          <p:cNvPicPr>
            <a:picLocks noRot="1" noChangeAspect="1"/>
          </p:cNvPicPr>
          <p:nvPr>
            <a:videoFile r:link="rId1"/>
          </p:nvPr>
        </p:nvPicPr>
        <p:blipFill>
          <a:blip r:embed="rId3"/>
          <a:stretch>
            <a:fillRect/>
          </a:stretch>
        </p:blipFill>
        <p:spPr>
          <a:xfrm>
            <a:off x="611505" y="2443480"/>
            <a:ext cx="4295458" cy="2428240"/>
          </a:xfrm>
          <a:prstGeom prst="rect">
            <a:avLst/>
          </a:prstGeom>
        </p:spPr>
      </p:pic>
      <p:sp>
        <p:nvSpPr>
          <p:cNvPr id="9" name="Rectangle 8">
            <a:extLst>
              <a:ext uri="{FF2B5EF4-FFF2-40B4-BE49-F238E27FC236}">
                <a16:creationId xmlns:a16="http://schemas.microsoft.com/office/drawing/2014/main" id="{7AD33491-D68E-99A8-DDD3-02073AF2FB9B}"/>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What is addiction ?</a:t>
            </a:r>
            <a:endParaRPr lang="en-GB" sz="6000" b="1" dirty="0"/>
          </a:p>
        </p:txBody>
      </p:sp>
      <p:sp>
        <p:nvSpPr>
          <p:cNvPr id="10" name="TextBox 9">
            <a:extLst>
              <a:ext uri="{FF2B5EF4-FFF2-40B4-BE49-F238E27FC236}">
                <a16:creationId xmlns:a16="http://schemas.microsoft.com/office/drawing/2014/main" id="{B99F750D-7386-07D1-C458-5D67EC6B010D}"/>
              </a:ext>
            </a:extLst>
          </p:cNvPr>
          <p:cNvSpPr txBox="1"/>
          <p:nvPr/>
        </p:nvSpPr>
        <p:spPr>
          <a:xfrm>
            <a:off x="5006604" y="1468738"/>
            <a:ext cx="6673450"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5400" dirty="0">
                <a:ea typeface="Calibri"/>
                <a:cs typeface="Calibri"/>
              </a:rPr>
              <a:t>Watch the clip on the next slide and write down some reasons for addiction</a:t>
            </a:r>
            <a:endParaRPr lang="en-US" dirty="0"/>
          </a:p>
          <a:p>
            <a:pPr algn="ctr"/>
            <a:r>
              <a:rPr lang="en-GB" sz="5400" dirty="0">
                <a:ea typeface="Calibri"/>
                <a:cs typeface="Calibri"/>
              </a:rPr>
              <a:t>Be ready to discuss </a:t>
            </a:r>
            <a:endParaRPr lang="en-GB" sz="5400" dirty="0"/>
          </a:p>
        </p:txBody>
      </p:sp>
    </p:spTree>
    <p:extLst>
      <p:ext uri="{BB962C8B-B14F-4D97-AF65-F5344CB8AC3E}">
        <p14:creationId xmlns:p14="http://schemas.microsoft.com/office/powerpoint/2010/main" val="2497481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B2D9A-11A9-DBE0-B162-3E3B1F4F804C}"/>
            </a:ext>
          </a:extLst>
        </p:cNvPr>
        <p:cNvGrpSpPr/>
        <p:nvPr/>
      </p:nvGrpSpPr>
      <p:grpSpPr>
        <a:xfrm>
          <a:off x="0" y="0"/>
          <a:ext cx="0" cy="0"/>
          <a:chOff x="0" y="0"/>
          <a:chExt cx="0" cy="0"/>
        </a:xfrm>
      </p:grpSpPr>
      <p:pic>
        <p:nvPicPr>
          <p:cNvPr id="7" name="Online Media 6" title="Addiction: Types, Causes, and Solutions (For Teens)">
            <a:hlinkClick r:id="" action="ppaction://media"/>
            <a:extLst>
              <a:ext uri="{FF2B5EF4-FFF2-40B4-BE49-F238E27FC236}">
                <a16:creationId xmlns:a16="http://schemas.microsoft.com/office/drawing/2014/main" id="{B8A62BE2-EAEC-FCC6-2B65-40A46C795633}"/>
              </a:ext>
            </a:extLst>
          </p:cNvPr>
          <p:cNvPicPr>
            <a:picLocks noRot="1" noChangeAspect="1"/>
          </p:cNvPicPr>
          <p:nvPr>
            <a:videoFile r:link="rId1"/>
          </p:nvPr>
        </p:nvPicPr>
        <p:blipFill>
          <a:blip r:embed="rId3"/>
          <a:stretch>
            <a:fillRect/>
          </a:stretch>
        </p:blipFill>
        <p:spPr>
          <a:xfrm>
            <a:off x="1109345" y="1163320"/>
            <a:ext cx="10015538" cy="5689600"/>
          </a:xfrm>
          <a:prstGeom prst="rect">
            <a:avLst/>
          </a:prstGeom>
        </p:spPr>
      </p:pic>
      <p:sp>
        <p:nvSpPr>
          <p:cNvPr id="9" name="Rectangle 8">
            <a:extLst>
              <a:ext uri="{FF2B5EF4-FFF2-40B4-BE49-F238E27FC236}">
                <a16:creationId xmlns:a16="http://schemas.microsoft.com/office/drawing/2014/main" id="{CF418D1E-D915-BFAE-9C21-144ABFA0EB5D}"/>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What is addiction ?</a:t>
            </a:r>
            <a:endParaRPr lang="en-GB" sz="6000" b="1" dirty="0"/>
          </a:p>
        </p:txBody>
      </p:sp>
    </p:spTree>
    <p:extLst>
      <p:ext uri="{BB962C8B-B14F-4D97-AF65-F5344CB8AC3E}">
        <p14:creationId xmlns:p14="http://schemas.microsoft.com/office/powerpoint/2010/main" val="2134825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What causes addiction?</a:t>
              </a:r>
            </a:p>
          </p:txBody>
        </p:sp>
      </p:grpSp>
      <p:sp>
        <p:nvSpPr>
          <p:cNvPr id="15" name="Rectangle 14"/>
          <p:cNvSpPr/>
          <p:nvPr/>
        </p:nvSpPr>
        <p:spPr>
          <a:xfrm>
            <a:off x="152400" y="1263817"/>
            <a:ext cx="7490718" cy="5632311"/>
          </a:xfrm>
          <a:prstGeom prst="rect">
            <a:avLst/>
          </a:prstGeom>
        </p:spPr>
        <p:txBody>
          <a:bodyPr wrap="square">
            <a:spAutoFit/>
          </a:bodyPr>
          <a:lstStyle/>
          <a:p>
            <a:pPr marL="571500" indent="-571500">
              <a:buFont typeface="Arial" panose="020B0604020202020204" pitchFamily="34" charset="0"/>
              <a:buChar char="•"/>
            </a:pPr>
            <a:r>
              <a:rPr lang="en-GB" sz="4000" dirty="0"/>
              <a:t>There are lots of reasons why addictions begin. In the case of drugs, alcohol and nicotine, these substances affect the way you feel, both physically and mentally. </a:t>
            </a:r>
          </a:p>
          <a:p>
            <a:pPr marL="571500" indent="-571500">
              <a:buFont typeface="Arial" panose="020B0604020202020204" pitchFamily="34" charset="0"/>
              <a:buChar char="•"/>
            </a:pPr>
            <a:r>
              <a:rPr lang="en-GB" sz="4000" dirty="0"/>
              <a:t>These feelings can create a powerful urge to use the substances again.</a:t>
            </a:r>
          </a:p>
        </p:txBody>
      </p:sp>
      <p:pic>
        <p:nvPicPr>
          <p:cNvPr id="16" name="Picture 15"/>
          <p:cNvPicPr>
            <a:picLocks noChangeAspect="1"/>
          </p:cNvPicPr>
          <p:nvPr/>
        </p:nvPicPr>
        <p:blipFill>
          <a:blip r:embed="rId3"/>
          <a:stretch>
            <a:fillRect/>
          </a:stretch>
        </p:blipFill>
        <p:spPr>
          <a:xfrm>
            <a:off x="7834112" y="2537241"/>
            <a:ext cx="4054150" cy="2697209"/>
          </a:xfrm>
          <a:prstGeom prst="rect">
            <a:avLst/>
          </a:prstGeom>
          <a:ln>
            <a:solidFill>
              <a:schemeClr val="tx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176259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Contributing factors</a:t>
              </a:r>
            </a:p>
          </p:txBody>
        </p:sp>
      </p:grpSp>
      <p:sp>
        <p:nvSpPr>
          <p:cNvPr id="3" name="Rectangle 2"/>
          <p:cNvSpPr/>
          <p:nvPr/>
        </p:nvSpPr>
        <p:spPr>
          <a:xfrm>
            <a:off x="152400" y="1386222"/>
            <a:ext cx="11841678" cy="4832092"/>
          </a:xfrm>
          <a:prstGeom prst="rect">
            <a:avLst/>
          </a:prstGeom>
        </p:spPr>
        <p:txBody>
          <a:bodyPr wrap="square">
            <a:spAutoFit/>
          </a:bodyPr>
          <a:lstStyle/>
          <a:p>
            <a:pPr marL="342900" indent="-342900">
              <a:buFont typeface="Arial" panose="020B0604020202020204" pitchFamily="34" charset="0"/>
              <a:buChar char="•"/>
            </a:pPr>
            <a:r>
              <a:rPr lang="en-GB" sz="2800" b="1" dirty="0">
                <a:solidFill>
                  <a:srgbClr val="FF0000"/>
                </a:solidFill>
              </a:rPr>
              <a:t>Low self-esteem: </a:t>
            </a:r>
            <a:r>
              <a:rPr lang="en-GB" sz="2800" dirty="0"/>
              <a:t>A person suffering from low self-esteem is much more likely to engage in destructive behaviours, which can become addictive.</a:t>
            </a:r>
          </a:p>
          <a:p>
            <a:pPr marL="342900" indent="-342900">
              <a:buFont typeface="Arial" panose="020B0604020202020204" pitchFamily="34" charset="0"/>
              <a:buChar char="•"/>
            </a:pPr>
            <a:r>
              <a:rPr lang="en-GB" sz="2800" b="1" dirty="0">
                <a:solidFill>
                  <a:srgbClr val="FF0000"/>
                </a:solidFill>
              </a:rPr>
              <a:t>Trauma, loss and guilt: </a:t>
            </a:r>
            <a:r>
              <a:rPr lang="en-GB" sz="2800" dirty="0"/>
              <a:t>If you have gone through a traumatic experience, have lost someone dear to you, or have feelings of intense guilt (justified or otherwise) you are more likely than the average to engage in and display addictive behaviour, as a way of escaping painful memories or difficult circumstances.</a:t>
            </a:r>
          </a:p>
          <a:p>
            <a:pPr marL="342900" indent="-342900">
              <a:buFont typeface="Arial" panose="020B0604020202020204" pitchFamily="34" charset="0"/>
              <a:buChar char="•"/>
            </a:pPr>
            <a:r>
              <a:rPr lang="en-GB" sz="2800" b="1" dirty="0">
                <a:solidFill>
                  <a:srgbClr val="FF0000"/>
                </a:solidFill>
              </a:rPr>
              <a:t>Poor social and communication skills: </a:t>
            </a:r>
            <a:r>
              <a:rPr lang="en-GB" sz="2800" dirty="0"/>
              <a:t>If you have poor social and/or communication skills you may be more likely than average to participate in certain activities – such as types of video gaming – which can create a feeling of community without the normal emphasis on such skills.</a:t>
            </a:r>
          </a:p>
        </p:txBody>
      </p:sp>
    </p:spTree>
    <p:extLst>
      <p:ext uri="{BB962C8B-B14F-4D97-AF65-F5344CB8AC3E}">
        <p14:creationId xmlns:p14="http://schemas.microsoft.com/office/powerpoint/2010/main" val="1894426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
            <a:extLst>
              <a:ext uri="{FF2B5EF4-FFF2-40B4-BE49-F238E27FC236}">
                <a16:creationId xmlns:a16="http://schemas.microsoft.com/office/drawing/2014/main" id="{46A6DF38-8245-B7FC-CCA2-6CB8C5807B62}"/>
              </a:ext>
            </a:extLst>
          </p:cNvPr>
          <p:cNvSpPr txBox="1"/>
          <p:nvPr/>
        </p:nvSpPr>
        <p:spPr>
          <a:xfrm>
            <a:off x="6457310" y="250232"/>
            <a:ext cx="4967378" cy="6186309"/>
          </a:xfrm>
          <a:prstGeom prst="rect">
            <a:avLst/>
          </a:prstGeom>
          <a:noFill/>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4400"/>
              <a:t>The Greenbank safeguarding team are here to help you if you are worried about anyone in school or are concerned about any of the issues raised in class.</a:t>
            </a:r>
          </a:p>
        </p:txBody>
      </p:sp>
      <p:pic>
        <p:nvPicPr>
          <p:cNvPr id="2" name="Picture 1" descr="A poster with a group of women&#10;&#10;AI-generated content may be incorrect.">
            <a:extLst>
              <a:ext uri="{FF2B5EF4-FFF2-40B4-BE49-F238E27FC236}">
                <a16:creationId xmlns:a16="http://schemas.microsoft.com/office/drawing/2014/main" id="{BD55AAAD-87E3-F92A-905C-0DB3BB889FE1}"/>
              </a:ext>
            </a:extLst>
          </p:cNvPr>
          <p:cNvPicPr>
            <a:picLocks noChangeAspect="1"/>
          </p:cNvPicPr>
          <p:nvPr/>
        </p:nvPicPr>
        <p:blipFill>
          <a:blip r:embed="rId2"/>
          <a:stretch>
            <a:fillRect/>
          </a:stretch>
        </p:blipFill>
        <p:spPr>
          <a:xfrm>
            <a:off x="775057" y="436652"/>
            <a:ext cx="4973976" cy="5685034"/>
          </a:xfrm>
          <a:prstGeom prst="rect">
            <a:avLst/>
          </a:prstGeom>
          <a:ln>
            <a:solidFill>
              <a:schemeClr val="tx1"/>
            </a:solidFill>
          </a:ln>
        </p:spPr>
      </p:pic>
    </p:spTree>
    <p:extLst>
      <p:ext uri="{BB962C8B-B14F-4D97-AF65-F5344CB8AC3E}">
        <p14:creationId xmlns:p14="http://schemas.microsoft.com/office/powerpoint/2010/main" val="2505484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Addiction story </a:t>
              </a:r>
              <a:r>
                <a:rPr lang="en-GB" sz="2400" b="1" dirty="0">
                  <a:solidFill>
                    <a:srgbClr val="FFFF00"/>
                  </a:solidFill>
                </a:rPr>
                <a:t>TW suicidal thoughts</a:t>
              </a:r>
              <a:endParaRPr lang="en-GB" sz="2400" b="1" dirty="0">
                <a:solidFill>
                  <a:srgbClr val="FFFF00"/>
                </a:solidFill>
                <a:ea typeface="Calibri"/>
                <a:cs typeface="Calibri"/>
              </a:endParaRPr>
            </a:p>
          </p:txBody>
        </p:sp>
      </p:grpSp>
      <p:pic>
        <p:nvPicPr>
          <p:cNvPr id="5" name="Online Media 4" title="Battling with Drug Addiction | BBC Teach">
            <a:hlinkClick r:id="" action="ppaction://media"/>
            <a:extLst>
              <a:ext uri="{FF2B5EF4-FFF2-40B4-BE49-F238E27FC236}">
                <a16:creationId xmlns:a16="http://schemas.microsoft.com/office/drawing/2014/main" id="{95C8E966-9A46-1289-011F-7A53E537DB9B}"/>
              </a:ext>
            </a:extLst>
          </p:cNvPr>
          <p:cNvPicPr>
            <a:picLocks noRot="1" noChangeAspect="1"/>
          </p:cNvPicPr>
          <p:nvPr>
            <a:videoFile r:link="rId1"/>
          </p:nvPr>
        </p:nvPicPr>
        <p:blipFill>
          <a:blip r:embed="rId4"/>
          <a:stretch>
            <a:fillRect/>
          </a:stretch>
        </p:blipFill>
        <p:spPr>
          <a:xfrm>
            <a:off x="1251585" y="1163320"/>
            <a:ext cx="9852978" cy="5588000"/>
          </a:xfrm>
          <a:prstGeom prst="rect">
            <a:avLst/>
          </a:prstGeom>
        </p:spPr>
      </p:pic>
    </p:spTree>
    <p:extLst>
      <p:ext uri="{BB962C8B-B14F-4D97-AF65-F5344CB8AC3E}">
        <p14:creationId xmlns:p14="http://schemas.microsoft.com/office/powerpoint/2010/main" val="4055720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DAF7545-315C-DEE4-9B1B-EE0B205A5037}"/>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baseline="0" dirty="0">
                <a:solidFill>
                  <a:schemeClr val="bg1"/>
                </a:solidFill>
                <a:latin typeface="Calibri"/>
              </a:rPr>
              <a:t>Signs of addiction</a:t>
            </a:r>
            <a:r>
              <a:rPr lang="en-GB" sz="6000" dirty="0">
                <a:solidFill>
                  <a:schemeClr val="bg1"/>
                </a:solidFill>
                <a:latin typeface="Calibri"/>
                <a:ea typeface="Calibri"/>
                <a:cs typeface="Calibri"/>
              </a:rPr>
              <a:t>​</a:t>
            </a:r>
            <a:endParaRPr lang="en-GB" dirty="0">
              <a:solidFill>
                <a:schemeClr val="bg1"/>
              </a:solidFill>
              <a:ea typeface="Calibri"/>
              <a:cs typeface="Calibri"/>
            </a:endParaRPr>
          </a:p>
        </p:txBody>
      </p:sp>
      <p:pic>
        <p:nvPicPr>
          <p:cNvPr id="6" name="Picture 5" descr="Boost Classroom Learning with Think-Pair-Share Assessment">
            <a:extLst>
              <a:ext uri="{FF2B5EF4-FFF2-40B4-BE49-F238E27FC236}">
                <a16:creationId xmlns:a16="http://schemas.microsoft.com/office/drawing/2014/main" id="{FDE3CA97-0C87-519A-2BEF-0E3A4F5AB2EA}"/>
              </a:ext>
            </a:extLst>
          </p:cNvPr>
          <p:cNvPicPr>
            <a:picLocks noChangeAspect="1"/>
          </p:cNvPicPr>
          <p:nvPr/>
        </p:nvPicPr>
        <p:blipFill>
          <a:blip r:embed="rId2"/>
          <a:stretch>
            <a:fillRect/>
          </a:stretch>
        </p:blipFill>
        <p:spPr>
          <a:xfrm>
            <a:off x="6775767" y="1601153"/>
            <a:ext cx="4391025" cy="4448175"/>
          </a:xfrm>
          <a:prstGeom prst="rect">
            <a:avLst/>
          </a:prstGeom>
        </p:spPr>
      </p:pic>
      <p:sp>
        <p:nvSpPr>
          <p:cNvPr id="7" name="TextBox 6">
            <a:extLst>
              <a:ext uri="{FF2B5EF4-FFF2-40B4-BE49-F238E27FC236}">
                <a16:creationId xmlns:a16="http://schemas.microsoft.com/office/drawing/2014/main" id="{7A7E3D26-2ACE-28BB-D03C-8FF49EF3B8B0}"/>
              </a:ext>
            </a:extLst>
          </p:cNvPr>
          <p:cNvSpPr txBox="1"/>
          <p:nvPr/>
        </p:nvSpPr>
        <p:spPr>
          <a:xfrm>
            <a:off x="546466" y="1710495"/>
            <a:ext cx="5791910" cy="4031873"/>
          </a:xfrm>
          <a:prstGeom prst="rect">
            <a:avLst/>
          </a:prstGeom>
          <a:solidFill>
            <a:schemeClr val="accent6">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dirty="0">
                <a:ea typeface="Calibri"/>
                <a:cs typeface="Calibri"/>
              </a:rPr>
              <a:t>Can you tell if someone has an addiction ? </a:t>
            </a:r>
          </a:p>
          <a:p>
            <a:endParaRPr lang="en-GB" sz="3200" dirty="0">
              <a:ea typeface="Calibri"/>
              <a:cs typeface="Calibri"/>
            </a:endParaRPr>
          </a:p>
          <a:p>
            <a:r>
              <a:rPr lang="en-GB" sz="3200" dirty="0">
                <a:ea typeface="Calibri"/>
                <a:cs typeface="Calibri"/>
              </a:rPr>
              <a:t>Does their appearance change ?</a:t>
            </a:r>
          </a:p>
          <a:p>
            <a:endParaRPr lang="en-GB" sz="3200" dirty="0">
              <a:ea typeface="Calibri"/>
              <a:cs typeface="Calibri"/>
            </a:endParaRPr>
          </a:p>
          <a:p>
            <a:r>
              <a:rPr lang="en-GB" sz="3200" dirty="0">
                <a:ea typeface="Calibri"/>
                <a:cs typeface="Calibri"/>
              </a:rPr>
              <a:t>Does their behaviour change ?</a:t>
            </a:r>
          </a:p>
          <a:p>
            <a:endParaRPr lang="en-GB" sz="3200" dirty="0">
              <a:ea typeface="Calibri"/>
              <a:cs typeface="Calibri"/>
            </a:endParaRPr>
          </a:p>
          <a:p>
            <a:r>
              <a:rPr lang="en-GB" sz="3200" dirty="0">
                <a:ea typeface="Calibri"/>
                <a:cs typeface="Calibri"/>
              </a:rPr>
              <a:t>Make some notes in your books</a:t>
            </a:r>
          </a:p>
        </p:txBody>
      </p:sp>
    </p:spTree>
    <p:extLst>
      <p:ext uri="{BB962C8B-B14F-4D97-AF65-F5344CB8AC3E}">
        <p14:creationId xmlns:p14="http://schemas.microsoft.com/office/powerpoint/2010/main" val="3623035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Signs of addiction</a:t>
              </a:r>
              <a:endParaRPr lang="en-GB" sz="6000" b="1" dirty="0">
                <a:solidFill>
                  <a:schemeClr val="bg1"/>
                </a:solidFill>
                <a:ea typeface="Calibri"/>
                <a:cs typeface="Calibri"/>
              </a:endParaRPr>
            </a:p>
          </p:txBody>
        </p:sp>
      </p:grpSp>
      <p:sp>
        <p:nvSpPr>
          <p:cNvPr id="13" name="TextBox 12">
            <a:extLst>
              <a:ext uri="{FF2B5EF4-FFF2-40B4-BE49-F238E27FC236}">
                <a16:creationId xmlns:a16="http://schemas.microsoft.com/office/drawing/2014/main" id="{969436DF-4529-454A-98F4-2AB9896776D6}"/>
              </a:ext>
            </a:extLst>
          </p:cNvPr>
          <p:cNvSpPr txBox="1"/>
          <p:nvPr/>
        </p:nvSpPr>
        <p:spPr>
          <a:xfrm>
            <a:off x="122857" y="1185297"/>
            <a:ext cx="11943452" cy="5016758"/>
          </a:xfrm>
          <a:prstGeom prst="rect">
            <a:avLst/>
          </a:prstGeom>
          <a:noFill/>
        </p:spPr>
        <p:txBody>
          <a:bodyPr wrap="square" lIns="91440" tIns="45720" rIns="91440" bIns="45720" anchor="t">
            <a:spAutoFit/>
          </a:bodyPr>
          <a:lstStyle/>
          <a:p>
            <a:pPr marL="457200" indent="-457200">
              <a:buFont typeface="Arial" panose="020B0604020202020204" pitchFamily="34" charset="0"/>
              <a:buChar char="•"/>
            </a:pPr>
            <a:r>
              <a:rPr lang="en-GB" sz="3200" dirty="0"/>
              <a:t>Loss of interest – apathy – complacency.</a:t>
            </a:r>
          </a:p>
          <a:p>
            <a:pPr marL="457200" indent="-457200">
              <a:buFont typeface="Arial" panose="020B0604020202020204" pitchFamily="34" charset="0"/>
              <a:buChar char="•"/>
            </a:pPr>
            <a:r>
              <a:rPr lang="en-GB" sz="3200" dirty="0"/>
              <a:t>Physical signs – weight, hygiene etc.</a:t>
            </a:r>
            <a:endParaRPr lang="en-GB" sz="3200" dirty="0">
              <a:ea typeface="Calibri"/>
              <a:cs typeface="Calibri"/>
            </a:endParaRPr>
          </a:p>
          <a:p>
            <a:pPr marL="457200" indent="-457200">
              <a:buFont typeface="Arial" panose="020B0604020202020204" pitchFamily="34" charset="0"/>
              <a:buChar char="•"/>
            </a:pPr>
            <a:r>
              <a:rPr lang="en-GB" sz="3200" dirty="0"/>
              <a:t>Change in physical appearance.</a:t>
            </a:r>
          </a:p>
          <a:p>
            <a:pPr marL="457200" indent="-457200">
              <a:buFont typeface="Arial" panose="020B0604020202020204" pitchFamily="34" charset="0"/>
              <a:buChar char="•"/>
            </a:pPr>
            <a:r>
              <a:rPr lang="en-GB" sz="3200" dirty="0"/>
              <a:t>Discovering drug paraphernalia.</a:t>
            </a:r>
          </a:p>
          <a:p>
            <a:pPr marL="457200" indent="-457200">
              <a:buFont typeface="Arial" panose="020B0604020202020204" pitchFamily="34" charset="0"/>
              <a:buChar char="•"/>
            </a:pPr>
            <a:r>
              <a:rPr lang="en-GB" sz="3200" dirty="0"/>
              <a:t>Rapid mood swings.</a:t>
            </a:r>
          </a:p>
          <a:p>
            <a:pPr marL="457200" indent="-457200">
              <a:buFont typeface="Arial" panose="020B0604020202020204" pitchFamily="34" charset="0"/>
              <a:buChar char="•"/>
            </a:pPr>
            <a:r>
              <a:rPr lang="en-GB" sz="3200" dirty="0"/>
              <a:t>Reclusive and private behaviour.</a:t>
            </a:r>
          </a:p>
          <a:p>
            <a:pPr marL="457200" indent="-457200">
              <a:buFont typeface="Arial" panose="020B0604020202020204" pitchFamily="34" charset="0"/>
              <a:buChar char="•"/>
            </a:pPr>
            <a:r>
              <a:rPr lang="en-GB" sz="3200" dirty="0"/>
              <a:t>Rapid change in what is considered “normal” for the individual.</a:t>
            </a:r>
          </a:p>
          <a:p>
            <a:pPr marL="457200" indent="-457200">
              <a:buFont typeface="Arial" panose="020B0604020202020204" pitchFamily="34" charset="0"/>
              <a:buChar char="•"/>
            </a:pPr>
            <a:r>
              <a:rPr lang="en-GB" sz="3200" dirty="0"/>
              <a:t>Erratic behaviours.</a:t>
            </a:r>
          </a:p>
          <a:p>
            <a:pPr marL="457200" indent="-457200">
              <a:buFont typeface="Arial" panose="020B0604020202020204" pitchFamily="34" charset="0"/>
              <a:buChar char="•"/>
            </a:pPr>
            <a:r>
              <a:rPr lang="en-GB" sz="3200" dirty="0"/>
              <a:t>Additional behaviours.</a:t>
            </a:r>
          </a:p>
          <a:p>
            <a:pPr marL="457200" indent="-457200">
              <a:buFont typeface="Arial" panose="020B0604020202020204" pitchFamily="34" charset="0"/>
              <a:buChar char="•"/>
            </a:pPr>
            <a:r>
              <a:rPr lang="en-GB" sz="3200" dirty="0"/>
              <a:t>Change in sleep habits.</a:t>
            </a:r>
          </a:p>
        </p:txBody>
      </p:sp>
      <p:pic>
        <p:nvPicPr>
          <p:cNvPr id="4" name="Picture 3">
            <a:extLst>
              <a:ext uri="{FF2B5EF4-FFF2-40B4-BE49-F238E27FC236}">
                <a16:creationId xmlns:a16="http://schemas.microsoft.com/office/drawing/2014/main" id="{5F915B65-D8AA-477F-B179-30ACE46C9E12}"/>
              </a:ext>
            </a:extLst>
          </p:cNvPr>
          <p:cNvPicPr>
            <a:picLocks noChangeAspect="1"/>
          </p:cNvPicPr>
          <p:nvPr/>
        </p:nvPicPr>
        <p:blipFill>
          <a:blip r:embed="rId3"/>
          <a:stretch>
            <a:fillRect/>
          </a:stretch>
        </p:blipFill>
        <p:spPr>
          <a:xfrm>
            <a:off x="8062097" y="1331618"/>
            <a:ext cx="4007046" cy="2672544"/>
          </a:xfrm>
          <a:prstGeom prst="rect">
            <a:avLst/>
          </a:prstGeom>
          <a:ln>
            <a:solidFill>
              <a:schemeClr val="tx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1706696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Psychological effects</a:t>
              </a:r>
              <a:endParaRPr lang="en-GB" sz="6000" b="1" dirty="0">
                <a:solidFill>
                  <a:schemeClr val="bg1"/>
                </a:solidFill>
                <a:ea typeface="Calibri"/>
                <a:cs typeface="Calibri"/>
              </a:endParaRPr>
            </a:p>
          </p:txBody>
        </p:sp>
      </p:grpSp>
      <p:sp>
        <p:nvSpPr>
          <p:cNvPr id="13" name="TextBox 12">
            <a:extLst>
              <a:ext uri="{FF2B5EF4-FFF2-40B4-BE49-F238E27FC236}">
                <a16:creationId xmlns:a16="http://schemas.microsoft.com/office/drawing/2014/main" id="{969436DF-4529-454A-98F4-2AB9896776D6}"/>
              </a:ext>
            </a:extLst>
          </p:cNvPr>
          <p:cNvSpPr txBox="1"/>
          <p:nvPr/>
        </p:nvSpPr>
        <p:spPr>
          <a:xfrm>
            <a:off x="409091" y="1344812"/>
            <a:ext cx="11373818" cy="5078313"/>
          </a:xfrm>
          <a:prstGeom prst="rect">
            <a:avLst/>
          </a:prstGeom>
          <a:noFill/>
        </p:spPr>
        <p:txBody>
          <a:bodyPr wrap="square">
            <a:spAutoFit/>
          </a:bodyPr>
          <a:lstStyle/>
          <a:p>
            <a:pPr marL="457200" indent="-457200">
              <a:buFont typeface="Arial" panose="020B0604020202020204" pitchFamily="34" charset="0"/>
              <a:buChar char="•"/>
            </a:pPr>
            <a:r>
              <a:rPr lang="en-GB" sz="3600" dirty="0"/>
              <a:t>Mood swings.</a:t>
            </a:r>
          </a:p>
          <a:p>
            <a:pPr marL="457200" indent="-457200">
              <a:buFont typeface="Arial" panose="020B0604020202020204" pitchFamily="34" charset="0"/>
              <a:buChar char="•"/>
            </a:pPr>
            <a:r>
              <a:rPr lang="en-GB" sz="3600" dirty="0"/>
              <a:t>Having a negative outlook on life.</a:t>
            </a:r>
          </a:p>
          <a:p>
            <a:pPr marL="457200" indent="-457200">
              <a:buFont typeface="Arial" panose="020B0604020202020204" pitchFamily="34" charset="0"/>
              <a:buChar char="•"/>
            </a:pPr>
            <a:r>
              <a:rPr lang="en-GB" sz="3600" dirty="0"/>
              <a:t>Loss of motivation.</a:t>
            </a:r>
          </a:p>
          <a:p>
            <a:pPr marL="457200" indent="-457200">
              <a:buFont typeface="Arial" panose="020B0604020202020204" pitchFamily="34" charset="0"/>
              <a:buChar char="•"/>
            </a:pPr>
            <a:r>
              <a:rPr lang="en-GB" sz="3600" dirty="0"/>
              <a:t>Having episodes of drug-induced psychosis.</a:t>
            </a:r>
          </a:p>
          <a:p>
            <a:endParaRPr lang="en-GB" sz="3600" dirty="0"/>
          </a:p>
          <a:p>
            <a:r>
              <a:rPr lang="en-GB" sz="3600" dirty="0"/>
              <a:t>Drugs can cause mental health problems as a results some people are more likely to try and harm themselves or take their own life. Research has shown that cannabis can increase your chances of developing schizophrenia.</a:t>
            </a:r>
          </a:p>
        </p:txBody>
      </p:sp>
    </p:spTree>
    <p:extLst>
      <p:ext uri="{BB962C8B-B14F-4D97-AF65-F5344CB8AC3E}">
        <p14:creationId xmlns:p14="http://schemas.microsoft.com/office/powerpoint/2010/main" val="3462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Screen Addiction</a:t>
              </a:r>
              <a:endParaRPr lang="en-GB" sz="6000" b="1" dirty="0">
                <a:solidFill>
                  <a:schemeClr val="bg1"/>
                </a:solidFill>
                <a:ea typeface="Calibri"/>
                <a:cs typeface="Calibri"/>
              </a:endParaRPr>
            </a:p>
          </p:txBody>
        </p:sp>
      </p:grpSp>
      <p:pic>
        <p:nvPicPr>
          <p:cNvPr id="6" name="Picture 5">
            <a:extLst>
              <a:ext uri="{FF2B5EF4-FFF2-40B4-BE49-F238E27FC236}">
                <a16:creationId xmlns:a16="http://schemas.microsoft.com/office/drawing/2014/main" id="{2164E75D-DEE5-4EA6-AFA2-E441C060AB78}"/>
              </a:ext>
            </a:extLst>
          </p:cNvPr>
          <p:cNvPicPr>
            <a:picLocks noChangeAspect="1"/>
          </p:cNvPicPr>
          <p:nvPr/>
        </p:nvPicPr>
        <p:blipFill>
          <a:blip r:embed="rId3"/>
          <a:stretch>
            <a:fillRect/>
          </a:stretch>
        </p:blipFill>
        <p:spPr>
          <a:xfrm>
            <a:off x="6426644" y="2036907"/>
            <a:ext cx="5359788" cy="3019890"/>
          </a:xfrm>
          <a:prstGeom prst="rect">
            <a:avLst/>
          </a:prstGeom>
          <a:ln>
            <a:solidFill>
              <a:schemeClr val="tx1"/>
            </a:solidFill>
          </a:ln>
          <a:effectLst>
            <a:outerShdw blurRad="190500" algn="tl" rotWithShape="0">
              <a:srgbClr val="000000">
                <a:alpha val="70000"/>
              </a:srgbClr>
            </a:outerShdw>
          </a:effectLst>
        </p:spPr>
      </p:pic>
      <p:sp>
        <p:nvSpPr>
          <p:cNvPr id="12" name="TextBox 11">
            <a:extLst>
              <a:ext uri="{FF2B5EF4-FFF2-40B4-BE49-F238E27FC236}">
                <a16:creationId xmlns:a16="http://schemas.microsoft.com/office/drawing/2014/main" id="{6F238698-8716-4D05-BB19-1123D4C7FC80}"/>
              </a:ext>
            </a:extLst>
          </p:cNvPr>
          <p:cNvSpPr txBox="1"/>
          <p:nvPr/>
        </p:nvSpPr>
        <p:spPr>
          <a:xfrm>
            <a:off x="598450" y="1584948"/>
            <a:ext cx="5003420" cy="3785652"/>
          </a:xfrm>
          <a:prstGeom prst="rect">
            <a:avLst/>
          </a:prstGeom>
          <a:noFill/>
        </p:spPr>
        <p:txBody>
          <a:bodyPr wrap="square" lIns="91440" tIns="45720" rIns="91440" bIns="45720" anchor="t">
            <a:spAutoFit/>
          </a:bodyPr>
          <a:lstStyle/>
          <a:p>
            <a:r>
              <a:rPr lang="en-US" sz="4000" dirty="0">
                <a:ea typeface="Calibri"/>
                <a:cs typeface="Calibri"/>
              </a:rPr>
              <a:t>Why are screens so addictive ?</a:t>
            </a:r>
          </a:p>
          <a:p>
            <a:endParaRPr lang="en-US" sz="4000" dirty="0">
              <a:ea typeface="Calibri"/>
              <a:cs typeface="Calibri"/>
            </a:endParaRPr>
          </a:p>
          <a:p>
            <a:r>
              <a:rPr lang="en-US" sz="4000" dirty="0">
                <a:ea typeface="Calibri"/>
                <a:cs typeface="Calibri"/>
              </a:rPr>
              <a:t>Watch the clip and write down 5 facts about screen addiction</a:t>
            </a:r>
          </a:p>
        </p:txBody>
      </p:sp>
    </p:spTree>
    <p:extLst>
      <p:ext uri="{BB962C8B-B14F-4D97-AF65-F5344CB8AC3E}">
        <p14:creationId xmlns:p14="http://schemas.microsoft.com/office/powerpoint/2010/main" val="243734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2E46C8-BE92-16AA-5A25-5C01ACB9C672}"/>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baseline="0">
                <a:solidFill>
                  <a:srgbClr val="FFFFFF"/>
                </a:solidFill>
                <a:latin typeface="Calibri"/>
              </a:rPr>
              <a:t>Screen Addiction</a:t>
            </a:r>
            <a:r>
              <a:rPr lang="en-GB" sz="6000">
                <a:latin typeface="Calibri"/>
                <a:ea typeface="Calibri"/>
                <a:cs typeface="Calibri"/>
              </a:rPr>
              <a:t>​</a:t>
            </a:r>
            <a:endParaRPr lang="en-GB"/>
          </a:p>
        </p:txBody>
      </p:sp>
      <p:pic>
        <p:nvPicPr>
          <p:cNvPr id="6" name="Online Media 5" title="How Is Your Phone Changing You?">
            <a:hlinkClick r:id="" action="ppaction://media"/>
            <a:extLst>
              <a:ext uri="{FF2B5EF4-FFF2-40B4-BE49-F238E27FC236}">
                <a16:creationId xmlns:a16="http://schemas.microsoft.com/office/drawing/2014/main" id="{D40A5BE5-7EBE-1E06-135B-8FAE4A2830A5}"/>
              </a:ext>
            </a:extLst>
          </p:cNvPr>
          <p:cNvPicPr>
            <a:picLocks noRot="1" noChangeAspect="1"/>
          </p:cNvPicPr>
          <p:nvPr>
            <a:videoFile r:link="rId1"/>
          </p:nvPr>
        </p:nvPicPr>
        <p:blipFill>
          <a:blip r:embed="rId3"/>
          <a:stretch>
            <a:fillRect/>
          </a:stretch>
        </p:blipFill>
        <p:spPr>
          <a:xfrm>
            <a:off x="1241425" y="1275080"/>
            <a:ext cx="9710738" cy="5486400"/>
          </a:xfrm>
          <a:prstGeom prst="rect">
            <a:avLst/>
          </a:prstGeom>
        </p:spPr>
      </p:pic>
    </p:spTree>
    <p:extLst>
      <p:ext uri="{BB962C8B-B14F-4D97-AF65-F5344CB8AC3E}">
        <p14:creationId xmlns:p14="http://schemas.microsoft.com/office/powerpoint/2010/main" val="3101635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Cause of Withdrawal</a:t>
              </a:r>
              <a:endParaRPr lang="en-GB" sz="6000" b="1" dirty="0">
                <a:solidFill>
                  <a:schemeClr val="bg1"/>
                </a:solidFill>
                <a:ea typeface="Calibri"/>
                <a:cs typeface="Calibri"/>
              </a:endParaRPr>
            </a:p>
          </p:txBody>
        </p:sp>
      </p:grpSp>
      <p:sp>
        <p:nvSpPr>
          <p:cNvPr id="13" name="TextBox 12">
            <a:extLst>
              <a:ext uri="{FF2B5EF4-FFF2-40B4-BE49-F238E27FC236}">
                <a16:creationId xmlns:a16="http://schemas.microsoft.com/office/drawing/2014/main" id="{969436DF-4529-454A-98F4-2AB9896776D6}"/>
              </a:ext>
            </a:extLst>
          </p:cNvPr>
          <p:cNvSpPr txBox="1"/>
          <p:nvPr/>
        </p:nvSpPr>
        <p:spPr>
          <a:xfrm>
            <a:off x="484945" y="1418196"/>
            <a:ext cx="11222109" cy="4401205"/>
          </a:xfrm>
          <a:prstGeom prst="rect">
            <a:avLst/>
          </a:prstGeom>
          <a:noFill/>
        </p:spPr>
        <p:txBody>
          <a:bodyPr wrap="square">
            <a:spAutoFit/>
          </a:bodyPr>
          <a:lstStyle/>
          <a:p>
            <a:r>
              <a:rPr lang="en-GB" sz="4000" dirty="0"/>
              <a:t>The body and brain work to maintain a state of balance known as homeostasis. Taking a substance changes that balance, so your body has to take steps to adjust including changing the levels of certain neurotransmitters. These substances act on your brain's reward system, triggering the release of chemicals.</a:t>
            </a:r>
          </a:p>
        </p:txBody>
      </p:sp>
    </p:spTree>
    <p:extLst>
      <p:ext uri="{BB962C8B-B14F-4D97-AF65-F5344CB8AC3E}">
        <p14:creationId xmlns:p14="http://schemas.microsoft.com/office/powerpoint/2010/main" val="465036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Lorne’s experience of smoking cannabis | Modern Studies - Drink and Drugs: My Story">
            <a:hlinkClick r:id="" action="ppaction://media"/>
            <a:extLst>
              <a:ext uri="{FF2B5EF4-FFF2-40B4-BE49-F238E27FC236}">
                <a16:creationId xmlns:a16="http://schemas.microsoft.com/office/drawing/2014/main" id="{10A22193-5585-DE60-3F79-B4C380CCB8B3}"/>
              </a:ext>
            </a:extLst>
          </p:cNvPr>
          <p:cNvPicPr>
            <a:picLocks noGrp="1" noRot="1" noChangeAspect="1"/>
          </p:cNvPicPr>
          <p:nvPr>
            <p:ph idx="1"/>
            <a:videoFile r:link="rId1"/>
          </p:nvPr>
        </p:nvPicPr>
        <p:blipFill>
          <a:blip r:embed="rId3"/>
          <a:stretch>
            <a:fillRect/>
          </a:stretch>
        </p:blipFill>
        <p:spPr>
          <a:xfrm>
            <a:off x="1086485" y="1175385"/>
            <a:ext cx="9895523" cy="5682298"/>
          </a:xfrm>
          <a:prstGeom prst="rect">
            <a:avLst/>
          </a:prstGeom>
        </p:spPr>
      </p:pic>
      <p:sp>
        <p:nvSpPr>
          <p:cNvPr id="6" name="Rectangle 5">
            <a:extLst>
              <a:ext uri="{FF2B5EF4-FFF2-40B4-BE49-F238E27FC236}">
                <a16:creationId xmlns:a16="http://schemas.microsoft.com/office/drawing/2014/main" id="{B54A213D-25F1-4919-9A29-A64B642FCADF}"/>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dirty="0">
                <a:ea typeface="Calibri"/>
                <a:cs typeface="Calibri"/>
              </a:rPr>
              <a:t>Cannabis Addiction</a:t>
            </a:r>
            <a:endParaRPr lang="en-GB" sz="6000" b="1" dirty="0"/>
          </a:p>
        </p:txBody>
      </p:sp>
    </p:spTree>
    <p:extLst>
      <p:ext uri="{BB962C8B-B14F-4D97-AF65-F5344CB8AC3E}">
        <p14:creationId xmlns:p14="http://schemas.microsoft.com/office/powerpoint/2010/main" val="2455150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Addiction phases</a:t>
              </a:r>
              <a:endParaRPr lang="en-GB" sz="6000" b="1" dirty="0">
                <a:solidFill>
                  <a:schemeClr val="bg1"/>
                </a:solidFill>
                <a:ea typeface="Calibri"/>
                <a:cs typeface="Calibri"/>
              </a:endParaRPr>
            </a:p>
          </p:txBody>
        </p:sp>
      </p:grpSp>
      <p:pic>
        <p:nvPicPr>
          <p:cNvPr id="13" name="Google Shape;419;p56" descr="Picture 15">
            <a:extLst>
              <a:ext uri="{FF2B5EF4-FFF2-40B4-BE49-F238E27FC236}">
                <a16:creationId xmlns:a16="http://schemas.microsoft.com/office/drawing/2014/main" id="{792D3525-40AE-4D8D-8BBB-973497B0595D}"/>
              </a:ext>
            </a:extLst>
          </p:cNvPr>
          <p:cNvPicPr preferRelativeResize="0"/>
          <p:nvPr/>
        </p:nvPicPr>
        <p:blipFill rotWithShape="1">
          <a:blip r:embed="rId3">
            <a:alphaModFix/>
          </a:blip>
          <a:srcRect/>
          <a:stretch/>
        </p:blipFill>
        <p:spPr>
          <a:xfrm>
            <a:off x="1887972" y="1263817"/>
            <a:ext cx="8416056" cy="5560911"/>
          </a:xfrm>
          <a:prstGeom prst="rect">
            <a:avLst/>
          </a:prstGeom>
          <a:noFill/>
          <a:ln>
            <a:noFill/>
          </a:ln>
        </p:spPr>
      </p:pic>
    </p:spTree>
    <p:extLst>
      <p:ext uri="{BB962C8B-B14F-4D97-AF65-F5344CB8AC3E}">
        <p14:creationId xmlns:p14="http://schemas.microsoft.com/office/powerpoint/2010/main" val="3117685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How to Beat Addiction</a:t>
              </a:r>
              <a:endParaRPr lang="en-GB" sz="6000" b="1" dirty="0">
                <a:solidFill>
                  <a:schemeClr val="bg1"/>
                </a:solidFill>
                <a:ea typeface="Calibri"/>
                <a:cs typeface="Calibri"/>
              </a:endParaRPr>
            </a:p>
          </p:txBody>
        </p:sp>
      </p:grpSp>
      <p:graphicFrame>
        <p:nvGraphicFramePr>
          <p:cNvPr id="8" name="Table 7">
            <a:extLst>
              <a:ext uri="{FF2B5EF4-FFF2-40B4-BE49-F238E27FC236}">
                <a16:creationId xmlns:a16="http://schemas.microsoft.com/office/drawing/2014/main" id="{6EB4DB7A-3D80-4DA4-B718-1E0E5F0A4BBC}"/>
              </a:ext>
            </a:extLst>
          </p:cNvPr>
          <p:cNvGraphicFramePr>
            <a:graphicFrameLocks noGrp="1"/>
          </p:cNvGraphicFramePr>
          <p:nvPr>
            <p:extLst>
              <p:ext uri="{D42A27DB-BD31-4B8C-83A1-F6EECF244321}">
                <p14:modId xmlns:p14="http://schemas.microsoft.com/office/powerpoint/2010/main" val="3212567084"/>
              </p:ext>
            </p:extLst>
          </p:nvPr>
        </p:nvGraphicFramePr>
        <p:xfrm>
          <a:off x="1271452" y="2113496"/>
          <a:ext cx="10058434" cy="4358554"/>
        </p:xfrm>
        <a:graphic>
          <a:graphicData uri="http://schemas.openxmlformats.org/drawingml/2006/table">
            <a:tbl>
              <a:tblPr firstRow="1" bandRow="1">
                <a:tableStyleId>{5940675A-B579-460E-94D1-54222C63F5DA}</a:tableStyleId>
              </a:tblPr>
              <a:tblGrid>
                <a:gridCol w="3066090">
                  <a:extLst>
                    <a:ext uri="{9D8B030D-6E8A-4147-A177-3AD203B41FA5}">
                      <a16:colId xmlns:a16="http://schemas.microsoft.com/office/drawing/2014/main" val="1263111736"/>
                    </a:ext>
                  </a:extLst>
                </a:gridCol>
                <a:gridCol w="3496172">
                  <a:extLst>
                    <a:ext uri="{9D8B030D-6E8A-4147-A177-3AD203B41FA5}">
                      <a16:colId xmlns:a16="http://schemas.microsoft.com/office/drawing/2014/main" val="1060986964"/>
                    </a:ext>
                  </a:extLst>
                </a:gridCol>
                <a:gridCol w="3496172">
                  <a:extLst>
                    <a:ext uri="{9D8B030D-6E8A-4147-A177-3AD203B41FA5}">
                      <a16:colId xmlns:a16="http://schemas.microsoft.com/office/drawing/2014/main" val="3260433285"/>
                    </a:ext>
                  </a:extLst>
                </a:gridCol>
              </a:tblGrid>
              <a:tr h="1443771">
                <a:tc>
                  <a:txBody>
                    <a:bodyPr/>
                    <a:lstStyle/>
                    <a:p>
                      <a:pPr algn="ctr"/>
                      <a:r>
                        <a:rPr lang="en-GB" sz="2800" b="0" dirty="0">
                          <a:solidFill>
                            <a:schemeClr val="tx1"/>
                          </a:solidFill>
                        </a:rPr>
                        <a:t>1.Reflect on your life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a:r>
                        <a:rPr lang="en-GB" sz="2800" b="0" dirty="0">
                          <a:solidFill>
                            <a:schemeClr val="tx1"/>
                          </a:solidFill>
                        </a:rPr>
                        <a:t>2.Hang around with the same people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800" b="0" dirty="0">
                          <a:solidFill>
                            <a:schemeClr val="tx1"/>
                          </a:solidFill>
                        </a:rPr>
                        <a:t>3.Help others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3B3"/>
                    </a:solidFill>
                  </a:tcPr>
                </a:tc>
                <a:extLst>
                  <a:ext uri="{0D108BD9-81ED-4DB2-BD59-A6C34878D82A}">
                    <a16:rowId xmlns:a16="http://schemas.microsoft.com/office/drawing/2014/main" val="2935247699"/>
                  </a:ext>
                </a:extLst>
              </a:tr>
              <a:tr h="1443771">
                <a:tc>
                  <a:txBody>
                    <a:bodyPr/>
                    <a:lstStyle/>
                    <a:p>
                      <a:pPr algn="ctr"/>
                      <a:r>
                        <a:rPr lang="en-GB" sz="2800" dirty="0">
                          <a:solidFill>
                            <a:schemeClr val="tx1"/>
                          </a:solidFill>
                        </a:rPr>
                        <a:t>4.Don’t think</a:t>
                      </a:r>
                      <a:r>
                        <a:rPr lang="en-GB" sz="2800" baseline="0" dirty="0">
                          <a:solidFill>
                            <a:schemeClr val="tx1"/>
                          </a:solidFill>
                        </a:rPr>
                        <a:t> about consequences</a:t>
                      </a:r>
                      <a:endParaRPr lang="en-GB" sz="2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3B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b="0" dirty="0">
                          <a:solidFill>
                            <a:schemeClr val="tx1"/>
                          </a:solidFill>
                        </a:rPr>
                        <a:t>5.Exercise regularly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b="0" dirty="0">
                          <a:solidFill>
                            <a:schemeClr val="tx1"/>
                          </a:solidFill>
                        </a:rPr>
                        <a:t>6.Don’t talk to you friends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39098917"/>
                  </a:ext>
                </a:extLst>
              </a:tr>
              <a:tr h="1471012">
                <a:tc>
                  <a:txBody>
                    <a:bodyPr/>
                    <a:lstStyle/>
                    <a:p>
                      <a:pPr algn="ctr"/>
                      <a:r>
                        <a:rPr lang="en-GB" sz="2800" dirty="0">
                          <a:solidFill>
                            <a:schemeClr val="tx1"/>
                          </a:solidFill>
                        </a:rPr>
                        <a:t>7.Refuse help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b="0" dirty="0">
                          <a:solidFill>
                            <a:schemeClr val="tx1"/>
                          </a:solidFill>
                        </a:rPr>
                        <a:t>8.Distract yourself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B3B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b="0" dirty="0">
                          <a:solidFill>
                            <a:schemeClr val="tx1"/>
                          </a:solidFill>
                        </a:rPr>
                        <a:t>9.Stay</a:t>
                      </a:r>
                      <a:r>
                        <a:rPr lang="en-GB" sz="2800" b="0" baseline="0" dirty="0">
                          <a:solidFill>
                            <a:schemeClr val="tx1"/>
                          </a:solidFill>
                        </a:rPr>
                        <a:t> away from people who encourage addiction</a:t>
                      </a:r>
                      <a:endParaRPr lang="en-GB" sz="2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extLst>
                  <a:ext uri="{0D108BD9-81ED-4DB2-BD59-A6C34878D82A}">
                    <a16:rowId xmlns:a16="http://schemas.microsoft.com/office/drawing/2014/main" val="1682080391"/>
                  </a:ext>
                </a:extLst>
              </a:tr>
            </a:tbl>
          </a:graphicData>
        </a:graphic>
      </p:graphicFrame>
      <p:sp>
        <p:nvSpPr>
          <p:cNvPr id="12" name="Rectangle 11"/>
          <p:cNvSpPr/>
          <p:nvPr/>
        </p:nvSpPr>
        <p:spPr>
          <a:xfrm>
            <a:off x="395841" y="1367926"/>
            <a:ext cx="10934045" cy="646331"/>
          </a:xfrm>
          <a:prstGeom prst="rect">
            <a:avLst/>
          </a:prstGeom>
        </p:spPr>
        <p:txBody>
          <a:bodyPr wrap="square">
            <a:spAutoFit/>
          </a:bodyPr>
          <a:lstStyle/>
          <a:p>
            <a:pPr lvl="0"/>
            <a:r>
              <a:rPr lang="en-GB" sz="3600" dirty="0"/>
              <a:t>Which of these tips can help you beat an addiction?</a:t>
            </a:r>
          </a:p>
        </p:txBody>
      </p:sp>
    </p:spTree>
    <p:extLst>
      <p:ext uri="{BB962C8B-B14F-4D97-AF65-F5344CB8AC3E}">
        <p14:creationId xmlns:p14="http://schemas.microsoft.com/office/powerpoint/2010/main" val="248411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FFA"/>
        </a:solidFill>
        <a:effectLst/>
      </p:bgPr>
    </p:bg>
    <p:spTree>
      <p:nvGrpSpPr>
        <p:cNvPr id="1" name=""/>
        <p:cNvGrpSpPr/>
        <p:nvPr/>
      </p:nvGrpSpPr>
      <p:grpSpPr>
        <a:xfrm>
          <a:off x="0" y="0"/>
          <a:ext cx="0" cy="0"/>
          <a:chOff x="0" y="0"/>
          <a:chExt cx="0" cy="0"/>
        </a:xfrm>
      </p:grpSpPr>
      <p:sp>
        <p:nvSpPr>
          <p:cNvPr id="2" name="Freeform 2"/>
          <p:cNvSpPr/>
          <p:nvPr/>
        </p:nvSpPr>
        <p:spPr>
          <a:xfrm>
            <a:off x="437350" y="1220915"/>
            <a:ext cx="4803231" cy="4809243"/>
          </a:xfrm>
          <a:custGeom>
            <a:avLst/>
            <a:gdLst/>
            <a:ahLst/>
            <a:cxnLst/>
            <a:rect l="l" t="t" r="r" b="b"/>
            <a:pathLst>
              <a:path w="7204846" h="7213864">
                <a:moveTo>
                  <a:pt x="0" y="0"/>
                </a:moveTo>
                <a:lnTo>
                  <a:pt x="7204846" y="0"/>
                </a:lnTo>
                <a:lnTo>
                  <a:pt x="7204846" y="7213864"/>
                </a:lnTo>
                <a:lnTo>
                  <a:pt x="0" y="7213864"/>
                </a:lnTo>
                <a:lnTo>
                  <a:pt x="0" y="0"/>
                </a:lnTo>
                <a:close/>
              </a:path>
            </a:pathLst>
          </a:custGeom>
          <a:blipFill>
            <a:blip r:embed="rId2"/>
            <a:stretch>
              <a:fillRect/>
            </a:stretch>
          </a:blipFill>
        </p:spPr>
      </p:sp>
      <p:grpSp>
        <p:nvGrpSpPr>
          <p:cNvPr id="3" name="Group 3"/>
          <p:cNvGrpSpPr/>
          <p:nvPr/>
        </p:nvGrpSpPr>
        <p:grpSpPr>
          <a:xfrm>
            <a:off x="975481" y="3717931"/>
            <a:ext cx="583233" cy="583233"/>
            <a:chOff x="0" y="0"/>
            <a:chExt cx="230413" cy="230413"/>
          </a:xfrm>
        </p:grpSpPr>
        <p:sp>
          <p:nvSpPr>
            <p:cNvPr id="4" name="Freeform 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5" name="TextBox 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6" name="Group 6"/>
          <p:cNvGrpSpPr/>
          <p:nvPr/>
        </p:nvGrpSpPr>
        <p:grpSpPr>
          <a:xfrm>
            <a:off x="0" y="6172200"/>
            <a:ext cx="12192000" cy="685800"/>
            <a:chOff x="0" y="0"/>
            <a:chExt cx="4816593" cy="270933"/>
          </a:xfrm>
        </p:grpSpPr>
        <p:sp>
          <p:nvSpPr>
            <p:cNvPr id="7" name="Freeform 7"/>
            <p:cNvSpPr/>
            <p:nvPr/>
          </p:nvSpPr>
          <p:spPr>
            <a:xfrm>
              <a:off x="0" y="0"/>
              <a:ext cx="4816592" cy="270933"/>
            </a:xfrm>
            <a:custGeom>
              <a:avLst/>
              <a:gdLst/>
              <a:ahLst/>
              <a:cxnLst/>
              <a:rect l="l" t="t" r="r" b="b"/>
              <a:pathLst>
                <a:path w="4816592" h="270933">
                  <a:moveTo>
                    <a:pt x="0" y="0"/>
                  </a:moveTo>
                  <a:lnTo>
                    <a:pt x="4816592" y="0"/>
                  </a:lnTo>
                  <a:lnTo>
                    <a:pt x="4816592" y="270933"/>
                  </a:lnTo>
                  <a:lnTo>
                    <a:pt x="0" y="270933"/>
                  </a:lnTo>
                  <a:close/>
                </a:path>
              </a:pathLst>
            </a:custGeom>
            <a:solidFill>
              <a:srgbClr val="D9DFCE"/>
            </a:solidFill>
          </p:spPr>
        </p:sp>
        <p:sp>
          <p:nvSpPr>
            <p:cNvPr id="8" name="TextBox 8"/>
            <p:cNvSpPr txBox="1"/>
            <p:nvPr/>
          </p:nvSpPr>
          <p:spPr>
            <a:xfrm>
              <a:off x="0" y="-57150"/>
              <a:ext cx="4816593" cy="32808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9" name="Group 9"/>
          <p:cNvGrpSpPr/>
          <p:nvPr/>
        </p:nvGrpSpPr>
        <p:grpSpPr>
          <a:xfrm>
            <a:off x="975481" y="4434331"/>
            <a:ext cx="583233" cy="583233"/>
            <a:chOff x="0" y="0"/>
            <a:chExt cx="230413" cy="230413"/>
          </a:xfrm>
        </p:grpSpPr>
        <p:sp>
          <p:nvSpPr>
            <p:cNvPr id="10" name="Freeform 10"/>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1" name="TextBox 11"/>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12" name="Group 12"/>
          <p:cNvGrpSpPr/>
          <p:nvPr/>
        </p:nvGrpSpPr>
        <p:grpSpPr>
          <a:xfrm>
            <a:off x="975481" y="5150731"/>
            <a:ext cx="583233" cy="583233"/>
            <a:chOff x="0" y="0"/>
            <a:chExt cx="230413" cy="230413"/>
          </a:xfrm>
        </p:grpSpPr>
        <p:sp>
          <p:nvSpPr>
            <p:cNvPr id="13" name="Freeform 13"/>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14" name="TextBox 14"/>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15" name="Freeform 15"/>
          <p:cNvSpPr/>
          <p:nvPr/>
        </p:nvSpPr>
        <p:spPr>
          <a:xfrm>
            <a:off x="1169588" y="3863768"/>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6" name="Freeform 16"/>
          <p:cNvSpPr/>
          <p:nvPr/>
        </p:nvSpPr>
        <p:spPr>
          <a:xfrm>
            <a:off x="1169588" y="4580168"/>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7" name="Freeform 17"/>
          <p:cNvSpPr/>
          <p:nvPr/>
        </p:nvSpPr>
        <p:spPr>
          <a:xfrm>
            <a:off x="1142578" y="3113278"/>
            <a:ext cx="195019" cy="291559"/>
          </a:xfrm>
          <a:custGeom>
            <a:avLst/>
            <a:gdLst/>
            <a:ahLst/>
            <a:cxnLst/>
            <a:rect l="l" t="t" r="r" b="b"/>
            <a:pathLst>
              <a:path w="292528" h="437338">
                <a:moveTo>
                  <a:pt x="0" y="0"/>
                </a:moveTo>
                <a:lnTo>
                  <a:pt x="292528" y="0"/>
                </a:lnTo>
                <a:lnTo>
                  <a:pt x="292528"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18" name="Freeform 18"/>
          <p:cNvSpPr/>
          <p:nvPr/>
        </p:nvSpPr>
        <p:spPr>
          <a:xfrm rot="16200000" flipV="1">
            <a:off x="589953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19" name="Freeform 19"/>
          <p:cNvSpPr/>
          <p:nvPr/>
        </p:nvSpPr>
        <p:spPr>
          <a:xfrm rot="16200000" flipV="1">
            <a:off x="793944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sp>
        <p:nvSpPr>
          <p:cNvPr id="20" name="Freeform 20"/>
          <p:cNvSpPr/>
          <p:nvPr/>
        </p:nvSpPr>
        <p:spPr>
          <a:xfrm rot="16200000" flipV="1">
            <a:off x="9979356" y="4069680"/>
            <a:ext cx="1094230" cy="2247039"/>
          </a:xfrm>
          <a:custGeom>
            <a:avLst/>
            <a:gdLst/>
            <a:ahLst/>
            <a:cxnLst/>
            <a:rect l="l" t="t" r="r" b="b"/>
            <a:pathLst>
              <a:path w="1641345" h="3370559">
                <a:moveTo>
                  <a:pt x="0" y="3370559"/>
                </a:moveTo>
                <a:lnTo>
                  <a:pt x="1641345" y="3370559"/>
                </a:lnTo>
                <a:lnTo>
                  <a:pt x="1641345" y="0"/>
                </a:lnTo>
                <a:lnTo>
                  <a:pt x="0" y="0"/>
                </a:lnTo>
                <a:lnTo>
                  <a:pt x="0" y="3370559"/>
                </a:lnTo>
                <a:close/>
              </a:path>
            </a:pathLst>
          </a:custGeom>
          <a:blipFill>
            <a:blip r:embed="rId4">
              <a:alphaModFix amt="64000"/>
            </a:blip>
            <a:stretch>
              <a:fillRect l="-1702"/>
            </a:stretch>
          </a:blipFill>
        </p:spPr>
      </p:sp>
      <p:grpSp>
        <p:nvGrpSpPr>
          <p:cNvPr id="21" name="Group 21"/>
          <p:cNvGrpSpPr/>
          <p:nvPr/>
        </p:nvGrpSpPr>
        <p:grpSpPr>
          <a:xfrm>
            <a:off x="5547373" y="3815070"/>
            <a:ext cx="1959459" cy="1971063"/>
            <a:chOff x="0" y="0"/>
            <a:chExt cx="816338" cy="821172"/>
          </a:xfrm>
        </p:grpSpPr>
        <p:sp>
          <p:nvSpPr>
            <p:cNvPr id="22" name="Freeform 22"/>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5"/>
              <a:stretch>
                <a:fillRect l="-9346" r="-9346"/>
              </a:stretch>
            </a:blipFill>
          </p:spPr>
        </p:sp>
      </p:grpSp>
      <p:grpSp>
        <p:nvGrpSpPr>
          <p:cNvPr id="23" name="Group 23"/>
          <p:cNvGrpSpPr/>
          <p:nvPr/>
        </p:nvGrpSpPr>
        <p:grpSpPr>
          <a:xfrm>
            <a:off x="7741620" y="3921800"/>
            <a:ext cx="1959459" cy="1971063"/>
            <a:chOff x="0" y="0"/>
            <a:chExt cx="816338" cy="821172"/>
          </a:xfrm>
        </p:grpSpPr>
        <p:sp>
          <p:nvSpPr>
            <p:cNvPr id="24" name="Freeform 24"/>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6"/>
              <a:stretch>
                <a:fillRect l="-296" r="-296"/>
              </a:stretch>
            </a:blipFill>
          </p:spPr>
        </p:sp>
      </p:grpSp>
      <p:grpSp>
        <p:nvGrpSpPr>
          <p:cNvPr id="25" name="Group 25"/>
          <p:cNvGrpSpPr/>
          <p:nvPr/>
        </p:nvGrpSpPr>
        <p:grpSpPr>
          <a:xfrm>
            <a:off x="9914881" y="3872474"/>
            <a:ext cx="1959459" cy="1971063"/>
            <a:chOff x="0" y="0"/>
            <a:chExt cx="816338" cy="821172"/>
          </a:xfrm>
        </p:grpSpPr>
        <p:sp>
          <p:nvSpPr>
            <p:cNvPr id="26" name="Freeform 26"/>
            <p:cNvSpPr/>
            <p:nvPr/>
          </p:nvSpPr>
          <p:spPr>
            <a:xfrm>
              <a:off x="0" y="0"/>
              <a:ext cx="816337" cy="821172"/>
            </a:xfrm>
            <a:custGeom>
              <a:avLst/>
              <a:gdLst/>
              <a:ahLst/>
              <a:cxnLst/>
              <a:rect l="l" t="t" r="r" b="b"/>
              <a:pathLst>
                <a:path w="816337" h="821172">
                  <a:moveTo>
                    <a:pt x="0" y="0"/>
                  </a:moveTo>
                  <a:lnTo>
                    <a:pt x="816337" y="0"/>
                  </a:lnTo>
                  <a:lnTo>
                    <a:pt x="816337" y="821172"/>
                  </a:lnTo>
                  <a:lnTo>
                    <a:pt x="0" y="821172"/>
                  </a:lnTo>
                  <a:close/>
                </a:path>
              </a:pathLst>
            </a:custGeom>
            <a:blipFill>
              <a:blip r:embed="rId7"/>
              <a:stretch>
                <a:fillRect l="-25491" r="-25491"/>
              </a:stretch>
            </a:blipFill>
          </p:spPr>
        </p:sp>
      </p:grpSp>
      <p:grpSp>
        <p:nvGrpSpPr>
          <p:cNvPr id="27" name="Group 27"/>
          <p:cNvGrpSpPr/>
          <p:nvPr/>
        </p:nvGrpSpPr>
        <p:grpSpPr>
          <a:xfrm>
            <a:off x="6032351" y="2935732"/>
            <a:ext cx="833131" cy="833131"/>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29" name="TextBox 29"/>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0" name="Group 30"/>
          <p:cNvGrpSpPr/>
          <p:nvPr/>
        </p:nvGrpSpPr>
        <p:grpSpPr>
          <a:xfrm>
            <a:off x="8171985" y="3037869"/>
            <a:ext cx="833131" cy="833131"/>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2" name="TextBox 32"/>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33" name="Group 33"/>
          <p:cNvGrpSpPr/>
          <p:nvPr/>
        </p:nvGrpSpPr>
        <p:grpSpPr>
          <a:xfrm>
            <a:off x="10478045" y="2967441"/>
            <a:ext cx="833131" cy="833131"/>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6CECF"/>
            </a:solidFill>
          </p:spPr>
        </p:sp>
        <p:sp>
          <p:nvSpPr>
            <p:cNvPr id="35" name="TextBox 35"/>
            <p:cNvSpPr txBox="1"/>
            <p:nvPr/>
          </p:nvSpPr>
          <p:spPr>
            <a:xfrm>
              <a:off x="76200" y="19050"/>
              <a:ext cx="660400" cy="71755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36" name="Freeform 36"/>
          <p:cNvSpPr/>
          <p:nvPr/>
        </p:nvSpPr>
        <p:spPr>
          <a:xfrm rot="5400000">
            <a:off x="6324978" y="3198826"/>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7" name="Freeform 37"/>
          <p:cNvSpPr/>
          <p:nvPr/>
        </p:nvSpPr>
        <p:spPr>
          <a:xfrm rot="5400000">
            <a:off x="8444268" y="3247096"/>
            <a:ext cx="243346" cy="363811"/>
          </a:xfrm>
          <a:custGeom>
            <a:avLst/>
            <a:gdLst/>
            <a:ahLst/>
            <a:cxnLst/>
            <a:rect l="l" t="t" r="r" b="b"/>
            <a:pathLst>
              <a:path w="365019" h="545716">
                <a:moveTo>
                  <a:pt x="0" y="0"/>
                </a:moveTo>
                <a:lnTo>
                  <a:pt x="365019" y="0"/>
                </a:lnTo>
                <a:lnTo>
                  <a:pt x="365019"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8" name="Freeform 38"/>
          <p:cNvSpPr/>
          <p:nvPr/>
        </p:nvSpPr>
        <p:spPr>
          <a:xfrm rot="5400000">
            <a:off x="10772936" y="3222932"/>
            <a:ext cx="243346" cy="363811"/>
          </a:xfrm>
          <a:custGeom>
            <a:avLst/>
            <a:gdLst/>
            <a:ahLst/>
            <a:cxnLst/>
            <a:rect l="l" t="t" r="r" b="b"/>
            <a:pathLst>
              <a:path w="365019" h="545716">
                <a:moveTo>
                  <a:pt x="0" y="0"/>
                </a:moveTo>
                <a:lnTo>
                  <a:pt x="365020" y="0"/>
                </a:lnTo>
                <a:lnTo>
                  <a:pt x="365020" y="545716"/>
                </a:lnTo>
                <a:lnTo>
                  <a:pt x="0" y="5457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39" name="Freeform 39"/>
          <p:cNvSpPr/>
          <p:nvPr/>
        </p:nvSpPr>
        <p:spPr>
          <a:xfrm>
            <a:off x="9998600" y="1042472"/>
            <a:ext cx="1374539" cy="204931"/>
          </a:xfrm>
          <a:custGeom>
            <a:avLst/>
            <a:gdLst/>
            <a:ahLst/>
            <a:cxnLst/>
            <a:rect l="l" t="t" r="r" b="b"/>
            <a:pathLst>
              <a:path w="2061808" h="307397">
                <a:moveTo>
                  <a:pt x="0" y="0"/>
                </a:moveTo>
                <a:lnTo>
                  <a:pt x="2061808" y="0"/>
                </a:lnTo>
                <a:lnTo>
                  <a:pt x="2061808" y="307397"/>
                </a:lnTo>
                <a:lnTo>
                  <a:pt x="0" y="307397"/>
                </a:lnTo>
                <a:lnTo>
                  <a:pt x="0" y="0"/>
                </a:lnTo>
                <a:close/>
              </a:path>
            </a:pathLst>
          </a:custGeom>
          <a:blipFill>
            <a:blip>
              <a:extLst>
                <a:ext uri="{96DAC541-7B7A-43D3-8B79-37D633B846F1}">
                  <asvg:svgBlip xmlns:asvg="http://schemas.microsoft.com/office/drawing/2016/SVG/main" r:embed="rId9"/>
                </a:ext>
              </a:extLst>
            </a:blip>
            <a:stretch>
              <a:fillRect/>
            </a:stretch>
          </a:blipFill>
        </p:spPr>
      </p:sp>
      <p:grpSp>
        <p:nvGrpSpPr>
          <p:cNvPr id="40" name="Group 40"/>
          <p:cNvGrpSpPr/>
          <p:nvPr/>
        </p:nvGrpSpPr>
        <p:grpSpPr>
          <a:xfrm>
            <a:off x="975481" y="2967441"/>
            <a:ext cx="583233" cy="583233"/>
            <a:chOff x="0" y="0"/>
            <a:chExt cx="230413" cy="230413"/>
          </a:xfrm>
        </p:grpSpPr>
        <p:sp>
          <p:nvSpPr>
            <p:cNvPr id="41" name="Freeform 41"/>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2" name="TextBox 42"/>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3" name="Group 43"/>
          <p:cNvGrpSpPr/>
          <p:nvPr/>
        </p:nvGrpSpPr>
        <p:grpSpPr>
          <a:xfrm>
            <a:off x="975481" y="2219109"/>
            <a:ext cx="583233" cy="583233"/>
            <a:chOff x="0" y="0"/>
            <a:chExt cx="230413" cy="230413"/>
          </a:xfrm>
        </p:grpSpPr>
        <p:sp>
          <p:nvSpPr>
            <p:cNvPr id="44" name="Freeform 44"/>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5" name="TextBox 45"/>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grpSp>
        <p:nvGrpSpPr>
          <p:cNvPr id="46" name="Group 46"/>
          <p:cNvGrpSpPr/>
          <p:nvPr/>
        </p:nvGrpSpPr>
        <p:grpSpPr>
          <a:xfrm>
            <a:off x="975481" y="1484661"/>
            <a:ext cx="583233" cy="583233"/>
            <a:chOff x="0" y="0"/>
            <a:chExt cx="230413" cy="230413"/>
          </a:xfrm>
        </p:grpSpPr>
        <p:sp>
          <p:nvSpPr>
            <p:cNvPr id="47" name="Freeform 47"/>
            <p:cNvSpPr/>
            <p:nvPr/>
          </p:nvSpPr>
          <p:spPr>
            <a:xfrm>
              <a:off x="0" y="0"/>
              <a:ext cx="230413" cy="230413"/>
            </a:xfrm>
            <a:custGeom>
              <a:avLst/>
              <a:gdLst/>
              <a:ahLst/>
              <a:cxnLst/>
              <a:rect l="l" t="t" r="r" b="b"/>
              <a:pathLst>
                <a:path w="230413" h="230413">
                  <a:moveTo>
                    <a:pt x="0" y="0"/>
                  </a:moveTo>
                  <a:lnTo>
                    <a:pt x="230413" y="0"/>
                  </a:lnTo>
                  <a:lnTo>
                    <a:pt x="230413" y="230413"/>
                  </a:lnTo>
                  <a:lnTo>
                    <a:pt x="0" y="230413"/>
                  </a:lnTo>
                  <a:close/>
                </a:path>
              </a:pathLst>
            </a:custGeom>
            <a:solidFill>
              <a:srgbClr val="000000"/>
            </a:solidFill>
          </p:spPr>
        </p:sp>
        <p:sp>
          <p:nvSpPr>
            <p:cNvPr id="48" name="TextBox 48"/>
            <p:cNvSpPr txBox="1"/>
            <p:nvPr/>
          </p:nvSpPr>
          <p:spPr>
            <a:xfrm>
              <a:off x="0" y="-57150"/>
              <a:ext cx="230413" cy="287563"/>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333"/>
                </a:lnSpc>
              </a:pPr>
              <a:endParaRPr sz="800"/>
            </a:p>
          </p:txBody>
        </p:sp>
      </p:grpSp>
      <p:sp>
        <p:nvSpPr>
          <p:cNvPr id="49" name="Freeform 49"/>
          <p:cNvSpPr/>
          <p:nvPr/>
        </p:nvSpPr>
        <p:spPr>
          <a:xfrm>
            <a:off x="1185128" y="1653731"/>
            <a:ext cx="163939" cy="245093"/>
          </a:xfrm>
          <a:custGeom>
            <a:avLst/>
            <a:gdLst/>
            <a:ahLst/>
            <a:cxnLst/>
            <a:rect l="l" t="t" r="r" b="b"/>
            <a:pathLst>
              <a:path w="245908" h="367639">
                <a:moveTo>
                  <a:pt x="0" y="0"/>
                </a:moveTo>
                <a:lnTo>
                  <a:pt x="245907" y="0"/>
                </a:lnTo>
                <a:lnTo>
                  <a:pt x="245907" y="367640"/>
                </a:lnTo>
                <a:lnTo>
                  <a:pt x="0" y="36764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0" name="Freeform 50"/>
          <p:cNvSpPr/>
          <p:nvPr/>
        </p:nvSpPr>
        <p:spPr>
          <a:xfrm>
            <a:off x="1185128" y="2364732"/>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1" name="Freeform 51"/>
          <p:cNvSpPr/>
          <p:nvPr/>
        </p:nvSpPr>
        <p:spPr>
          <a:xfrm>
            <a:off x="1185128" y="3137442"/>
            <a:ext cx="195019" cy="291559"/>
          </a:xfrm>
          <a:custGeom>
            <a:avLst/>
            <a:gdLst/>
            <a:ahLst/>
            <a:cxnLst/>
            <a:rect l="l" t="t" r="r" b="b"/>
            <a:pathLst>
              <a:path w="292528" h="437338">
                <a:moveTo>
                  <a:pt x="0" y="0"/>
                </a:moveTo>
                <a:lnTo>
                  <a:pt x="292527" y="0"/>
                </a:lnTo>
                <a:lnTo>
                  <a:pt x="292527" y="437338"/>
                </a:lnTo>
                <a:lnTo>
                  <a:pt x="0" y="437338"/>
                </a:lnTo>
                <a:lnTo>
                  <a:pt x="0" y="0"/>
                </a:lnTo>
                <a:close/>
              </a:path>
            </a:pathLst>
          </a:custGeom>
          <a:blipFill>
            <a:blip>
              <a:extLst>
                <a:ext uri="{96DAC541-7B7A-43D3-8B79-37D633B846F1}">
                  <asvg:svgBlip xmlns:asvg="http://schemas.microsoft.com/office/drawing/2016/SVG/main" r:embed="rId10"/>
                </a:ext>
              </a:extLst>
            </a:blip>
            <a:stretch>
              <a:fillRect/>
            </a:stretch>
          </a:blipFill>
        </p:spPr>
      </p:sp>
      <p:sp>
        <p:nvSpPr>
          <p:cNvPr id="52" name="Freeform 52"/>
          <p:cNvSpPr/>
          <p:nvPr/>
        </p:nvSpPr>
        <p:spPr>
          <a:xfrm>
            <a:off x="1169588" y="5296568"/>
            <a:ext cx="195019" cy="291559"/>
          </a:xfrm>
          <a:custGeom>
            <a:avLst/>
            <a:gdLst/>
            <a:ahLst/>
            <a:cxnLst/>
            <a:rect l="l" t="t" r="r" b="b"/>
            <a:pathLst>
              <a:path w="292528" h="437338">
                <a:moveTo>
                  <a:pt x="0" y="0"/>
                </a:moveTo>
                <a:lnTo>
                  <a:pt x="292527" y="0"/>
                </a:lnTo>
                <a:lnTo>
                  <a:pt x="292527" y="437339"/>
                </a:lnTo>
                <a:lnTo>
                  <a:pt x="0" y="437339"/>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3" name="Freeform 53"/>
          <p:cNvSpPr/>
          <p:nvPr/>
        </p:nvSpPr>
        <p:spPr>
          <a:xfrm>
            <a:off x="5550600" y="1317253"/>
            <a:ext cx="6075901" cy="1670873"/>
          </a:xfrm>
          <a:custGeom>
            <a:avLst/>
            <a:gdLst/>
            <a:ahLst/>
            <a:cxnLst/>
            <a:rect l="l" t="t" r="r" b="b"/>
            <a:pathLst>
              <a:path w="9113851" h="2506309">
                <a:moveTo>
                  <a:pt x="0" y="0"/>
                </a:moveTo>
                <a:lnTo>
                  <a:pt x="9113851" y="0"/>
                </a:lnTo>
                <a:lnTo>
                  <a:pt x="9113851" y="2506309"/>
                </a:lnTo>
                <a:lnTo>
                  <a:pt x="0" y="2506309"/>
                </a:lnTo>
                <a:lnTo>
                  <a:pt x="0" y="0"/>
                </a:lnTo>
                <a:close/>
              </a:path>
            </a:pathLst>
          </a:custGeom>
          <a:blipFill>
            <a:blip>
              <a:extLst>
                <a:ext uri="{96DAC541-7B7A-43D3-8B79-37D633B846F1}">
                  <asvg:svgBlip xmlns:asvg="http://schemas.microsoft.com/office/drawing/2016/SVG/main" r:embed="rId11"/>
                </a:ext>
              </a:extLst>
            </a:blip>
            <a:stretch>
              <a:fillRect/>
            </a:stretch>
          </a:blipFill>
        </p:spPr>
      </p:sp>
      <p:sp>
        <p:nvSpPr>
          <p:cNvPr id="54" name="Freeform 54"/>
          <p:cNvSpPr/>
          <p:nvPr/>
        </p:nvSpPr>
        <p:spPr>
          <a:xfrm>
            <a:off x="5454638" y="3768862"/>
            <a:ext cx="2052195" cy="2052195"/>
          </a:xfrm>
          <a:custGeom>
            <a:avLst/>
            <a:gdLst/>
            <a:ahLst/>
            <a:cxnLst/>
            <a:rect l="l" t="t" r="r" b="b"/>
            <a:pathLst>
              <a:path w="3078292" h="3078292">
                <a:moveTo>
                  <a:pt x="0" y="0"/>
                </a:moveTo>
                <a:lnTo>
                  <a:pt x="3078291" y="0"/>
                </a:lnTo>
                <a:lnTo>
                  <a:pt x="3078291" y="3078292"/>
                </a:lnTo>
                <a:lnTo>
                  <a:pt x="0" y="3078292"/>
                </a:lnTo>
                <a:lnTo>
                  <a:pt x="0" y="0"/>
                </a:lnTo>
                <a:close/>
              </a:path>
            </a:pathLst>
          </a:custGeom>
          <a:blipFill>
            <a:blip>
              <a:extLst>
                <a:ext uri="{96DAC541-7B7A-43D3-8B79-37D633B846F1}">
                  <asvg:svgBlip xmlns:asvg="http://schemas.microsoft.com/office/drawing/2016/SVG/main" r:embed="rId12"/>
                </a:ext>
              </a:extLst>
            </a:blip>
            <a:stretch>
              <a:fillRect/>
            </a:stretch>
          </a:blipFill>
        </p:spPr>
      </p:sp>
      <p:sp>
        <p:nvSpPr>
          <p:cNvPr id="56" name="TextBox 56"/>
          <p:cNvSpPr txBox="1"/>
          <p:nvPr/>
        </p:nvSpPr>
        <p:spPr>
          <a:xfrm>
            <a:off x="437349" y="240678"/>
            <a:ext cx="10935788" cy="64120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5028"/>
              </a:lnSpc>
              <a:spcBef>
                <a:spcPct val="0"/>
              </a:spcBef>
            </a:pPr>
            <a:r>
              <a:rPr lang="en-US" sz="4334" b="1">
                <a:solidFill>
                  <a:srgbClr val="000000"/>
                </a:solidFill>
                <a:latin typeface="Akzidenz-Grotesk Bold"/>
                <a:ea typeface="Akzidenz-Grotesk Bold"/>
                <a:cs typeface="Akzidenz-Grotesk Bold"/>
                <a:sym typeface="Akzidenz-Grotesk Bold"/>
              </a:rPr>
              <a:t>Classroom Rights and Responsibilities</a:t>
            </a:r>
          </a:p>
        </p:txBody>
      </p:sp>
      <p:sp>
        <p:nvSpPr>
          <p:cNvPr id="57" name="TextBox 57"/>
          <p:cNvSpPr txBox="1"/>
          <p:nvPr/>
        </p:nvSpPr>
        <p:spPr>
          <a:xfrm>
            <a:off x="1743918" y="1487929"/>
            <a:ext cx="3098303" cy="5799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Only join in discussions if you feel comfortable</a:t>
            </a:r>
          </a:p>
        </p:txBody>
      </p:sp>
      <p:sp>
        <p:nvSpPr>
          <p:cNvPr id="58" name="TextBox 58"/>
          <p:cNvSpPr txBox="1"/>
          <p:nvPr/>
        </p:nvSpPr>
        <p:spPr>
          <a:xfrm>
            <a:off x="1743918" y="2950024"/>
            <a:ext cx="2691175"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respected and not judged</a:t>
            </a:r>
          </a:p>
        </p:txBody>
      </p:sp>
      <p:sp>
        <p:nvSpPr>
          <p:cNvPr id="59" name="TextBox 59"/>
          <p:cNvSpPr txBox="1"/>
          <p:nvPr/>
        </p:nvSpPr>
        <p:spPr>
          <a:xfrm>
            <a:off x="1727269" y="3587437"/>
            <a:ext cx="3290621" cy="8720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Have my discussions kept confidential unless there is cause for concern</a:t>
            </a:r>
          </a:p>
        </p:txBody>
      </p:sp>
      <p:sp>
        <p:nvSpPr>
          <p:cNvPr id="60" name="TextBox 60"/>
          <p:cNvSpPr txBox="1"/>
          <p:nvPr/>
        </p:nvSpPr>
        <p:spPr>
          <a:xfrm>
            <a:off x="5973646" y="1446562"/>
            <a:ext cx="5389643" cy="130575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629"/>
              </a:lnSpc>
            </a:pPr>
            <a:r>
              <a:rPr lang="en-US" sz="1867" b="1">
                <a:solidFill>
                  <a:srgbClr val="322A2A"/>
                </a:solidFill>
                <a:latin typeface="Aileron Bold"/>
                <a:ea typeface="Aileron Bold"/>
                <a:cs typeface="Aileron Bold"/>
                <a:sym typeface="Aileron Bold"/>
              </a:rPr>
              <a:t>Rights: Principles that everyone is entitled to</a:t>
            </a:r>
          </a:p>
          <a:p>
            <a:pPr algn="ctr">
              <a:lnSpc>
                <a:spcPts val="2629"/>
              </a:lnSpc>
            </a:pPr>
            <a:endParaRPr lang="en-US" sz="1877" b="1">
              <a:solidFill>
                <a:srgbClr val="322A2A"/>
              </a:solidFill>
              <a:latin typeface="Aileron Bold"/>
              <a:ea typeface="Aileron Bold"/>
              <a:cs typeface="Aileron Bold"/>
              <a:sym typeface="Aileron Bold"/>
            </a:endParaRPr>
          </a:p>
          <a:p>
            <a:pPr algn="ctr">
              <a:lnSpc>
                <a:spcPts val="2629"/>
              </a:lnSpc>
            </a:pPr>
            <a:r>
              <a:rPr lang="en-US" sz="1877" b="1">
                <a:solidFill>
                  <a:srgbClr val="322A2A"/>
                </a:solidFill>
                <a:latin typeface="Aileron Bold"/>
                <a:ea typeface="Aileron Bold"/>
                <a:cs typeface="Aileron Bold"/>
                <a:sym typeface="Aileron Bold"/>
              </a:rPr>
              <a:t>Responsibilities: Actions that you are expected to carry out</a:t>
            </a:r>
          </a:p>
        </p:txBody>
      </p:sp>
      <p:sp>
        <p:nvSpPr>
          <p:cNvPr id="61" name="TextBox 61"/>
          <p:cNvSpPr txBox="1"/>
          <p:nvPr/>
        </p:nvSpPr>
        <p:spPr>
          <a:xfrm>
            <a:off x="1727269" y="4637619"/>
            <a:ext cx="3098303" cy="28786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Use the correct vocabulary</a:t>
            </a:r>
          </a:p>
        </p:txBody>
      </p:sp>
      <p:sp>
        <p:nvSpPr>
          <p:cNvPr id="62" name="TextBox 62"/>
          <p:cNvSpPr txBox="1"/>
          <p:nvPr/>
        </p:nvSpPr>
        <p:spPr>
          <a:xfrm>
            <a:off x="1727269" y="2262526"/>
            <a:ext cx="3098303"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Be listened to and listen to others</a:t>
            </a:r>
          </a:p>
        </p:txBody>
      </p:sp>
      <p:sp>
        <p:nvSpPr>
          <p:cNvPr id="63" name="TextBox 63"/>
          <p:cNvSpPr txBox="1"/>
          <p:nvPr/>
        </p:nvSpPr>
        <p:spPr>
          <a:xfrm>
            <a:off x="1727269" y="5160348"/>
            <a:ext cx="3098303" cy="28084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l">
              <a:lnSpc>
                <a:spcPts val="2333"/>
              </a:lnSpc>
            </a:pPr>
            <a:r>
              <a:rPr lang="en-US" sz="1667" b="1">
                <a:solidFill>
                  <a:srgbClr val="000000"/>
                </a:solidFill>
                <a:latin typeface="Aileron Bold"/>
                <a:ea typeface="Aileron Bold"/>
                <a:cs typeface="Aileron Bold"/>
                <a:sym typeface="Aileron Bold"/>
              </a:rPr>
              <a:t>Ask for help, support and advice</a:t>
            </a:r>
          </a:p>
        </p:txBody>
      </p:sp>
    </p:spTree>
    <p:extLst>
      <p:ext uri="{BB962C8B-B14F-4D97-AF65-F5344CB8AC3E}">
        <p14:creationId xmlns:p14="http://schemas.microsoft.com/office/powerpoint/2010/main" val="1829648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Feedback</a:t>
              </a:r>
              <a:endParaRPr lang="en-GB" sz="6000" b="1" dirty="0">
                <a:solidFill>
                  <a:schemeClr val="bg1"/>
                </a:solidFill>
                <a:ea typeface="Calibri"/>
                <a:cs typeface="Calibri"/>
              </a:endParaRPr>
            </a:p>
          </p:txBody>
        </p:sp>
      </p:grpSp>
      <p:graphicFrame>
        <p:nvGraphicFramePr>
          <p:cNvPr id="8" name="Table 7">
            <a:extLst>
              <a:ext uri="{FF2B5EF4-FFF2-40B4-BE49-F238E27FC236}">
                <a16:creationId xmlns:a16="http://schemas.microsoft.com/office/drawing/2014/main" id="{6EB4DB7A-3D80-4DA4-B718-1E0E5F0A4BBC}"/>
              </a:ext>
            </a:extLst>
          </p:cNvPr>
          <p:cNvGraphicFramePr>
            <a:graphicFrameLocks noGrp="1"/>
          </p:cNvGraphicFramePr>
          <p:nvPr>
            <p:extLst>
              <p:ext uri="{D42A27DB-BD31-4B8C-83A1-F6EECF244321}">
                <p14:modId xmlns:p14="http://schemas.microsoft.com/office/powerpoint/2010/main" val="2979643714"/>
              </p:ext>
            </p:extLst>
          </p:nvPr>
        </p:nvGraphicFramePr>
        <p:xfrm>
          <a:off x="1283328" y="2149123"/>
          <a:ext cx="10058434" cy="4064000"/>
        </p:xfrm>
        <a:graphic>
          <a:graphicData uri="http://schemas.openxmlformats.org/drawingml/2006/table">
            <a:tbl>
              <a:tblPr firstRow="1" bandRow="1">
                <a:tableStyleId>{5940675A-B579-460E-94D1-54222C63F5DA}</a:tableStyleId>
              </a:tblPr>
              <a:tblGrid>
                <a:gridCol w="3066090">
                  <a:extLst>
                    <a:ext uri="{9D8B030D-6E8A-4147-A177-3AD203B41FA5}">
                      <a16:colId xmlns:a16="http://schemas.microsoft.com/office/drawing/2014/main" val="1263111736"/>
                    </a:ext>
                  </a:extLst>
                </a:gridCol>
                <a:gridCol w="3496172">
                  <a:extLst>
                    <a:ext uri="{9D8B030D-6E8A-4147-A177-3AD203B41FA5}">
                      <a16:colId xmlns:a16="http://schemas.microsoft.com/office/drawing/2014/main" val="1060986964"/>
                    </a:ext>
                  </a:extLst>
                </a:gridCol>
                <a:gridCol w="3496172">
                  <a:extLst>
                    <a:ext uri="{9D8B030D-6E8A-4147-A177-3AD203B41FA5}">
                      <a16:colId xmlns:a16="http://schemas.microsoft.com/office/drawing/2014/main" val="3260433285"/>
                    </a:ext>
                  </a:extLst>
                </a:gridCol>
              </a:tblGrid>
              <a:tr h="1346200">
                <a:tc>
                  <a:txBody>
                    <a:bodyPr/>
                    <a:lstStyle/>
                    <a:p>
                      <a:pPr algn="ctr"/>
                      <a:r>
                        <a:rPr lang="en-GB" sz="2800" b="0" dirty="0">
                          <a:solidFill>
                            <a:schemeClr val="tx1"/>
                          </a:solidFill>
                        </a:rPr>
                        <a:t>1.Reflect on your life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en-GB" sz="2800" b="0" dirty="0">
                          <a:solidFill>
                            <a:schemeClr val="tx1"/>
                          </a:solidFill>
                        </a:rPr>
                        <a:t>2.Hang around with the same people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800" b="0" dirty="0">
                          <a:solidFill>
                            <a:schemeClr val="tx1"/>
                          </a:solidFill>
                        </a:rPr>
                        <a:t>3.Help others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935247699"/>
                  </a:ext>
                </a:extLst>
              </a:tr>
              <a:tr h="1346200">
                <a:tc>
                  <a:txBody>
                    <a:bodyPr/>
                    <a:lstStyle/>
                    <a:p>
                      <a:pPr algn="ctr"/>
                      <a:r>
                        <a:rPr lang="en-GB" sz="2800" dirty="0">
                          <a:solidFill>
                            <a:schemeClr val="tx1"/>
                          </a:solidFill>
                        </a:rPr>
                        <a:t>4,Don’t think</a:t>
                      </a:r>
                      <a:r>
                        <a:rPr lang="en-GB" sz="2800" baseline="0" dirty="0">
                          <a:solidFill>
                            <a:schemeClr val="tx1"/>
                          </a:solidFill>
                        </a:rPr>
                        <a:t> about consequences</a:t>
                      </a:r>
                      <a:endParaRPr lang="en-GB" sz="28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b="0" dirty="0">
                          <a:solidFill>
                            <a:schemeClr val="tx1"/>
                          </a:solidFill>
                        </a:rPr>
                        <a:t>5.Exercise regularly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b="0" dirty="0">
                          <a:solidFill>
                            <a:schemeClr val="tx1"/>
                          </a:solidFill>
                        </a:rPr>
                        <a:t>6.Don’t talk to you friends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239098917"/>
                  </a:ext>
                </a:extLst>
              </a:tr>
              <a:tr h="1346200">
                <a:tc>
                  <a:txBody>
                    <a:bodyPr/>
                    <a:lstStyle/>
                    <a:p>
                      <a:pPr algn="ctr"/>
                      <a:r>
                        <a:rPr lang="en-GB" sz="2800" dirty="0">
                          <a:solidFill>
                            <a:schemeClr val="tx1"/>
                          </a:solidFill>
                        </a:rPr>
                        <a:t>7.Refuse help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b="0" dirty="0">
                          <a:solidFill>
                            <a:schemeClr val="tx1"/>
                          </a:solidFill>
                        </a:rPr>
                        <a:t>8.Distract yourself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b="0" dirty="0">
                          <a:solidFill>
                            <a:schemeClr val="tx1"/>
                          </a:solidFill>
                        </a:rPr>
                        <a:t>9.Stay</a:t>
                      </a:r>
                      <a:r>
                        <a:rPr lang="en-GB" sz="2800" b="0" baseline="0" dirty="0">
                          <a:solidFill>
                            <a:schemeClr val="tx1"/>
                          </a:solidFill>
                        </a:rPr>
                        <a:t> away from people who encourage addiction</a:t>
                      </a:r>
                      <a:endParaRPr lang="en-GB" sz="2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682080391"/>
                  </a:ext>
                </a:extLst>
              </a:tr>
            </a:tbl>
          </a:graphicData>
        </a:graphic>
      </p:graphicFrame>
      <p:sp>
        <p:nvSpPr>
          <p:cNvPr id="12" name="Rectangle 11"/>
          <p:cNvSpPr/>
          <p:nvPr/>
        </p:nvSpPr>
        <p:spPr>
          <a:xfrm>
            <a:off x="628977" y="1341946"/>
            <a:ext cx="10934045" cy="646331"/>
          </a:xfrm>
          <a:prstGeom prst="rect">
            <a:avLst/>
          </a:prstGeom>
        </p:spPr>
        <p:txBody>
          <a:bodyPr wrap="square">
            <a:spAutoFit/>
          </a:bodyPr>
          <a:lstStyle/>
          <a:p>
            <a:pPr lvl="0" algn="ctr"/>
            <a:r>
              <a:rPr lang="en-GB" sz="3600" dirty="0">
                <a:solidFill>
                  <a:prstClr val="black"/>
                </a:solidFill>
              </a:rPr>
              <a:t>Which of these tips can help you beat an addiction?</a:t>
            </a:r>
          </a:p>
        </p:txBody>
      </p:sp>
    </p:spTree>
    <p:extLst>
      <p:ext uri="{BB962C8B-B14F-4D97-AF65-F5344CB8AC3E}">
        <p14:creationId xmlns:p14="http://schemas.microsoft.com/office/powerpoint/2010/main" val="28431178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Case Study: MDMA</a:t>
              </a:r>
              <a:endParaRPr lang="en-GB" sz="6000" b="1" dirty="0">
                <a:solidFill>
                  <a:schemeClr val="bg1"/>
                </a:solidFill>
                <a:ea typeface="Calibri"/>
                <a:cs typeface="Calibri"/>
              </a:endParaRPr>
            </a:p>
          </p:txBody>
        </p:sp>
      </p:grpSp>
      <p:sp>
        <p:nvSpPr>
          <p:cNvPr id="14" name="Content Placeholder 2">
            <a:extLst>
              <a:ext uri="{FF2B5EF4-FFF2-40B4-BE49-F238E27FC236}">
                <a16:creationId xmlns:a16="http://schemas.microsoft.com/office/drawing/2014/main" id="{6AB0E1D7-3CD4-447B-9B6C-EE2E9EAC3F5C}"/>
              </a:ext>
            </a:extLst>
          </p:cNvPr>
          <p:cNvSpPr txBox="1">
            <a:spLocks/>
          </p:cNvSpPr>
          <p:nvPr/>
        </p:nvSpPr>
        <p:spPr>
          <a:xfrm>
            <a:off x="527359" y="1712491"/>
            <a:ext cx="11137281" cy="47046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3600" dirty="0"/>
              <a:t>One of the most common drugs young people in England are exposed to is </a:t>
            </a:r>
            <a:r>
              <a:rPr lang="en-GB" sz="3600" b="1" dirty="0"/>
              <a:t>MDMA</a:t>
            </a:r>
            <a:r>
              <a:rPr lang="en-GB" sz="3600" dirty="0"/>
              <a:t> (Pills/Mandy/Molly/Beans/Ecstasy)</a:t>
            </a:r>
          </a:p>
        </p:txBody>
      </p:sp>
      <p:pic>
        <p:nvPicPr>
          <p:cNvPr id="15" name="Picture 14">
            <a:extLst>
              <a:ext uri="{FF2B5EF4-FFF2-40B4-BE49-F238E27FC236}">
                <a16:creationId xmlns:a16="http://schemas.microsoft.com/office/drawing/2014/main" id="{776E1799-84B6-4644-B548-A77CCF232C0B}"/>
              </a:ext>
            </a:extLst>
          </p:cNvPr>
          <p:cNvPicPr>
            <a:picLocks noChangeAspect="1"/>
          </p:cNvPicPr>
          <p:nvPr/>
        </p:nvPicPr>
        <p:blipFill>
          <a:blip r:embed="rId3"/>
          <a:stretch>
            <a:fillRect/>
          </a:stretch>
        </p:blipFill>
        <p:spPr>
          <a:xfrm>
            <a:off x="527359" y="3893950"/>
            <a:ext cx="3181128" cy="2404341"/>
          </a:xfrm>
          <a:prstGeom prst="rect">
            <a:avLst/>
          </a:prstGeom>
          <a:ln>
            <a:noFill/>
          </a:ln>
          <a:effectLst>
            <a:outerShdw blurRad="292100" dist="139700" dir="2700000" algn="tl" rotWithShape="0">
              <a:srgbClr val="333333">
                <a:alpha val="65000"/>
              </a:srgbClr>
            </a:outerShdw>
          </a:effectLst>
        </p:spPr>
      </p:pic>
      <p:pic>
        <p:nvPicPr>
          <p:cNvPr id="20" name="Picture 19">
            <a:extLst>
              <a:ext uri="{FF2B5EF4-FFF2-40B4-BE49-F238E27FC236}">
                <a16:creationId xmlns:a16="http://schemas.microsoft.com/office/drawing/2014/main" id="{374FCCBE-1689-4F60-8B7D-8E67A3AF8C5F}"/>
              </a:ext>
            </a:extLst>
          </p:cNvPr>
          <p:cNvPicPr>
            <a:picLocks noChangeAspect="1"/>
          </p:cNvPicPr>
          <p:nvPr/>
        </p:nvPicPr>
        <p:blipFill rotWithShape="1">
          <a:blip r:embed="rId4"/>
          <a:srcRect b="21641"/>
          <a:stretch/>
        </p:blipFill>
        <p:spPr>
          <a:xfrm>
            <a:off x="9311871" y="3678034"/>
            <a:ext cx="2352769" cy="2620257"/>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C104F30F-9EF5-4AFD-B6C4-C05CEE12E1FF}"/>
              </a:ext>
            </a:extLst>
          </p:cNvPr>
          <p:cNvPicPr>
            <a:picLocks noChangeAspect="1"/>
          </p:cNvPicPr>
          <p:nvPr/>
        </p:nvPicPr>
        <p:blipFill>
          <a:blip r:embed="rId5"/>
          <a:stretch>
            <a:fillRect/>
          </a:stretch>
        </p:blipFill>
        <p:spPr>
          <a:xfrm rot="16200000">
            <a:off x="5401087" y="3586785"/>
            <a:ext cx="2218184" cy="32048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853460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MDMA: The Facts</a:t>
              </a:r>
              <a:endParaRPr lang="en-GB" sz="6000" b="1" dirty="0">
                <a:solidFill>
                  <a:schemeClr val="bg1"/>
                </a:solidFill>
                <a:ea typeface="Calibri"/>
                <a:cs typeface="Calibri"/>
              </a:endParaRPr>
            </a:p>
          </p:txBody>
        </p:sp>
      </p:grpSp>
      <p:sp>
        <p:nvSpPr>
          <p:cNvPr id="12" name="TextBox 11">
            <a:extLst>
              <a:ext uri="{FF2B5EF4-FFF2-40B4-BE49-F238E27FC236}">
                <a16:creationId xmlns:a16="http://schemas.microsoft.com/office/drawing/2014/main" id="{6F14273E-A202-4C7B-8AC2-0A53096E4564}"/>
              </a:ext>
            </a:extLst>
          </p:cNvPr>
          <p:cNvSpPr txBox="1"/>
          <p:nvPr/>
        </p:nvSpPr>
        <p:spPr>
          <a:xfrm>
            <a:off x="152400" y="1366856"/>
            <a:ext cx="6522720" cy="2962513"/>
          </a:xfrm>
          <a:prstGeom prst="roundRect">
            <a:avLst/>
          </a:prstGeom>
          <a:solidFill>
            <a:schemeClr val="accent6">
              <a:lumMod val="20000"/>
              <a:lumOff val="80000"/>
            </a:schemeClr>
          </a:solidFill>
          <a:ln>
            <a:solidFill>
              <a:schemeClr val="tx1"/>
            </a:solidFill>
          </a:ln>
        </p:spPr>
        <p:txBody>
          <a:bodyPr wrap="square" rtlCol="0">
            <a:spAutoFit/>
          </a:bodyPr>
          <a:lstStyle/>
          <a:p>
            <a:r>
              <a:rPr lang="en-GB" sz="2400" dirty="0"/>
              <a:t>MDMA pills cost as little as five pounds. MDMA will cause you to feel happy, energised and make you feel like you want to dance. It is incredibly popular amongst young people and clubbers. It is also one of the most dangerous drugs you can take, and it can kill you within one hour of taking it. </a:t>
            </a:r>
          </a:p>
        </p:txBody>
      </p:sp>
      <p:sp>
        <p:nvSpPr>
          <p:cNvPr id="13" name="Content Placeholder 2">
            <a:extLst>
              <a:ext uri="{FF2B5EF4-FFF2-40B4-BE49-F238E27FC236}">
                <a16:creationId xmlns:a16="http://schemas.microsoft.com/office/drawing/2014/main" id="{0C846E97-8727-4F77-BB2B-67FA99F278B2}"/>
              </a:ext>
            </a:extLst>
          </p:cNvPr>
          <p:cNvSpPr txBox="1">
            <a:spLocks/>
          </p:cNvSpPr>
          <p:nvPr/>
        </p:nvSpPr>
        <p:spPr>
          <a:xfrm>
            <a:off x="301988" y="4853431"/>
            <a:ext cx="3836738" cy="1714691"/>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b="1" dirty="0">
                <a:solidFill>
                  <a:srgbClr val="FF0000"/>
                </a:solidFill>
              </a:rPr>
              <a:t>Watch the videos</a:t>
            </a:r>
          </a:p>
          <a:p>
            <a:pPr algn="l"/>
            <a:r>
              <a:rPr lang="en-GB" dirty="0"/>
              <a:t>From the video, write in your books what is a major risk with taking MDMA pills? </a:t>
            </a:r>
          </a:p>
        </p:txBody>
      </p:sp>
      <p:pic>
        <p:nvPicPr>
          <p:cNvPr id="16" name="Picture 15">
            <a:extLst>
              <a:ext uri="{FF2B5EF4-FFF2-40B4-BE49-F238E27FC236}">
                <a16:creationId xmlns:a16="http://schemas.microsoft.com/office/drawing/2014/main" id="{F0DB90C9-D463-483D-BF0B-0FAD36E8B033}"/>
              </a:ext>
            </a:extLst>
          </p:cNvPr>
          <p:cNvPicPr>
            <a:picLocks noChangeAspect="1"/>
          </p:cNvPicPr>
          <p:nvPr/>
        </p:nvPicPr>
        <p:blipFill rotWithShape="1">
          <a:blip r:embed="rId3"/>
          <a:srcRect l="46298" t="24701" r="27740" b="21624"/>
          <a:stretch/>
        </p:blipFill>
        <p:spPr>
          <a:xfrm>
            <a:off x="7438292" y="1652953"/>
            <a:ext cx="4366846" cy="3808862"/>
          </a:xfrm>
          <a:prstGeom prst="rect">
            <a:avLst/>
          </a:prstGeom>
        </p:spPr>
      </p:pic>
      <p:sp>
        <p:nvSpPr>
          <p:cNvPr id="17" name="Content Placeholder 2">
            <a:extLst>
              <a:ext uri="{FF2B5EF4-FFF2-40B4-BE49-F238E27FC236}">
                <a16:creationId xmlns:a16="http://schemas.microsoft.com/office/drawing/2014/main" id="{13F6B8DA-C4E5-46B4-B9D9-C8DC2C002132}"/>
              </a:ext>
            </a:extLst>
          </p:cNvPr>
          <p:cNvSpPr txBox="1">
            <a:spLocks/>
          </p:cNvSpPr>
          <p:nvPr/>
        </p:nvSpPr>
        <p:spPr>
          <a:xfrm>
            <a:off x="4128566" y="5711516"/>
            <a:ext cx="8370134" cy="5268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hlinkClick r:id="rId4"/>
              </a:rPr>
              <a:t>https://www.youtube.com/watch?v=2yNoHqndq-U</a:t>
            </a:r>
            <a:endParaRPr lang="en-GB" dirty="0">
              <a:solidFill>
                <a:srgbClr val="FF0000"/>
              </a:solidFill>
            </a:endParaRPr>
          </a:p>
        </p:txBody>
      </p:sp>
    </p:spTree>
    <p:extLst>
      <p:ext uri="{BB962C8B-B14F-4D97-AF65-F5344CB8AC3E}">
        <p14:creationId xmlns:p14="http://schemas.microsoft.com/office/powerpoint/2010/main" val="2429322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4766F25F-39D6-4BCF-84F6-319AFAEA5DCB}"/>
              </a:ext>
            </a:extLst>
          </p:cNvPr>
          <p:cNvSpPr txBox="1"/>
          <p:nvPr/>
        </p:nvSpPr>
        <p:spPr>
          <a:xfrm>
            <a:off x="-1" y="82717"/>
            <a:ext cx="12142473"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How not to die from Ecstasy</a:t>
            </a:r>
            <a:endParaRPr lang="en-GB" sz="6000" b="1" dirty="0">
              <a:solidFill>
                <a:schemeClr val="bg1"/>
              </a:solidFill>
              <a:ea typeface="Calibri"/>
              <a:cs typeface="Calibri"/>
            </a:endParaRPr>
          </a:p>
        </p:txBody>
      </p:sp>
      <p:sp>
        <p:nvSpPr>
          <p:cNvPr id="8" name="Content Placeholder 2">
            <a:extLst>
              <a:ext uri="{FF2B5EF4-FFF2-40B4-BE49-F238E27FC236}">
                <a16:creationId xmlns:a16="http://schemas.microsoft.com/office/drawing/2014/main" id="{360B9D43-C80D-4186-A823-29D11F684B8F}"/>
              </a:ext>
            </a:extLst>
          </p:cNvPr>
          <p:cNvSpPr txBox="1">
            <a:spLocks/>
          </p:cNvSpPr>
          <p:nvPr/>
        </p:nvSpPr>
        <p:spPr>
          <a:xfrm>
            <a:off x="361950" y="1878880"/>
            <a:ext cx="3752850" cy="435133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sz="2000" dirty="0">
              <a:solidFill>
                <a:srgbClr val="FF0000"/>
              </a:solidFill>
            </a:endParaRPr>
          </a:p>
          <a:p>
            <a:r>
              <a:rPr lang="en-GB" sz="3600" b="1" dirty="0"/>
              <a:t>Task</a:t>
            </a:r>
            <a:r>
              <a:rPr lang="en-GB" sz="3600" dirty="0"/>
              <a:t>: Watch the video and complete the questions on the following slide.</a:t>
            </a:r>
          </a:p>
          <a:p>
            <a:r>
              <a:rPr lang="en-GB" sz="3600" dirty="0">
                <a:highlight>
                  <a:srgbClr val="FFFF00"/>
                </a:highlight>
                <a:ea typeface="Calibri" panose="020F0502020204030204"/>
                <a:cs typeface="Calibri" panose="020F0502020204030204"/>
              </a:rPr>
              <a:t>TW Overdose</a:t>
            </a:r>
          </a:p>
          <a:p>
            <a:r>
              <a:rPr lang="en-GB" sz="3600" dirty="0">
                <a:highlight>
                  <a:srgbClr val="FFFF00"/>
                </a:highlight>
                <a:ea typeface="Calibri" panose="020F0502020204030204"/>
                <a:cs typeface="Calibri" panose="020F0502020204030204"/>
              </a:rPr>
              <a:t>Death</a:t>
            </a:r>
          </a:p>
        </p:txBody>
      </p:sp>
      <p:pic>
        <p:nvPicPr>
          <p:cNvPr id="12" name="Picture 11">
            <a:extLst>
              <a:ext uri="{FF2B5EF4-FFF2-40B4-BE49-F238E27FC236}">
                <a16:creationId xmlns:a16="http://schemas.microsoft.com/office/drawing/2014/main" id="{B9938271-8414-4C0D-85C8-BBA59EF091C9}"/>
              </a:ext>
            </a:extLst>
          </p:cNvPr>
          <p:cNvPicPr>
            <a:picLocks noChangeAspect="1"/>
          </p:cNvPicPr>
          <p:nvPr/>
        </p:nvPicPr>
        <p:blipFill>
          <a:blip r:embed="rId2"/>
          <a:stretch>
            <a:fillRect/>
          </a:stretch>
        </p:blipFill>
        <p:spPr>
          <a:xfrm>
            <a:off x="4696167" y="2080249"/>
            <a:ext cx="7133883" cy="401788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122205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How Not To Die From Ecstasy">
            <a:hlinkClick r:id="" action="ppaction://media"/>
            <a:extLst>
              <a:ext uri="{FF2B5EF4-FFF2-40B4-BE49-F238E27FC236}">
                <a16:creationId xmlns:a16="http://schemas.microsoft.com/office/drawing/2014/main" id="{0899472F-4A92-F5A9-CE7F-989ACB2F054F}"/>
              </a:ext>
            </a:extLst>
          </p:cNvPr>
          <p:cNvPicPr>
            <a:picLocks noGrp="1" noRot="1" noChangeAspect="1"/>
          </p:cNvPicPr>
          <p:nvPr>
            <p:ph idx="1"/>
            <a:videoFile r:link="rId1"/>
          </p:nvPr>
        </p:nvPicPr>
        <p:blipFill>
          <a:blip r:embed="rId3"/>
          <a:stretch>
            <a:fillRect/>
          </a:stretch>
        </p:blipFill>
        <p:spPr>
          <a:xfrm>
            <a:off x="1147445" y="1144905"/>
            <a:ext cx="10108883" cy="5712778"/>
          </a:xfrm>
          <a:prstGeom prst="rect">
            <a:avLst/>
          </a:prstGeom>
        </p:spPr>
      </p:pic>
      <p:sp>
        <p:nvSpPr>
          <p:cNvPr id="6" name="Rectangle 5">
            <a:extLst>
              <a:ext uri="{FF2B5EF4-FFF2-40B4-BE49-F238E27FC236}">
                <a16:creationId xmlns:a16="http://schemas.microsoft.com/office/drawing/2014/main" id="{47AFEC79-BED8-A789-C61B-EB9E5677703A}"/>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6000" b="1" baseline="0" dirty="0">
                <a:solidFill>
                  <a:schemeClr val="bg1"/>
                </a:solidFill>
                <a:latin typeface="Calibri"/>
              </a:rPr>
              <a:t>How not to die from Ecstasy</a:t>
            </a:r>
            <a:endParaRPr lang="en-GB" sz="6000" dirty="0">
              <a:solidFill>
                <a:schemeClr val="bg1"/>
              </a:solidFill>
            </a:endParaRPr>
          </a:p>
        </p:txBody>
      </p:sp>
    </p:spTree>
    <p:extLst>
      <p:ext uri="{BB962C8B-B14F-4D97-AF65-F5344CB8AC3E}">
        <p14:creationId xmlns:p14="http://schemas.microsoft.com/office/powerpoint/2010/main" val="26363527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4766F25F-39D6-4BCF-84F6-319AFAEA5DCB}"/>
              </a:ext>
            </a:extLst>
          </p:cNvPr>
          <p:cNvSpPr txBox="1"/>
          <p:nvPr/>
        </p:nvSpPr>
        <p:spPr>
          <a:xfrm>
            <a:off x="-1" y="82717"/>
            <a:ext cx="12142473"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How not to die from Ecstasy</a:t>
            </a:r>
            <a:endParaRPr lang="en-GB" sz="6000" b="1" dirty="0">
              <a:solidFill>
                <a:schemeClr val="bg1"/>
              </a:solidFill>
              <a:ea typeface="Calibri"/>
              <a:cs typeface="Calibri"/>
            </a:endParaRPr>
          </a:p>
        </p:txBody>
      </p:sp>
      <p:sp>
        <p:nvSpPr>
          <p:cNvPr id="13" name="Content Placeholder 2">
            <a:extLst>
              <a:ext uri="{FF2B5EF4-FFF2-40B4-BE49-F238E27FC236}">
                <a16:creationId xmlns:a16="http://schemas.microsoft.com/office/drawing/2014/main" id="{0CDC5258-67FC-4665-8B68-AD1B8316314C}"/>
              </a:ext>
            </a:extLst>
          </p:cNvPr>
          <p:cNvSpPr txBox="1">
            <a:spLocks/>
          </p:cNvSpPr>
          <p:nvPr/>
        </p:nvSpPr>
        <p:spPr>
          <a:xfrm>
            <a:off x="561825" y="1430534"/>
            <a:ext cx="11301623" cy="521371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mj-lt"/>
              <a:buAutoNum type="arabicPeriod"/>
            </a:pPr>
            <a:r>
              <a:rPr lang="en-GB" sz="3600" dirty="0"/>
              <a:t>How many 16-24 year olds have taken ecstasy in the last year?</a:t>
            </a:r>
          </a:p>
          <a:p>
            <a:pPr marL="457200" indent="-457200" algn="l">
              <a:buFont typeface="+mj-lt"/>
              <a:buAutoNum type="arabicPeriod"/>
            </a:pPr>
            <a:r>
              <a:rPr lang="en-GB" sz="3600" dirty="0"/>
              <a:t>What form of MDMA did he take? </a:t>
            </a:r>
          </a:p>
          <a:p>
            <a:pPr marL="457200" indent="-457200" algn="l">
              <a:buFont typeface="+mj-lt"/>
              <a:buAutoNum type="arabicPeriod"/>
            </a:pPr>
            <a:r>
              <a:rPr lang="en-GB" sz="3600" dirty="0"/>
              <a:t>How many did the dealer advice he took?</a:t>
            </a:r>
          </a:p>
          <a:p>
            <a:pPr marL="457200" indent="-457200" algn="l">
              <a:buFont typeface="+mj-lt"/>
              <a:buAutoNum type="arabicPeriod"/>
            </a:pPr>
            <a:r>
              <a:rPr lang="en-GB" sz="3600" dirty="0"/>
              <a:t>How long does it take for a pill to kick in? </a:t>
            </a:r>
          </a:p>
          <a:p>
            <a:pPr marL="457200" indent="-457200" algn="l">
              <a:buFont typeface="+mj-lt"/>
              <a:buAutoNum type="arabicPeriod"/>
            </a:pPr>
            <a:r>
              <a:rPr lang="en-GB" sz="3600" dirty="0"/>
              <a:t>What does ecstasy do to your body? </a:t>
            </a:r>
          </a:p>
          <a:p>
            <a:pPr marL="457200" indent="-457200" algn="l">
              <a:buFont typeface="+mj-lt"/>
              <a:buAutoNum type="arabicPeriod"/>
            </a:pPr>
            <a:r>
              <a:rPr lang="en-GB" sz="3600" dirty="0"/>
              <a:t>Why shouldn’t you drink too much water? </a:t>
            </a:r>
          </a:p>
          <a:p>
            <a:pPr marL="457200" indent="-457200" algn="l">
              <a:buFont typeface="+mj-lt"/>
              <a:buAutoNum type="arabicPeriod"/>
            </a:pPr>
            <a:r>
              <a:rPr lang="en-GB" sz="3600" dirty="0"/>
              <a:t>What should you do if something doesn’t feel right? </a:t>
            </a:r>
          </a:p>
          <a:p>
            <a:pPr marL="457200" indent="-457200" algn="l">
              <a:buFont typeface="+mj-lt"/>
              <a:buAutoNum type="arabicPeriod"/>
            </a:pPr>
            <a:endParaRPr lang="en-GB" sz="3600" dirty="0"/>
          </a:p>
          <a:p>
            <a:pPr marL="457200" indent="-457200" algn="l">
              <a:buFont typeface="+mj-lt"/>
              <a:buAutoNum type="arabicPeriod"/>
            </a:pPr>
            <a:endParaRPr lang="en-GB" sz="3600" dirty="0"/>
          </a:p>
          <a:p>
            <a:pPr marL="457200" indent="-457200" algn="l">
              <a:buFont typeface="+mj-lt"/>
              <a:buAutoNum type="arabicPeriod"/>
            </a:pPr>
            <a:endParaRPr lang="en-GB" sz="3600" dirty="0"/>
          </a:p>
          <a:p>
            <a:pPr marL="457200" indent="-457200" algn="l">
              <a:buFont typeface="+mj-lt"/>
              <a:buAutoNum type="arabicPeriod"/>
            </a:pPr>
            <a:endParaRPr lang="en-GB" sz="3600" dirty="0"/>
          </a:p>
        </p:txBody>
      </p:sp>
    </p:spTree>
    <p:extLst>
      <p:ext uri="{BB962C8B-B14F-4D97-AF65-F5344CB8AC3E}">
        <p14:creationId xmlns:p14="http://schemas.microsoft.com/office/powerpoint/2010/main" val="29210282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4766F25F-39D6-4BCF-84F6-319AFAEA5DCB}"/>
              </a:ext>
            </a:extLst>
          </p:cNvPr>
          <p:cNvSpPr txBox="1"/>
          <p:nvPr/>
        </p:nvSpPr>
        <p:spPr>
          <a:xfrm>
            <a:off x="-1" y="82717"/>
            <a:ext cx="12142473"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ea typeface="Calibri"/>
                <a:cs typeface="Calibri"/>
              </a:rPr>
              <a:t>Feedback</a:t>
            </a:r>
          </a:p>
        </p:txBody>
      </p:sp>
      <p:sp>
        <p:nvSpPr>
          <p:cNvPr id="13" name="Content Placeholder 2">
            <a:extLst>
              <a:ext uri="{FF2B5EF4-FFF2-40B4-BE49-F238E27FC236}">
                <a16:creationId xmlns:a16="http://schemas.microsoft.com/office/drawing/2014/main" id="{AE5B0F3E-6F7E-4E5A-A3DC-A206EB3CD9F0}"/>
              </a:ext>
            </a:extLst>
          </p:cNvPr>
          <p:cNvSpPr txBox="1">
            <a:spLocks/>
          </p:cNvSpPr>
          <p:nvPr/>
        </p:nvSpPr>
        <p:spPr>
          <a:xfrm>
            <a:off x="339437" y="1263816"/>
            <a:ext cx="11719908" cy="5494945"/>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b="1" dirty="0">
                <a:solidFill>
                  <a:srgbClr val="7030A0"/>
                </a:solidFill>
              </a:rPr>
              <a:t>How many 16-24 year olds have taken ecstasy in the last year?</a:t>
            </a:r>
          </a:p>
          <a:p>
            <a:pPr lvl="1" algn="l"/>
            <a:r>
              <a:rPr lang="en-GB" dirty="0">
                <a:solidFill>
                  <a:srgbClr val="7030A0"/>
                </a:solidFill>
              </a:rPr>
              <a:t>350,000</a:t>
            </a:r>
          </a:p>
          <a:p>
            <a:pPr algn="l"/>
            <a:r>
              <a:rPr lang="en-GB" sz="2000" b="1" dirty="0">
                <a:solidFill>
                  <a:srgbClr val="7030A0"/>
                </a:solidFill>
              </a:rPr>
              <a:t>What form of MDMA did he take? </a:t>
            </a:r>
          </a:p>
          <a:p>
            <a:pPr lvl="1" algn="l"/>
            <a:r>
              <a:rPr lang="en-GB" dirty="0">
                <a:solidFill>
                  <a:srgbClr val="7030A0"/>
                </a:solidFill>
              </a:rPr>
              <a:t>Pills</a:t>
            </a:r>
          </a:p>
          <a:p>
            <a:pPr algn="l"/>
            <a:r>
              <a:rPr lang="en-GB" sz="2000" b="1" dirty="0">
                <a:solidFill>
                  <a:srgbClr val="7030A0"/>
                </a:solidFill>
              </a:rPr>
              <a:t>How many did the dealer advice he took?</a:t>
            </a:r>
          </a:p>
          <a:p>
            <a:pPr lvl="1" algn="l"/>
            <a:r>
              <a:rPr lang="en-GB" dirty="0">
                <a:solidFill>
                  <a:srgbClr val="7030A0"/>
                </a:solidFill>
              </a:rPr>
              <a:t>No more than 2 (you shouldn’t ever take more than 2 in a 6 hour period)</a:t>
            </a:r>
          </a:p>
          <a:p>
            <a:pPr algn="l"/>
            <a:r>
              <a:rPr lang="en-GB" sz="2000" b="1" dirty="0">
                <a:solidFill>
                  <a:srgbClr val="7030A0"/>
                </a:solidFill>
              </a:rPr>
              <a:t>How long does it take for a pill to kick in? </a:t>
            </a:r>
          </a:p>
          <a:p>
            <a:pPr lvl="1" algn="l"/>
            <a:r>
              <a:rPr lang="en-GB" dirty="0">
                <a:solidFill>
                  <a:srgbClr val="7030A0"/>
                </a:solidFill>
              </a:rPr>
              <a:t>Between 0.5hours and 1.5 hours. It may be different between you and your mates. Never take another pill until you feel the first. </a:t>
            </a:r>
          </a:p>
          <a:p>
            <a:pPr algn="l"/>
            <a:r>
              <a:rPr lang="en-GB" sz="2000" b="1" dirty="0">
                <a:solidFill>
                  <a:srgbClr val="7030A0"/>
                </a:solidFill>
              </a:rPr>
              <a:t>What does ecstasy do to your body? </a:t>
            </a:r>
          </a:p>
          <a:p>
            <a:pPr lvl="1" algn="l"/>
            <a:r>
              <a:rPr lang="en-GB" dirty="0">
                <a:solidFill>
                  <a:srgbClr val="7030A0"/>
                </a:solidFill>
              </a:rPr>
              <a:t>It heats it up. If your brain gets too hot you will black out.</a:t>
            </a:r>
          </a:p>
          <a:p>
            <a:pPr algn="l"/>
            <a:r>
              <a:rPr lang="en-GB" sz="2000" b="1" dirty="0">
                <a:solidFill>
                  <a:srgbClr val="7030A0"/>
                </a:solidFill>
              </a:rPr>
              <a:t>Why shouldn’t you drink too much water? </a:t>
            </a:r>
          </a:p>
          <a:p>
            <a:pPr lvl="1" algn="l"/>
            <a:r>
              <a:rPr lang="en-GB" dirty="0">
                <a:solidFill>
                  <a:srgbClr val="7030A0"/>
                </a:solidFill>
              </a:rPr>
              <a:t>You could ‘drown’. You will want to drink LOADS on MDMA – you should be careful with this. </a:t>
            </a:r>
          </a:p>
          <a:p>
            <a:pPr algn="l"/>
            <a:r>
              <a:rPr lang="en-GB" sz="2000" b="1" dirty="0">
                <a:solidFill>
                  <a:srgbClr val="7030A0"/>
                </a:solidFill>
              </a:rPr>
              <a:t>What should you do if something doesn’t feel right? </a:t>
            </a:r>
          </a:p>
          <a:p>
            <a:pPr lvl="1" algn="l"/>
            <a:r>
              <a:rPr lang="en-GB">
                <a:solidFill>
                  <a:srgbClr val="7030A0"/>
                </a:solidFill>
              </a:rPr>
              <a:t>Cool off – fresh air, sit down. Call an ambulance </a:t>
            </a:r>
            <a:endParaRPr lang="en-GB" sz="2000">
              <a:solidFill>
                <a:srgbClr val="7030A0"/>
              </a:solidFill>
              <a:ea typeface="Calibri"/>
              <a:cs typeface="Calibri"/>
            </a:endParaRPr>
          </a:p>
        </p:txBody>
      </p:sp>
    </p:spTree>
    <p:extLst>
      <p:ext uri="{BB962C8B-B14F-4D97-AF65-F5344CB8AC3E}">
        <p14:creationId xmlns:p14="http://schemas.microsoft.com/office/powerpoint/2010/main" val="189322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 calcmode="lin" valueType="num">
                                      <p:cBhvr additive="base">
                                        <p:cTn id="7"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xEl>
                                              <p:pRg st="3" end="3"/>
                                            </p:txEl>
                                          </p:spTgt>
                                        </p:tgtEl>
                                        <p:attrNameLst>
                                          <p:attrName>style.visibility</p:attrName>
                                        </p:attrNameLst>
                                      </p:cBhvr>
                                      <p:to>
                                        <p:strVal val="visible"/>
                                      </p:to>
                                    </p:set>
                                    <p:anim calcmode="lin" valueType="num">
                                      <p:cBhvr additive="base">
                                        <p:cTn id="13"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xEl>
                                              <p:pRg st="5" end="5"/>
                                            </p:txEl>
                                          </p:spTgt>
                                        </p:tgtEl>
                                        <p:attrNameLst>
                                          <p:attrName>style.visibility</p:attrName>
                                        </p:attrNameLst>
                                      </p:cBhvr>
                                      <p:to>
                                        <p:strVal val="visible"/>
                                      </p:to>
                                    </p:set>
                                    <p:anim calcmode="lin" valueType="num">
                                      <p:cBhvr additive="base">
                                        <p:cTn id="19" dur="500" fill="hold"/>
                                        <p:tgtEl>
                                          <p:spTgt spid="1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xEl>
                                              <p:pRg st="7" end="7"/>
                                            </p:txEl>
                                          </p:spTgt>
                                        </p:tgtEl>
                                        <p:attrNameLst>
                                          <p:attrName>style.visibility</p:attrName>
                                        </p:attrNameLst>
                                      </p:cBhvr>
                                      <p:to>
                                        <p:strVal val="visible"/>
                                      </p:to>
                                    </p:set>
                                    <p:anim calcmode="lin" valueType="num">
                                      <p:cBhvr additive="base">
                                        <p:cTn id="25" dur="500" fill="hold"/>
                                        <p:tgtEl>
                                          <p:spTgt spid="1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xEl>
                                              <p:pRg st="9" end="9"/>
                                            </p:txEl>
                                          </p:spTgt>
                                        </p:tgtEl>
                                        <p:attrNameLst>
                                          <p:attrName>style.visibility</p:attrName>
                                        </p:attrNameLst>
                                      </p:cBhvr>
                                      <p:to>
                                        <p:strVal val="visible"/>
                                      </p:to>
                                    </p:set>
                                    <p:anim calcmode="lin" valueType="num">
                                      <p:cBhvr additive="base">
                                        <p:cTn id="31" dur="500" fill="hold"/>
                                        <p:tgtEl>
                                          <p:spTgt spid="13">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3">
                                            <p:txEl>
                                              <p:pRg st="11" end="11"/>
                                            </p:txEl>
                                          </p:spTgt>
                                        </p:tgtEl>
                                        <p:attrNameLst>
                                          <p:attrName>style.visibility</p:attrName>
                                        </p:attrNameLst>
                                      </p:cBhvr>
                                      <p:to>
                                        <p:strVal val="visible"/>
                                      </p:to>
                                    </p:set>
                                    <p:anim calcmode="lin" valueType="num">
                                      <p:cBhvr additive="base">
                                        <p:cTn id="37" dur="500" fill="hold"/>
                                        <p:tgtEl>
                                          <p:spTgt spid="13">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3">
                                            <p:txEl>
                                              <p:pRg st="13" end="13"/>
                                            </p:txEl>
                                          </p:spTgt>
                                        </p:tgtEl>
                                        <p:attrNameLst>
                                          <p:attrName>style.visibility</p:attrName>
                                        </p:attrNameLst>
                                      </p:cBhvr>
                                      <p:to>
                                        <p:strVal val="visible"/>
                                      </p:to>
                                    </p:set>
                                    <p:anim calcmode="lin" valueType="num">
                                      <p:cBhvr additive="base">
                                        <p:cTn id="43" dur="500" fill="hold"/>
                                        <p:tgtEl>
                                          <p:spTgt spid="13">
                                            <p:txEl>
                                              <p:pRg st="13" end="1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7419E6-1812-4B2B-B162-9E3C38475C2F}"/>
              </a:ext>
            </a:extLst>
          </p:cNvPr>
          <p:cNvSpPr txBox="1"/>
          <p:nvPr/>
        </p:nvSpPr>
        <p:spPr>
          <a:xfrm>
            <a:off x="0" y="6401459"/>
            <a:ext cx="12142472" cy="400110"/>
          </a:xfrm>
          <a:prstGeom prst="rect">
            <a:avLst/>
          </a:prstGeom>
          <a:noFill/>
        </p:spPr>
        <p:txBody>
          <a:bodyPr wrap="square" rtlCol="0">
            <a:spAutoFit/>
          </a:bodyPr>
          <a:lstStyle/>
          <a:p>
            <a:pPr algn="ctr"/>
            <a:r>
              <a:rPr lang="en-GB" sz="2000" dirty="0">
                <a:hlinkClick r:id="rId3"/>
              </a:rPr>
              <a:t>https://www.nhs.uk/live-well/addiction-support/drug-addiction-getting-help/</a:t>
            </a:r>
            <a:r>
              <a:rPr lang="en-GB" sz="2000" dirty="0"/>
              <a:t> </a:t>
            </a:r>
          </a:p>
        </p:txBody>
      </p:sp>
      <p:sp>
        <p:nvSpPr>
          <p:cNvPr id="7" name="Rectangle 6">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4766F25F-39D6-4BCF-84F6-319AFAEA5DCB}"/>
              </a:ext>
            </a:extLst>
          </p:cNvPr>
          <p:cNvSpPr txBox="1"/>
          <p:nvPr/>
        </p:nvSpPr>
        <p:spPr>
          <a:xfrm>
            <a:off x="-1" y="82717"/>
            <a:ext cx="12142473"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How to beat addiction</a:t>
            </a:r>
          </a:p>
        </p:txBody>
      </p:sp>
      <p:sp>
        <p:nvSpPr>
          <p:cNvPr id="2" name="Rectangle 1"/>
          <p:cNvSpPr/>
          <p:nvPr/>
        </p:nvSpPr>
        <p:spPr>
          <a:xfrm>
            <a:off x="3497357" y="5876412"/>
            <a:ext cx="4956934" cy="369332"/>
          </a:xfrm>
          <a:prstGeom prst="rect">
            <a:avLst/>
          </a:prstGeom>
        </p:spPr>
        <p:txBody>
          <a:bodyPr wrap="none">
            <a:spAutoFit/>
          </a:bodyPr>
          <a:lstStyle/>
          <a:p>
            <a:r>
              <a:rPr lang="en-GB" dirty="0">
                <a:hlinkClick r:id="rId4"/>
              </a:rPr>
              <a:t>https://www.youtube.com/watch?v=vBwToltbJTM</a:t>
            </a:r>
            <a:r>
              <a:rPr lang="en-GB" dirty="0"/>
              <a:t> </a:t>
            </a:r>
          </a:p>
        </p:txBody>
      </p:sp>
      <p:pic>
        <p:nvPicPr>
          <p:cNvPr id="4" name="vBwToltbJTM"/>
          <p:cNvPicPr>
            <a:picLocks noRot="1" noChangeAspect="1"/>
          </p:cNvPicPr>
          <p:nvPr>
            <a:videoFile r:link="rId1"/>
          </p:nvPr>
        </p:nvPicPr>
        <p:blipFill>
          <a:blip r:embed="rId5"/>
          <a:stretch>
            <a:fillRect/>
          </a:stretch>
        </p:blipFill>
        <p:spPr>
          <a:xfrm>
            <a:off x="1993075" y="1296599"/>
            <a:ext cx="7720940" cy="4343029"/>
          </a:xfrm>
          <a:prstGeom prst="rect">
            <a:avLst/>
          </a:prstGeom>
        </p:spPr>
      </p:pic>
    </p:spTree>
    <p:extLst>
      <p:ext uri="{BB962C8B-B14F-4D97-AF65-F5344CB8AC3E}">
        <p14:creationId xmlns:p14="http://schemas.microsoft.com/office/powerpoint/2010/main" val="20017034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A797C-8F4D-7AEE-9B5E-3AF342CF0C8D}"/>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4681EE2A-0BCE-C13A-2881-4E280CD96A2A}"/>
              </a:ext>
            </a:extLst>
          </p:cNvPr>
          <p:cNvSpPr txBox="1"/>
          <p:nvPr/>
        </p:nvSpPr>
        <p:spPr>
          <a:xfrm>
            <a:off x="0" y="2"/>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p>
        </p:txBody>
      </p:sp>
      <p:sp>
        <p:nvSpPr>
          <p:cNvPr id="4" name="TextBox 3">
            <a:extLst>
              <a:ext uri="{FF2B5EF4-FFF2-40B4-BE49-F238E27FC236}">
                <a16:creationId xmlns:a16="http://schemas.microsoft.com/office/drawing/2014/main" id="{A4EFB916-B88D-37BA-309E-90A80497FBC2}"/>
              </a:ext>
            </a:extLst>
          </p:cNvPr>
          <p:cNvSpPr txBox="1"/>
          <p:nvPr/>
        </p:nvSpPr>
        <p:spPr>
          <a:xfrm>
            <a:off x="472237" y="1014022"/>
            <a:ext cx="4451506" cy="5601533"/>
          </a:xfrm>
          <a:prstGeom prst="rect">
            <a:avLst/>
          </a:prstGeom>
          <a:solidFill>
            <a:schemeClr val="accent6">
              <a:lumMod val="40000"/>
              <a:lumOff val="6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4000" b="1">
                <a:ea typeface="Calibri"/>
                <a:cs typeface="Calibri"/>
              </a:rPr>
              <a:t>Addiction</a:t>
            </a:r>
          </a:p>
          <a:p>
            <a:pPr algn="ctr"/>
            <a:r>
              <a:rPr lang="en-US" sz="4000" b="1">
                <a:ea typeface="Calibri"/>
                <a:cs typeface="Calibri"/>
              </a:rPr>
              <a:t>Chemical </a:t>
            </a:r>
          </a:p>
          <a:p>
            <a:pPr algn="ctr"/>
            <a:r>
              <a:rPr lang="en-US" sz="4000" b="1" dirty="0" err="1">
                <a:ea typeface="Calibri"/>
                <a:cs typeface="Calibri"/>
              </a:rPr>
              <a:t>Behavioural</a:t>
            </a:r>
            <a:endParaRPr lang="en-US" sz="4000" b="1">
              <a:ea typeface="Calibri"/>
              <a:cs typeface="Calibri"/>
            </a:endParaRPr>
          </a:p>
          <a:p>
            <a:pPr algn="ctr"/>
            <a:r>
              <a:rPr lang="en-US" sz="4000" b="1">
                <a:ea typeface="Calibri"/>
                <a:cs typeface="Calibri"/>
              </a:rPr>
              <a:t>Legal and illegal drugs</a:t>
            </a:r>
          </a:p>
          <a:p>
            <a:pPr algn="ctr"/>
            <a:r>
              <a:rPr lang="en-US" sz="4000" b="1">
                <a:ea typeface="Calibri"/>
                <a:cs typeface="Calibri"/>
              </a:rPr>
              <a:t>Self esteem</a:t>
            </a:r>
          </a:p>
          <a:p>
            <a:pPr algn="ctr"/>
            <a:r>
              <a:rPr lang="en-US" sz="4000" b="1">
                <a:ea typeface="Calibri"/>
                <a:cs typeface="Calibri"/>
              </a:rPr>
              <a:t>Trauma</a:t>
            </a:r>
          </a:p>
          <a:p>
            <a:pPr algn="ctr"/>
            <a:r>
              <a:rPr lang="en-US" sz="4000" b="1">
                <a:ea typeface="Calibri"/>
                <a:cs typeface="Calibri"/>
              </a:rPr>
              <a:t>Withdrawal</a:t>
            </a:r>
          </a:p>
          <a:p>
            <a:pPr algn="ctr"/>
            <a:r>
              <a:rPr lang="en-US" sz="4000" b="1">
                <a:ea typeface="Calibri"/>
                <a:cs typeface="Calibri"/>
              </a:rPr>
              <a:t>MDMA/Ecstasy</a:t>
            </a:r>
          </a:p>
        </p:txBody>
      </p:sp>
      <p:sp>
        <p:nvSpPr>
          <p:cNvPr id="5" name="TextBox 4">
            <a:extLst>
              <a:ext uri="{FF2B5EF4-FFF2-40B4-BE49-F238E27FC236}">
                <a16:creationId xmlns:a16="http://schemas.microsoft.com/office/drawing/2014/main" id="{E34F0783-EF78-748A-B8AE-31194095233D}"/>
              </a:ext>
            </a:extLst>
          </p:cNvPr>
          <p:cNvSpPr txBox="1"/>
          <p:nvPr/>
        </p:nvSpPr>
        <p:spPr>
          <a:xfrm>
            <a:off x="5226468" y="1503513"/>
            <a:ext cx="6624230" cy="4985980"/>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End of the lesson</a:t>
            </a:r>
          </a:p>
          <a:p>
            <a:endParaRPr lang="en-US" sz="4000">
              <a:ea typeface="Calibri"/>
              <a:cs typeface="Calibri"/>
            </a:endParaRPr>
          </a:p>
          <a:p>
            <a:r>
              <a:rPr lang="en-US" sz="4000">
                <a:ea typeface="Calibri"/>
                <a:cs typeface="Calibri"/>
              </a:rPr>
              <a:t>Can you explain these words ?</a:t>
            </a:r>
          </a:p>
          <a:p>
            <a:endParaRPr lang="en-US" sz="4000">
              <a:ea typeface="Calibri"/>
              <a:cs typeface="Calibri"/>
            </a:endParaRPr>
          </a:p>
          <a:p>
            <a:r>
              <a:rPr lang="en-US" sz="4000">
                <a:ea typeface="Calibri"/>
                <a:cs typeface="Calibri"/>
              </a:rPr>
              <a:t>Fill in your booklet</a:t>
            </a:r>
          </a:p>
          <a:p>
            <a:endParaRPr lang="en-US" sz="4000">
              <a:ea typeface="Calibri"/>
              <a:cs typeface="Calibri"/>
            </a:endParaRPr>
          </a:p>
          <a:p>
            <a:r>
              <a:rPr lang="en-US" sz="4000">
                <a:ea typeface="Calibri"/>
                <a:cs typeface="Calibri"/>
              </a:rPr>
              <a:t>Is there anything you</a:t>
            </a:r>
          </a:p>
          <a:p>
            <a:r>
              <a:rPr lang="en-US" sz="4000">
                <a:ea typeface="Calibri"/>
                <a:cs typeface="Calibri"/>
              </a:rPr>
              <a:t> are not sure about ?</a:t>
            </a:r>
          </a:p>
        </p:txBody>
      </p:sp>
      <p:pic>
        <p:nvPicPr>
          <p:cNvPr id="2" name="Picture 1" descr="Double Thumbs Up Emoji">
            <a:extLst>
              <a:ext uri="{FF2B5EF4-FFF2-40B4-BE49-F238E27FC236}">
                <a16:creationId xmlns:a16="http://schemas.microsoft.com/office/drawing/2014/main" id="{139563BD-A04D-2D9C-A9B0-3D097E35BAE2}"/>
              </a:ext>
            </a:extLst>
          </p:cNvPr>
          <p:cNvPicPr>
            <a:picLocks noChangeAspect="1"/>
          </p:cNvPicPr>
          <p:nvPr/>
        </p:nvPicPr>
        <p:blipFill>
          <a:blip r:embed="rId2"/>
          <a:stretch>
            <a:fillRect/>
          </a:stretch>
        </p:blipFill>
        <p:spPr>
          <a:xfrm>
            <a:off x="9871274" y="3995243"/>
            <a:ext cx="1981200" cy="1981200"/>
          </a:xfrm>
          <a:prstGeom prst="rect">
            <a:avLst/>
          </a:prstGeom>
        </p:spPr>
      </p:pic>
    </p:spTree>
    <p:extLst>
      <p:ext uri="{BB962C8B-B14F-4D97-AF65-F5344CB8AC3E}">
        <p14:creationId xmlns:p14="http://schemas.microsoft.com/office/powerpoint/2010/main" val="1959475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CC0813-B086-73D0-DCD1-4372B53EC60F}"/>
              </a:ext>
            </a:extLst>
          </p:cNvPr>
          <p:cNvSpPr txBox="1"/>
          <p:nvPr/>
        </p:nvSpPr>
        <p:spPr>
          <a:xfrm>
            <a:off x="2141839" y="308920"/>
            <a:ext cx="3451065" cy="461665"/>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2400" b="1">
                <a:solidFill>
                  <a:schemeClr val="bg1"/>
                </a:solidFill>
                <a:ea typeface="Tahoma"/>
                <a:cs typeface="Tahoma"/>
              </a:rPr>
              <a:t>Where to go for help</a:t>
            </a:r>
            <a:endParaRPr lang="en-US" sz="2400" b="1">
              <a:solidFill>
                <a:schemeClr val="bg1"/>
              </a:solidFill>
            </a:endParaRPr>
          </a:p>
        </p:txBody>
      </p:sp>
      <p:pic>
        <p:nvPicPr>
          <p:cNvPr id="5" name="Picture 5" descr="A picture containing text, clipart&#10;&#10;Description automatically generated">
            <a:extLst>
              <a:ext uri="{FF2B5EF4-FFF2-40B4-BE49-F238E27FC236}">
                <a16:creationId xmlns:a16="http://schemas.microsoft.com/office/drawing/2014/main" id="{B3FCBC79-F2E2-1C60-903A-9D97B9684708}"/>
              </a:ext>
            </a:extLst>
          </p:cNvPr>
          <p:cNvPicPr>
            <a:picLocks noChangeAspect="1"/>
          </p:cNvPicPr>
          <p:nvPr/>
        </p:nvPicPr>
        <p:blipFill>
          <a:blip r:embed="rId2"/>
          <a:stretch>
            <a:fillRect/>
          </a:stretch>
        </p:blipFill>
        <p:spPr>
          <a:xfrm>
            <a:off x="1353715" y="1392390"/>
            <a:ext cx="2743200" cy="1615858"/>
          </a:xfrm>
          <a:prstGeom prst="rect">
            <a:avLst/>
          </a:prstGeom>
        </p:spPr>
      </p:pic>
      <p:pic>
        <p:nvPicPr>
          <p:cNvPr id="6" name="Picture 6" descr="Text&#10;&#10;Description automatically generated">
            <a:extLst>
              <a:ext uri="{FF2B5EF4-FFF2-40B4-BE49-F238E27FC236}">
                <a16:creationId xmlns:a16="http://schemas.microsoft.com/office/drawing/2014/main" id="{37C0BF7A-79F2-2B04-FEF9-EA1A75F96D7C}"/>
              </a:ext>
            </a:extLst>
          </p:cNvPr>
          <p:cNvPicPr>
            <a:picLocks noChangeAspect="1"/>
          </p:cNvPicPr>
          <p:nvPr/>
        </p:nvPicPr>
        <p:blipFill>
          <a:blip r:embed="rId3"/>
          <a:stretch>
            <a:fillRect/>
          </a:stretch>
        </p:blipFill>
        <p:spPr>
          <a:xfrm>
            <a:off x="9289615" y="186935"/>
            <a:ext cx="2466975" cy="1847850"/>
          </a:xfrm>
          <a:prstGeom prst="rect">
            <a:avLst/>
          </a:prstGeom>
        </p:spPr>
      </p:pic>
      <p:pic>
        <p:nvPicPr>
          <p:cNvPr id="8" name="Picture 8">
            <a:extLst>
              <a:ext uri="{FF2B5EF4-FFF2-40B4-BE49-F238E27FC236}">
                <a16:creationId xmlns:a16="http://schemas.microsoft.com/office/drawing/2014/main" id="{3ADDC0B2-D80B-C925-EFF6-9D906D68247A}"/>
              </a:ext>
            </a:extLst>
          </p:cNvPr>
          <p:cNvPicPr>
            <a:picLocks noChangeAspect="1"/>
          </p:cNvPicPr>
          <p:nvPr/>
        </p:nvPicPr>
        <p:blipFill>
          <a:blip r:embed="rId4"/>
          <a:stretch>
            <a:fillRect/>
          </a:stretch>
        </p:blipFill>
        <p:spPr>
          <a:xfrm>
            <a:off x="286915" y="4548726"/>
            <a:ext cx="2438400" cy="1876425"/>
          </a:xfrm>
          <a:prstGeom prst="rect">
            <a:avLst/>
          </a:prstGeom>
        </p:spPr>
      </p:pic>
      <p:pic>
        <p:nvPicPr>
          <p:cNvPr id="10" name="Picture 10" descr="Logo, company name&#10;&#10;Description automatically generated">
            <a:extLst>
              <a:ext uri="{FF2B5EF4-FFF2-40B4-BE49-F238E27FC236}">
                <a16:creationId xmlns:a16="http://schemas.microsoft.com/office/drawing/2014/main" id="{1B92089B-6629-0DFB-DD5E-AFFA85B9124B}"/>
              </a:ext>
            </a:extLst>
          </p:cNvPr>
          <p:cNvPicPr>
            <a:picLocks noChangeAspect="1"/>
          </p:cNvPicPr>
          <p:nvPr/>
        </p:nvPicPr>
        <p:blipFill>
          <a:blip r:embed="rId5"/>
          <a:stretch>
            <a:fillRect/>
          </a:stretch>
        </p:blipFill>
        <p:spPr>
          <a:xfrm>
            <a:off x="8479674" y="2347814"/>
            <a:ext cx="2619375" cy="1743075"/>
          </a:xfrm>
          <a:prstGeom prst="rect">
            <a:avLst/>
          </a:prstGeom>
        </p:spPr>
      </p:pic>
      <p:pic>
        <p:nvPicPr>
          <p:cNvPr id="11" name="Picture 11" descr="Logo&#10;&#10;Description automatically generated">
            <a:extLst>
              <a:ext uri="{FF2B5EF4-FFF2-40B4-BE49-F238E27FC236}">
                <a16:creationId xmlns:a16="http://schemas.microsoft.com/office/drawing/2014/main" id="{1FC24D42-FA46-FBF1-A3A6-9098D8959CDF}"/>
              </a:ext>
            </a:extLst>
          </p:cNvPr>
          <p:cNvPicPr>
            <a:picLocks noChangeAspect="1"/>
          </p:cNvPicPr>
          <p:nvPr/>
        </p:nvPicPr>
        <p:blipFill>
          <a:blip r:embed="rId6"/>
          <a:stretch>
            <a:fillRect/>
          </a:stretch>
        </p:blipFill>
        <p:spPr>
          <a:xfrm>
            <a:off x="6096000" y="1256131"/>
            <a:ext cx="1498993" cy="1888378"/>
          </a:xfrm>
          <a:prstGeom prst="rect">
            <a:avLst/>
          </a:prstGeom>
        </p:spPr>
      </p:pic>
      <p:pic>
        <p:nvPicPr>
          <p:cNvPr id="2" name="Picture 2" descr="Logo&#10;&#10;Description automatically generated">
            <a:extLst>
              <a:ext uri="{FF2B5EF4-FFF2-40B4-BE49-F238E27FC236}">
                <a16:creationId xmlns:a16="http://schemas.microsoft.com/office/drawing/2014/main" id="{71FD3B09-2939-B67B-A24E-13D37E825F9F}"/>
              </a:ext>
            </a:extLst>
          </p:cNvPr>
          <p:cNvPicPr>
            <a:picLocks noChangeAspect="1"/>
          </p:cNvPicPr>
          <p:nvPr/>
        </p:nvPicPr>
        <p:blipFill>
          <a:blip r:embed="rId7"/>
          <a:stretch>
            <a:fillRect/>
          </a:stretch>
        </p:blipFill>
        <p:spPr>
          <a:xfrm>
            <a:off x="9436248" y="4740792"/>
            <a:ext cx="2162249" cy="1682602"/>
          </a:xfrm>
          <a:prstGeom prst="rect">
            <a:avLst/>
          </a:prstGeom>
        </p:spPr>
      </p:pic>
      <p:pic>
        <p:nvPicPr>
          <p:cNvPr id="3" name="Picture 6" descr="A group of people standing together&#10;&#10;Description automatically generated">
            <a:extLst>
              <a:ext uri="{FF2B5EF4-FFF2-40B4-BE49-F238E27FC236}">
                <a16:creationId xmlns:a16="http://schemas.microsoft.com/office/drawing/2014/main" id="{4F09CB03-8E09-8CD6-E023-540DD67B07DA}"/>
              </a:ext>
            </a:extLst>
          </p:cNvPr>
          <p:cNvPicPr>
            <a:picLocks noChangeAspect="1"/>
          </p:cNvPicPr>
          <p:nvPr/>
        </p:nvPicPr>
        <p:blipFill>
          <a:blip r:embed="rId8"/>
          <a:stretch>
            <a:fillRect/>
          </a:stretch>
        </p:blipFill>
        <p:spPr>
          <a:xfrm>
            <a:off x="5954806" y="4416035"/>
            <a:ext cx="2938182" cy="2004018"/>
          </a:xfrm>
          <a:prstGeom prst="rect">
            <a:avLst/>
          </a:prstGeom>
        </p:spPr>
      </p:pic>
      <p:pic>
        <p:nvPicPr>
          <p:cNvPr id="7" name="Picture 6">
            <a:extLst>
              <a:ext uri="{FF2B5EF4-FFF2-40B4-BE49-F238E27FC236}">
                <a16:creationId xmlns:a16="http://schemas.microsoft.com/office/drawing/2014/main" id="{83CED5AC-C5FA-B9AE-C5F1-F996C3F3404D}"/>
              </a:ext>
            </a:extLst>
          </p:cNvPr>
          <p:cNvPicPr>
            <a:picLocks noChangeAspect="1"/>
          </p:cNvPicPr>
          <p:nvPr/>
        </p:nvPicPr>
        <p:blipFill>
          <a:blip r:embed="rId9"/>
          <a:stretch>
            <a:fillRect/>
          </a:stretch>
        </p:blipFill>
        <p:spPr>
          <a:xfrm>
            <a:off x="2871082" y="3219351"/>
            <a:ext cx="2940050" cy="1689100"/>
          </a:xfrm>
          <a:prstGeom prst="rect">
            <a:avLst/>
          </a:prstGeom>
        </p:spPr>
      </p:pic>
    </p:spTree>
    <p:extLst>
      <p:ext uri="{BB962C8B-B14F-4D97-AF65-F5344CB8AC3E}">
        <p14:creationId xmlns:p14="http://schemas.microsoft.com/office/powerpoint/2010/main" val="4800417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6430" y="1254389"/>
            <a:ext cx="10478814" cy="923330"/>
          </a:xfrm>
          <a:prstGeom prst="rect">
            <a:avLst/>
          </a:prstGeom>
          <a:noFill/>
          <a:ln>
            <a:noFill/>
          </a:ln>
        </p:spPr>
        <p:txBody>
          <a:bodyPr wrap="square" rtlCol="0">
            <a:spAutoFit/>
          </a:bodyPr>
          <a:lstStyle/>
          <a:p>
            <a:pPr algn="ctr"/>
            <a:r>
              <a:rPr lang="en-GB" sz="5400" b="1" dirty="0"/>
              <a:t>Title</a:t>
            </a:r>
            <a:r>
              <a:rPr lang="en-GB" sz="5400" dirty="0"/>
              <a:t>: </a:t>
            </a:r>
            <a:r>
              <a:rPr lang="en-GB" sz="5400" u="sng" dirty="0"/>
              <a:t>What is Addiction?</a:t>
            </a:r>
          </a:p>
        </p:txBody>
      </p:sp>
      <p:sp>
        <p:nvSpPr>
          <p:cNvPr id="7" name="AutoShape 4" descr="Listen">
            <a:hlinkClick r:id="rId2"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 name="TextBox 4"/>
          <p:cNvSpPr txBox="1"/>
          <p:nvPr/>
        </p:nvSpPr>
        <p:spPr>
          <a:xfrm>
            <a:off x="857684" y="2508408"/>
            <a:ext cx="10552934" cy="923330"/>
          </a:xfrm>
          <a:prstGeom prst="rect">
            <a:avLst/>
          </a:prstGeom>
          <a:noFill/>
          <a:ln>
            <a:noFill/>
          </a:ln>
        </p:spPr>
        <p:txBody>
          <a:bodyPr wrap="square" lIns="91440" tIns="45720" rIns="91440" bIns="45720" rtlCol="0" anchor="t">
            <a:spAutoFit/>
          </a:bodyPr>
          <a:lstStyle/>
          <a:p>
            <a:r>
              <a:rPr lang="en-GB" sz="5400" b="1">
                <a:solidFill>
                  <a:srgbClr val="00B050"/>
                </a:solidFill>
              </a:rPr>
              <a:t>Whiteboards, Do</a:t>
            </a:r>
            <a:r>
              <a:rPr lang="en-GB" sz="5400" b="1" dirty="0">
                <a:solidFill>
                  <a:srgbClr val="00B050"/>
                </a:solidFill>
              </a:rPr>
              <a:t> now:</a:t>
            </a:r>
            <a:endParaRPr lang="en-GB" sz="5400" dirty="0">
              <a:solidFill>
                <a:srgbClr val="00B050"/>
              </a:solidFill>
            </a:endParaRPr>
          </a:p>
        </p:txBody>
      </p:sp>
      <p:sp>
        <p:nvSpPr>
          <p:cNvPr id="3" name="Date Placeholder 2"/>
          <p:cNvSpPr>
            <a:spLocks noGrp="1"/>
          </p:cNvSpPr>
          <p:nvPr>
            <p:ph type="dt" sz="half" idx="10"/>
          </p:nvPr>
        </p:nvSpPr>
        <p:spPr>
          <a:xfrm>
            <a:off x="6716685" y="52076"/>
            <a:ext cx="5194646" cy="670098"/>
          </a:xfrm>
        </p:spPr>
        <p:txBody>
          <a:bodyPr/>
          <a:lstStyle/>
          <a:p>
            <a:pPr algn="r"/>
            <a:fld id="{0FB4DB69-AF44-4BDE-BD18-36E895626A63}" type="datetime2">
              <a:rPr lang="en-GB" sz="2800" b="1" u="sng">
                <a:solidFill>
                  <a:schemeClr val="tx1"/>
                </a:solidFill>
              </a:rPr>
              <a:pPr algn="r"/>
              <a:t>Friday, 26 June 2026</a:t>
            </a:fld>
            <a:endParaRPr lang="en-GB" sz="2800" b="1" u="sng" dirty="0">
              <a:solidFill>
                <a:schemeClr val="tx1"/>
              </a:solidFill>
            </a:endParaRPr>
          </a:p>
        </p:txBody>
      </p:sp>
      <p:sp>
        <p:nvSpPr>
          <p:cNvPr id="4" name="TextBox 3">
            <a:extLst>
              <a:ext uri="{FF2B5EF4-FFF2-40B4-BE49-F238E27FC236}">
                <a16:creationId xmlns:a16="http://schemas.microsoft.com/office/drawing/2014/main" id="{EF13F98C-3AEE-44EB-98BD-BD0756732D4A}"/>
              </a:ext>
            </a:extLst>
          </p:cNvPr>
          <p:cNvSpPr txBox="1"/>
          <p:nvPr/>
        </p:nvSpPr>
        <p:spPr>
          <a:xfrm>
            <a:off x="857684" y="3430630"/>
            <a:ext cx="10478814" cy="2123658"/>
          </a:xfrm>
          <a:prstGeom prst="rect">
            <a:avLst/>
          </a:prstGeom>
          <a:noFill/>
        </p:spPr>
        <p:txBody>
          <a:bodyPr wrap="square" lIns="91440" tIns="45720" rIns="91440" bIns="45720" rtlCol="0" anchor="t">
            <a:spAutoFit/>
          </a:bodyPr>
          <a:lstStyle/>
          <a:p>
            <a:endParaRPr lang="en-US" sz="4400" dirty="0">
              <a:ea typeface="Calibri"/>
              <a:cs typeface="Calibri"/>
            </a:endParaRPr>
          </a:p>
          <a:p>
            <a:pPr marL="742950" indent="-742950">
              <a:buFont typeface="+mj-lt"/>
              <a:buAutoNum type="arabicPeriod"/>
            </a:pPr>
            <a:r>
              <a:rPr lang="en-US" sz="4400" dirty="0"/>
              <a:t>What can people become addicted to? Make a list </a:t>
            </a:r>
            <a:endParaRPr lang="en-US" sz="4400" dirty="0">
              <a:ea typeface="Calibri"/>
              <a:cs typeface="Calibri"/>
            </a:endParaRPr>
          </a:p>
        </p:txBody>
      </p:sp>
      <p:pic>
        <p:nvPicPr>
          <p:cNvPr id="8" name="Picture 7" descr="10,900+ Thinking Emoji Stock Photos, Pictures &amp; Royalty-Free Images -  iStock | Thinking emoji vector, Thinking emoji line, Flat thinking emoji">
            <a:extLst>
              <a:ext uri="{FF2B5EF4-FFF2-40B4-BE49-F238E27FC236}">
                <a16:creationId xmlns:a16="http://schemas.microsoft.com/office/drawing/2014/main" id="{D7145F73-2F63-E15A-253F-26D2B6492FA1}"/>
              </a:ext>
            </a:extLst>
          </p:cNvPr>
          <p:cNvPicPr>
            <a:picLocks noChangeAspect="1"/>
          </p:cNvPicPr>
          <p:nvPr/>
        </p:nvPicPr>
        <p:blipFill>
          <a:blip r:embed="rId3"/>
          <a:stretch>
            <a:fillRect/>
          </a:stretch>
        </p:blipFill>
        <p:spPr>
          <a:xfrm>
            <a:off x="690679" y="360441"/>
            <a:ext cx="2038350" cy="2066925"/>
          </a:xfrm>
          <a:prstGeom prst="rect">
            <a:avLst/>
          </a:prstGeom>
        </p:spPr>
      </p:pic>
    </p:spTree>
    <p:extLst>
      <p:ext uri="{BB962C8B-B14F-4D97-AF65-F5344CB8AC3E}">
        <p14:creationId xmlns:p14="http://schemas.microsoft.com/office/powerpoint/2010/main" val="2779647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1F9B5-403E-71EE-9F48-C5A7F3F41D9A}"/>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B7CD4279-8167-36C4-54EC-A5FFE8031022}"/>
              </a:ext>
            </a:extLst>
          </p:cNvPr>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B6B00FAC-E217-4214-EEBF-0595416A59EE}"/>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3F762C5-0C0A-378E-4AFA-CF34CE08096D}"/>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rPr>
                <a:t>Feedback: Examples of addiction</a:t>
              </a:r>
              <a:endParaRPr lang="en-GB" sz="6000" b="1" dirty="0">
                <a:solidFill>
                  <a:schemeClr val="bg1"/>
                </a:solidFill>
                <a:ea typeface="Calibri"/>
                <a:cs typeface="Calibri"/>
              </a:endParaRPr>
            </a:p>
          </p:txBody>
        </p:sp>
      </p:grpSp>
      <p:sp>
        <p:nvSpPr>
          <p:cNvPr id="5" name="Text Placeholder 4">
            <a:extLst>
              <a:ext uri="{FF2B5EF4-FFF2-40B4-BE49-F238E27FC236}">
                <a16:creationId xmlns:a16="http://schemas.microsoft.com/office/drawing/2014/main" id="{142984D6-F840-A8D3-3A91-6A39B49329BC}"/>
              </a:ext>
            </a:extLst>
          </p:cNvPr>
          <p:cNvSpPr>
            <a:spLocks noGrp="1"/>
          </p:cNvSpPr>
          <p:nvPr>
            <p:ph type="body" idx="1"/>
          </p:nvPr>
        </p:nvSpPr>
        <p:spPr>
          <a:xfrm>
            <a:off x="839788" y="1434193"/>
            <a:ext cx="5157787" cy="408894"/>
          </a:xfrm>
        </p:spPr>
        <p:txBody>
          <a:bodyPr>
            <a:noAutofit/>
          </a:bodyPr>
          <a:lstStyle/>
          <a:p>
            <a:r>
              <a:rPr lang="en-GB" sz="3200" dirty="0"/>
              <a:t>Chemical Addiction</a:t>
            </a:r>
          </a:p>
        </p:txBody>
      </p:sp>
      <p:sp>
        <p:nvSpPr>
          <p:cNvPr id="6" name="Content Placeholder 5">
            <a:extLst>
              <a:ext uri="{FF2B5EF4-FFF2-40B4-BE49-F238E27FC236}">
                <a16:creationId xmlns:a16="http://schemas.microsoft.com/office/drawing/2014/main" id="{9AC3914F-E869-96F4-BCD7-97AA1B17B8B5}"/>
              </a:ext>
            </a:extLst>
          </p:cNvPr>
          <p:cNvSpPr>
            <a:spLocks noGrp="1"/>
          </p:cNvSpPr>
          <p:nvPr>
            <p:ph sz="half" idx="2"/>
          </p:nvPr>
        </p:nvSpPr>
        <p:spPr>
          <a:xfrm>
            <a:off x="839788" y="1935678"/>
            <a:ext cx="5157787" cy="4762005"/>
          </a:xfrm>
        </p:spPr>
        <p:txBody>
          <a:bodyPr vert="horz" lIns="91440" tIns="45720" rIns="91440" bIns="45720" rtlCol="0" anchor="t">
            <a:normAutofit lnSpcReduction="10000"/>
          </a:bodyPr>
          <a:lstStyle/>
          <a:p>
            <a:pPr>
              <a:lnSpc>
                <a:spcPct val="110000"/>
              </a:lnSpc>
              <a:spcBef>
                <a:spcPts val="0"/>
              </a:spcBef>
            </a:pPr>
            <a:r>
              <a:rPr lang="en-GB" dirty="0"/>
              <a:t>Alcohol</a:t>
            </a:r>
          </a:p>
          <a:p>
            <a:pPr>
              <a:lnSpc>
                <a:spcPct val="110000"/>
              </a:lnSpc>
              <a:spcBef>
                <a:spcPts val="0"/>
              </a:spcBef>
            </a:pPr>
            <a:r>
              <a:rPr lang="en-GB" dirty="0"/>
              <a:t>Nicotine</a:t>
            </a:r>
          </a:p>
          <a:p>
            <a:pPr>
              <a:lnSpc>
                <a:spcPct val="110000"/>
              </a:lnSpc>
              <a:spcBef>
                <a:spcPts val="0"/>
              </a:spcBef>
            </a:pPr>
            <a:r>
              <a:rPr lang="en-GB" dirty="0"/>
              <a:t>Opioids</a:t>
            </a:r>
          </a:p>
          <a:p>
            <a:pPr>
              <a:lnSpc>
                <a:spcPct val="110000"/>
              </a:lnSpc>
              <a:spcBef>
                <a:spcPts val="0"/>
              </a:spcBef>
            </a:pPr>
            <a:r>
              <a:rPr lang="en-GB" dirty="0"/>
              <a:t>Prescription drugs</a:t>
            </a:r>
          </a:p>
          <a:p>
            <a:pPr>
              <a:lnSpc>
                <a:spcPct val="110000"/>
              </a:lnSpc>
              <a:spcBef>
                <a:spcPts val="0"/>
              </a:spcBef>
            </a:pPr>
            <a:r>
              <a:rPr lang="en-GB" dirty="0"/>
              <a:t>Cocaine</a:t>
            </a:r>
          </a:p>
          <a:p>
            <a:pPr>
              <a:lnSpc>
                <a:spcPct val="110000"/>
              </a:lnSpc>
              <a:spcBef>
                <a:spcPts val="0"/>
              </a:spcBef>
            </a:pPr>
            <a:r>
              <a:rPr lang="en-GB" dirty="0"/>
              <a:t>Cannabis/weed</a:t>
            </a:r>
            <a:endParaRPr lang="en-GB" dirty="0">
              <a:ea typeface="Calibri"/>
              <a:cs typeface="Calibri"/>
            </a:endParaRPr>
          </a:p>
          <a:p>
            <a:pPr>
              <a:lnSpc>
                <a:spcPct val="110000"/>
              </a:lnSpc>
              <a:spcBef>
                <a:spcPts val="0"/>
              </a:spcBef>
            </a:pPr>
            <a:r>
              <a:rPr lang="en-GB" dirty="0"/>
              <a:t>Amphetamines</a:t>
            </a:r>
          </a:p>
          <a:p>
            <a:pPr>
              <a:lnSpc>
                <a:spcPct val="110000"/>
              </a:lnSpc>
              <a:spcBef>
                <a:spcPts val="0"/>
              </a:spcBef>
            </a:pPr>
            <a:r>
              <a:rPr lang="en-GB" dirty="0"/>
              <a:t>Hallucinogens</a:t>
            </a:r>
          </a:p>
          <a:p>
            <a:pPr>
              <a:lnSpc>
                <a:spcPct val="110000"/>
              </a:lnSpc>
              <a:spcBef>
                <a:spcPts val="0"/>
              </a:spcBef>
            </a:pPr>
            <a:r>
              <a:rPr lang="en-GB" dirty="0"/>
              <a:t>Inhalants</a:t>
            </a:r>
          </a:p>
          <a:p>
            <a:pPr>
              <a:lnSpc>
                <a:spcPct val="110000"/>
              </a:lnSpc>
              <a:spcBef>
                <a:spcPts val="0"/>
              </a:spcBef>
            </a:pPr>
            <a:r>
              <a:rPr lang="en-GB" dirty="0"/>
              <a:t>PCP</a:t>
            </a:r>
          </a:p>
          <a:p>
            <a:endParaRPr lang="en-GB" dirty="0"/>
          </a:p>
        </p:txBody>
      </p:sp>
      <p:sp>
        <p:nvSpPr>
          <p:cNvPr id="7" name="Text Placeholder 6">
            <a:extLst>
              <a:ext uri="{FF2B5EF4-FFF2-40B4-BE49-F238E27FC236}">
                <a16:creationId xmlns:a16="http://schemas.microsoft.com/office/drawing/2014/main" id="{A77AC437-0AA2-9EAF-7402-3E90E4A5770F}"/>
              </a:ext>
            </a:extLst>
          </p:cNvPr>
          <p:cNvSpPr>
            <a:spLocks noGrp="1"/>
          </p:cNvSpPr>
          <p:nvPr>
            <p:ph type="body" sz="quarter" idx="3"/>
          </p:nvPr>
        </p:nvSpPr>
        <p:spPr>
          <a:xfrm>
            <a:off x="5997575" y="1422317"/>
            <a:ext cx="5183188" cy="432645"/>
          </a:xfrm>
        </p:spPr>
        <p:txBody>
          <a:bodyPr>
            <a:noAutofit/>
          </a:bodyPr>
          <a:lstStyle/>
          <a:p>
            <a:r>
              <a:rPr lang="en-GB" sz="3200" dirty="0"/>
              <a:t>Behavioural Addiction</a:t>
            </a:r>
          </a:p>
        </p:txBody>
      </p:sp>
      <p:sp>
        <p:nvSpPr>
          <p:cNvPr id="8" name="Content Placeholder 7">
            <a:extLst>
              <a:ext uri="{FF2B5EF4-FFF2-40B4-BE49-F238E27FC236}">
                <a16:creationId xmlns:a16="http://schemas.microsoft.com/office/drawing/2014/main" id="{64954730-81E3-BCF2-5D5D-197EEA5B588D}"/>
              </a:ext>
            </a:extLst>
          </p:cNvPr>
          <p:cNvSpPr>
            <a:spLocks noGrp="1"/>
          </p:cNvSpPr>
          <p:nvPr>
            <p:ph sz="quarter" idx="4"/>
          </p:nvPr>
        </p:nvSpPr>
        <p:spPr>
          <a:xfrm>
            <a:off x="5997575" y="1935677"/>
            <a:ext cx="4595750" cy="5132388"/>
          </a:xfrm>
        </p:spPr>
        <p:txBody>
          <a:bodyPr vert="horz" lIns="91440" tIns="45720" rIns="91440" bIns="45720" rtlCol="0" anchor="t">
            <a:noAutofit/>
          </a:bodyPr>
          <a:lstStyle/>
          <a:p>
            <a:pPr>
              <a:lnSpc>
                <a:spcPct val="100000"/>
              </a:lnSpc>
              <a:spcBef>
                <a:spcPts val="0"/>
              </a:spcBef>
            </a:pPr>
            <a:r>
              <a:rPr lang="en-GB" dirty="0"/>
              <a:t>Food Addiction</a:t>
            </a:r>
          </a:p>
          <a:p>
            <a:pPr>
              <a:lnSpc>
                <a:spcPct val="100000"/>
              </a:lnSpc>
              <a:spcBef>
                <a:spcPts val="0"/>
              </a:spcBef>
            </a:pPr>
            <a:r>
              <a:rPr lang="en-GB" dirty="0"/>
              <a:t>Internet Addiction</a:t>
            </a:r>
          </a:p>
          <a:p>
            <a:pPr>
              <a:lnSpc>
                <a:spcPct val="100000"/>
              </a:lnSpc>
              <a:spcBef>
                <a:spcPts val="0"/>
              </a:spcBef>
            </a:pPr>
            <a:r>
              <a:rPr lang="en-GB" dirty="0"/>
              <a:t>Pornography Addiction</a:t>
            </a:r>
          </a:p>
          <a:p>
            <a:pPr>
              <a:lnSpc>
                <a:spcPct val="100000"/>
              </a:lnSpc>
              <a:spcBef>
                <a:spcPts val="0"/>
              </a:spcBef>
            </a:pPr>
            <a:r>
              <a:rPr lang="en-GB" dirty="0"/>
              <a:t>Video Game Addiction</a:t>
            </a:r>
          </a:p>
          <a:p>
            <a:pPr>
              <a:lnSpc>
                <a:spcPct val="100000"/>
              </a:lnSpc>
              <a:spcBef>
                <a:spcPts val="0"/>
              </a:spcBef>
            </a:pPr>
            <a:r>
              <a:rPr lang="en-GB" dirty="0"/>
              <a:t>Work Addiction</a:t>
            </a:r>
          </a:p>
          <a:p>
            <a:pPr>
              <a:lnSpc>
                <a:spcPct val="100000"/>
              </a:lnSpc>
              <a:spcBef>
                <a:spcPts val="0"/>
              </a:spcBef>
            </a:pPr>
            <a:r>
              <a:rPr lang="en-GB" dirty="0"/>
              <a:t>Exercise Addiction</a:t>
            </a:r>
          </a:p>
          <a:p>
            <a:pPr>
              <a:lnSpc>
                <a:spcPct val="100000"/>
              </a:lnSpc>
              <a:spcBef>
                <a:spcPts val="0"/>
              </a:spcBef>
            </a:pPr>
            <a:r>
              <a:rPr lang="en-GB" dirty="0"/>
              <a:t>Cutting/self harm</a:t>
            </a:r>
            <a:endParaRPr lang="en-GB" dirty="0">
              <a:ea typeface="Calibri"/>
              <a:cs typeface="Calibri"/>
            </a:endParaRPr>
          </a:p>
          <a:p>
            <a:pPr>
              <a:lnSpc>
                <a:spcPct val="100000"/>
              </a:lnSpc>
              <a:spcBef>
                <a:spcPts val="0"/>
              </a:spcBef>
            </a:pPr>
            <a:r>
              <a:rPr lang="en-GB" dirty="0"/>
              <a:t>Shopping Addiction</a:t>
            </a:r>
          </a:p>
          <a:p>
            <a:pPr>
              <a:lnSpc>
                <a:spcPct val="100000"/>
              </a:lnSpc>
              <a:spcBef>
                <a:spcPts val="0"/>
              </a:spcBef>
            </a:pPr>
            <a:r>
              <a:rPr lang="en-GB" dirty="0"/>
              <a:t>Exercise</a:t>
            </a:r>
          </a:p>
          <a:p>
            <a:pPr>
              <a:lnSpc>
                <a:spcPct val="100000"/>
              </a:lnSpc>
              <a:spcBef>
                <a:spcPts val="0"/>
              </a:spcBef>
            </a:pPr>
            <a:r>
              <a:rPr lang="en-GB" dirty="0"/>
              <a:t>Gambling Addiction</a:t>
            </a:r>
          </a:p>
        </p:txBody>
      </p:sp>
    </p:spTree>
    <p:extLst>
      <p:ext uri="{BB962C8B-B14F-4D97-AF65-F5344CB8AC3E}">
        <p14:creationId xmlns:p14="http://schemas.microsoft.com/office/powerpoint/2010/main" val="2681778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02D331-4A82-4EED-A1B3-F4387AAD34B9}"/>
              </a:ext>
            </a:extLst>
          </p:cNvPr>
          <p:cNvSpPr/>
          <p:nvPr/>
        </p:nvSpPr>
        <p:spPr>
          <a:xfrm>
            <a:off x="477151" y="1236184"/>
            <a:ext cx="10228514" cy="1323439"/>
          </a:xfrm>
          <a:prstGeom prst="rect">
            <a:avLst/>
          </a:prstGeom>
        </p:spPr>
        <p:txBody>
          <a:bodyPr wrap="square">
            <a:spAutoFit/>
          </a:bodyPr>
          <a:lstStyle/>
          <a:p>
            <a:r>
              <a:rPr lang="en-GB" sz="4000" b="1" dirty="0"/>
              <a:t>Lesson Objective</a:t>
            </a:r>
            <a:r>
              <a:rPr lang="en-GB" sz="4000" dirty="0"/>
              <a:t>: Today we are learning about addiction.</a:t>
            </a:r>
          </a:p>
        </p:txBody>
      </p:sp>
      <p:sp>
        <p:nvSpPr>
          <p:cNvPr id="3" name="Rectangle 2">
            <a:extLst>
              <a:ext uri="{FF2B5EF4-FFF2-40B4-BE49-F238E27FC236}">
                <a16:creationId xmlns:a16="http://schemas.microsoft.com/office/drawing/2014/main" id="{DEAF0773-D3D3-42B2-A775-8197AF4DEED0}"/>
              </a:ext>
            </a:extLst>
          </p:cNvPr>
          <p:cNvSpPr/>
          <p:nvPr/>
        </p:nvSpPr>
        <p:spPr>
          <a:xfrm>
            <a:off x="477150" y="2804692"/>
            <a:ext cx="8082233" cy="3785652"/>
          </a:xfrm>
          <a:prstGeom prst="rect">
            <a:avLst/>
          </a:prstGeom>
        </p:spPr>
        <p:txBody>
          <a:bodyPr wrap="square">
            <a:spAutoFit/>
          </a:bodyPr>
          <a:lstStyle/>
          <a:p>
            <a:r>
              <a:rPr lang="en-GB" sz="4000" b="1" dirty="0"/>
              <a:t>Learning Outcomes:</a:t>
            </a:r>
          </a:p>
          <a:p>
            <a:pPr marL="742950" indent="-742950">
              <a:buFont typeface="+mj-lt"/>
              <a:buAutoNum type="arabicPeriod"/>
            </a:pPr>
            <a:r>
              <a:rPr lang="en-GB" sz="4000" dirty="0"/>
              <a:t>What is addiction.</a:t>
            </a:r>
          </a:p>
          <a:p>
            <a:pPr marL="742950" indent="-742950">
              <a:buFont typeface="+mj-lt"/>
              <a:buAutoNum type="arabicPeriod"/>
            </a:pPr>
            <a:r>
              <a:rPr lang="en-GB" sz="4000" dirty="0"/>
              <a:t>What types of addiction are more common.</a:t>
            </a:r>
            <a:endParaRPr lang="en-GB" sz="4000" b="1" dirty="0">
              <a:solidFill>
                <a:srgbClr val="FF0000"/>
              </a:solidFill>
            </a:endParaRPr>
          </a:p>
          <a:p>
            <a:pPr marL="742950" indent="-742950">
              <a:buFont typeface="+mj-lt"/>
              <a:buAutoNum type="arabicPeriod"/>
            </a:pPr>
            <a:r>
              <a:rPr lang="en-US" sz="4000" dirty="0"/>
              <a:t>What are the chemical and </a:t>
            </a:r>
            <a:r>
              <a:rPr lang="en-US" sz="4000" dirty="0" err="1"/>
              <a:t>behavioural</a:t>
            </a:r>
            <a:r>
              <a:rPr lang="en-US" sz="4000" dirty="0"/>
              <a:t> effects of addiction.</a:t>
            </a:r>
            <a:endParaRPr lang="en-GB" sz="4000" dirty="0"/>
          </a:p>
        </p:txBody>
      </p:sp>
      <p:pic>
        <p:nvPicPr>
          <p:cNvPr id="9" name="Picture 8">
            <a:extLst>
              <a:ext uri="{FF2B5EF4-FFF2-40B4-BE49-F238E27FC236}">
                <a16:creationId xmlns:a16="http://schemas.microsoft.com/office/drawing/2014/main" id="{03453CAB-2066-429F-A6D3-6E3F318BE04E}"/>
              </a:ext>
            </a:extLst>
          </p:cNvPr>
          <p:cNvPicPr>
            <a:picLocks noChangeAspect="1"/>
          </p:cNvPicPr>
          <p:nvPr/>
        </p:nvPicPr>
        <p:blipFill rotWithShape="1">
          <a:blip r:embed="rId2"/>
          <a:srcRect l="18088" r="16350" b="12830"/>
          <a:stretch/>
        </p:blipFill>
        <p:spPr>
          <a:xfrm>
            <a:off x="8741665" y="2804692"/>
            <a:ext cx="2712146" cy="3606007"/>
          </a:xfrm>
          <a:prstGeom prst="rect">
            <a:avLst/>
          </a:prstGeom>
        </p:spPr>
      </p:pic>
      <p:sp>
        <p:nvSpPr>
          <p:cNvPr id="7" name="TextBox 6"/>
          <p:cNvSpPr txBox="1"/>
          <p:nvPr/>
        </p:nvSpPr>
        <p:spPr>
          <a:xfrm>
            <a:off x="0" y="0"/>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000" b="1" dirty="0">
                <a:solidFill>
                  <a:schemeClr val="bg1"/>
                </a:solidFill>
              </a:rPr>
              <a:t>What are we learning today?</a:t>
            </a:r>
          </a:p>
        </p:txBody>
      </p:sp>
    </p:spTree>
    <p:extLst>
      <p:ext uri="{BB962C8B-B14F-4D97-AF65-F5344CB8AC3E}">
        <p14:creationId xmlns:p14="http://schemas.microsoft.com/office/powerpoint/2010/main" val="2019425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4D3ED324-D6EC-1F4F-52D7-063EC5372AB8}"/>
              </a:ext>
            </a:extLst>
          </p:cNvPr>
          <p:cNvSpPr txBox="1"/>
          <p:nvPr/>
        </p:nvSpPr>
        <p:spPr>
          <a:xfrm>
            <a:off x="0" y="2"/>
            <a:ext cx="12192000" cy="1015663"/>
          </a:xfrm>
          <a:prstGeom prst="rect">
            <a:avLst/>
          </a:prstGeom>
          <a:solidFill>
            <a:schemeClr val="accent6">
              <a:lumMod val="75000"/>
            </a:schemeClr>
          </a:solidFill>
          <a:ln>
            <a:solidFill>
              <a:schemeClr val="tx1"/>
            </a:solidFill>
          </a:ln>
        </p:spPr>
        <p:txBody>
          <a:bodyPr wrap="square" lIns="91440" tIns="45720" rIns="91440" bIns="4572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GB" sz="6000" b="1">
                <a:solidFill>
                  <a:schemeClr val="bg1"/>
                </a:solidFill>
                <a:ea typeface="Calibri"/>
                <a:cs typeface="Calibri"/>
              </a:rPr>
              <a:t>Today's Key Terms</a:t>
            </a:r>
          </a:p>
        </p:txBody>
      </p:sp>
      <p:sp>
        <p:nvSpPr>
          <p:cNvPr id="4" name="TextBox 3">
            <a:extLst>
              <a:ext uri="{FF2B5EF4-FFF2-40B4-BE49-F238E27FC236}">
                <a16:creationId xmlns:a16="http://schemas.microsoft.com/office/drawing/2014/main" id="{B1D30E56-D132-7CF1-1A7A-66BC68DE58D3}"/>
              </a:ext>
            </a:extLst>
          </p:cNvPr>
          <p:cNvSpPr txBox="1"/>
          <p:nvPr/>
        </p:nvSpPr>
        <p:spPr>
          <a:xfrm>
            <a:off x="569608" y="1025806"/>
            <a:ext cx="4762931" cy="5355312"/>
          </a:xfrm>
          <a:prstGeom prst="rect">
            <a:avLst/>
          </a:prstGeom>
          <a:solidFill>
            <a:schemeClr val="accent6">
              <a:lumMod val="40000"/>
              <a:lumOff val="60000"/>
            </a:schemeClr>
          </a:solid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4000" b="1">
                <a:ea typeface="Calibri"/>
                <a:cs typeface="Calibri"/>
              </a:rPr>
              <a:t>Addiction</a:t>
            </a:r>
          </a:p>
          <a:p>
            <a:pPr algn="ctr"/>
            <a:r>
              <a:rPr lang="en-US" sz="4000" b="1">
                <a:ea typeface="Calibri"/>
                <a:cs typeface="Calibri"/>
              </a:rPr>
              <a:t>Chemical </a:t>
            </a:r>
          </a:p>
          <a:p>
            <a:pPr algn="ctr"/>
            <a:r>
              <a:rPr lang="en-US" sz="4000" b="1" dirty="0" err="1">
                <a:ea typeface="Calibri"/>
                <a:cs typeface="Calibri"/>
              </a:rPr>
              <a:t>Behavioural</a:t>
            </a:r>
            <a:endParaRPr lang="en-US" sz="4000" b="1">
              <a:ea typeface="Calibri"/>
              <a:cs typeface="Calibri"/>
            </a:endParaRPr>
          </a:p>
          <a:p>
            <a:pPr algn="ctr"/>
            <a:r>
              <a:rPr lang="en-US" sz="4000" b="1">
                <a:ea typeface="Calibri"/>
                <a:cs typeface="Calibri"/>
              </a:rPr>
              <a:t>Legal and illegal drugs</a:t>
            </a:r>
          </a:p>
          <a:p>
            <a:pPr algn="ctr"/>
            <a:r>
              <a:rPr lang="en-US" sz="4000" b="1">
                <a:ea typeface="Calibri"/>
                <a:cs typeface="Calibri"/>
              </a:rPr>
              <a:t>Self esteem</a:t>
            </a:r>
          </a:p>
          <a:p>
            <a:pPr algn="ctr"/>
            <a:r>
              <a:rPr lang="en-US" sz="4000" b="1">
                <a:ea typeface="Calibri"/>
                <a:cs typeface="Calibri"/>
              </a:rPr>
              <a:t>Trauma</a:t>
            </a:r>
          </a:p>
          <a:p>
            <a:pPr algn="ctr"/>
            <a:r>
              <a:rPr lang="en-US" sz="4000" b="1">
                <a:ea typeface="Calibri"/>
                <a:cs typeface="Calibri"/>
              </a:rPr>
              <a:t>Withdrawal</a:t>
            </a:r>
          </a:p>
          <a:p>
            <a:pPr algn="ctr"/>
            <a:r>
              <a:rPr lang="en-US" sz="4000" b="1">
                <a:ea typeface="Calibri"/>
                <a:cs typeface="Calibri"/>
              </a:rPr>
              <a:t>MDMA/Ecstasy</a:t>
            </a:r>
          </a:p>
          <a:p>
            <a:pPr algn="ctr"/>
            <a:endParaRPr lang="en-US" sz="2400" b="1" dirty="0">
              <a:ea typeface="Calibri"/>
              <a:cs typeface="Calibri"/>
            </a:endParaRPr>
          </a:p>
        </p:txBody>
      </p:sp>
      <p:sp>
        <p:nvSpPr>
          <p:cNvPr id="5" name="TextBox 4">
            <a:extLst>
              <a:ext uri="{FF2B5EF4-FFF2-40B4-BE49-F238E27FC236}">
                <a16:creationId xmlns:a16="http://schemas.microsoft.com/office/drawing/2014/main" id="{3493A542-59F7-E22D-4DBA-1FC77BCFB2BD}"/>
              </a:ext>
            </a:extLst>
          </p:cNvPr>
          <p:cNvSpPr txBox="1"/>
          <p:nvPr/>
        </p:nvSpPr>
        <p:spPr>
          <a:xfrm>
            <a:off x="6237843" y="1883112"/>
            <a:ext cx="5173299" cy="2523768"/>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4000">
                <a:ea typeface="Calibri"/>
                <a:cs typeface="Calibri"/>
              </a:rPr>
              <a:t>Start of the lesson</a:t>
            </a:r>
          </a:p>
          <a:p>
            <a:endParaRPr lang="en-US" sz="4000">
              <a:ea typeface="Calibri"/>
              <a:cs typeface="Calibri"/>
            </a:endParaRPr>
          </a:p>
          <a:p>
            <a:r>
              <a:rPr lang="en-US" sz="4000">
                <a:ea typeface="Calibri"/>
                <a:cs typeface="Calibri"/>
              </a:rPr>
              <a:t>Can you explain these words ?</a:t>
            </a:r>
          </a:p>
        </p:txBody>
      </p:sp>
      <p:pic>
        <p:nvPicPr>
          <p:cNvPr id="6" name="Picture 5" descr="10,900+ Thinking Emoji Stock Photos, Pictures &amp; Royalty-Free Images -  iStock | Thinking emoji vector, Thinking emoji line, Flat thinking emoji">
            <a:extLst>
              <a:ext uri="{FF2B5EF4-FFF2-40B4-BE49-F238E27FC236}">
                <a16:creationId xmlns:a16="http://schemas.microsoft.com/office/drawing/2014/main" id="{35777287-1DC2-DF0F-B438-11CB4DEA3363}"/>
              </a:ext>
            </a:extLst>
          </p:cNvPr>
          <p:cNvPicPr>
            <a:picLocks noChangeAspect="1"/>
          </p:cNvPicPr>
          <p:nvPr/>
        </p:nvPicPr>
        <p:blipFill>
          <a:blip r:embed="rId2"/>
          <a:stretch>
            <a:fillRect/>
          </a:stretch>
        </p:blipFill>
        <p:spPr>
          <a:xfrm>
            <a:off x="9315363" y="4015635"/>
            <a:ext cx="2413000" cy="2438400"/>
          </a:xfrm>
          <a:prstGeom prst="rect">
            <a:avLst/>
          </a:prstGeom>
        </p:spPr>
      </p:pic>
    </p:spTree>
    <p:extLst>
      <p:ext uri="{BB962C8B-B14F-4D97-AF65-F5344CB8AC3E}">
        <p14:creationId xmlns:p14="http://schemas.microsoft.com/office/powerpoint/2010/main" val="2065274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1181100"/>
            <a:chOff x="0" y="0"/>
            <a:chExt cx="12192000" cy="1181100"/>
          </a:xfrm>
        </p:grpSpPr>
        <p:sp>
          <p:nvSpPr>
            <p:cNvPr id="9" name="Rectangle 8">
              <a:extLst>
                <a:ext uri="{FF2B5EF4-FFF2-40B4-BE49-F238E27FC236}">
                  <a16:creationId xmlns:a16="http://schemas.microsoft.com/office/drawing/2014/main" id="{C0515C61-1B57-46DE-80D9-8B282C5A8AB9}"/>
                </a:ext>
              </a:extLst>
            </p:cNvPr>
            <p:cNvSpPr/>
            <p:nvPr/>
          </p:nvSpPr>
          <p:spPr>
            <a:xfrm>
              <a:off x="0" y="0"/>
              <a:ext cx="12192000" cy="1181100"/>
            </a:xfrm>
            <a:prstGeom prst="rect">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766F25F-39D6-4BCF-84F6-319AFAEA5DCB}"/>
                </a:ext>
              </a:extLst>
            </p:cNvPr>
            <p:cNvSpPr txBox="1"/>
            <p:nvPr/>
          </p:nvSpPr>
          <p:spPr>
            <a:xfrm>
              <a:off x="0" y="82717"/>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spcBef>
                  <a:spcPts val="2400"/>
                </a:spcBef>
                <a:spcAft>
                  <a:spcPts val="2400"/>
                </a:spcAft>
              </a:pPr>
              <a:r>
                <a:rPr lang="en-GB" sz="6000" b="1" dirty="0">
                  <a:solidFill>
                    <a:schemeClr val="bg1"/>
                  </a:solidFill>
                  <a:ea typeface="Calibri"/>
                  <a:cs typeface="Calibri"/>
                </a:rPr>
                <a:t>Whiteboards</a:t>
              </a:r>
            </a:p>
          </p:txBody>
        </p:sp>
      </p:grpSp>
      <p:sp>
        <p:nvSpPr>
          <p:cNvPr id="4" name="TextBox 3">
            <a:extLst>
              <a:ext uri="{FF2B5EF4-FFF2-40B4-BE49-F238E27FC236}">
                <a16:creationId xmlns:a16="http://schemas.microsoft.com/office/drawing/2014/main" id="{0FAE8AFB-B505-672E-CE11-21F852D0D698}"/>
              </a:ext>
            </a:extLst>
          </p:cNvPr>
          <p:cNvSpPr txBox="1"/>
          <p:nvPr/>
        </p:nvSpPr>
        <p:spPr>
          <a:xfrm>
            <a:off x="708275" y="2593854"/>
            <a:ext cx="5925159"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dirty="0">
                <a:ea typeface="Calibri"/>
                <a:cs typeface="Calibri"/>
              </a:rPr>
              <a:t>What does addiction mean ?</a:t>
            </a:r>
          </a:p>
        </p:txBody>
      </p:sp>
      <p:pic>
        <p:nvPicPr>
          <p:cNvPr id="5" name="Picture 4" descr="Whiteboard Clipart Stock Vektorgrafik „Vector Illustration Of Two">
            <a:extLst>
              <a:ext uri="{FF2B5EF4-FFF2-40B4-BE49-F238E27FC236}">
                <a16:creationId xmlns:a16="http://schemas.microsoft.com/office/drawing/2014/main" id="{76A2990E-56B4-C658-025F-2964E4B3FF57}"/>
              </a:ext>
            </a:extLst>
          </p:cNvPr>
          <p:cNvPicPr>
            <a:picLocks noChangeAspect="1"/>
          </p:cNvPicPr>
          <p:nvPr/>
        </p:nvPicPr>
        <p:blipFill>
          <a:blip r:embed="rId3"/>
          <a:stretch>
            <a:fillRect/>
          </a:stretch>
        </p:blipFill>
        <p:spPr>
          <a:xfrm>
            <a:off x="6740448" y="1880374"/>
            <a:ext cx="4509740" cy="4509740"/>
          </a:xfrm>
          <a:prstGeom prst="rect">
            <a:avLst/>
          </a:prstGeom>
        </p:spPr>
      </p:pic>
    </p:spTree>
    <p:extLst>
      <p:ext uri="{BB962C8B-B14F-4D97-AF65-F5344CB8AC3E}">
        <p14:creationId xmlns:p14="http://schemas.microsoft.com/office/powerpoint/2010/main" val="2829932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4" descr="Listen">
            <a:hlinkClick r:id="rId3" tooltip="Listen"/>
          </p:cNvPr>
          <p:cNvSpPr>
            <a:spLocks noChangeAspect="1" noChangeArrowheads="1"/>
          </p:cNvSpPr>
          <p:nvPr/>
        </p:nvSpPr>
        <p:spPr bwMode="auto">
          <a:xfrm>
            <a:off x="5508626" y="-46038"/>
            <a:ext cx="104775" cy="104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p:cNvSpPr txBox="1"/>
          <p:nvPr/>
        </p:nvSpPr>
        <p:spPr>
          <a:xfrm>
            <a:off x="498766" y="1546544"/>
            <a:ext cx="7188812" cy="4401205"/>
          </a:xfrm>
          <a:prstGeom prst="rect">
            <a:avLst/>
          </a:prstGeom>
          <a:solidFill>
            <a:schemeClr val="accent6">
              <a:lumMod val="20000"/>
              <a:lumOff val="80000"/>
            </a:schemeClr>
          </a:solidFill>
        </p:spPr>
        <p:txBody>
          <a:bodyPr wrap="square" lIns="91440" tIns="45720" rIns="91440" bIns="45720" rtlCol="0" anchor="t">
            <a:spAutoFit/>
          </a:bodyPr>
          <a:lstStyle/>
          <a:p>
            <a:pPr algn="ctr"/>
            <a:r>
              <a:rPr lang="en-GB" sz="4000" baseline="0" dirty="0">
                <a:latin typeface="Calibri"/>
                <a:ea typeface="Arial"/>
                <a:cs typeface="Arial"/>
              </a:rPr>
              <a:t>Addiction - the fact or condition of being addicted to a particular substance or activity.</a:t>
            </a:r>
          </a:p>
          <a:p>
            <a:pPr algn="ctr"/>
            <a:r>
              <a:rPr lang="en-GB" sz="4000" dirty="0">
                <a:ea typeface="+mn-lt"/>
                <a:cs typeface="+mn-lt"/>
              </a:rPr>
              <a:t>It is not having control over doing, taking or using something to the point where it could be harmful to you.</a:t>
            </a:r>
            <a:endParaRPr lang="en-GB" sz="4000" dirty="0"/>
          </a:p>
        </p:txBody>
      </p:sp>
      <p:sp>
        <p:nvSpPr>
          <p:cNvPr id="6" name="TextBox 5">
            <a:extLst>
              <a:ext uri="{FF2B5EF4-FFF2-40B4-BE49-F238E27FC236}">
                <a16:creationId xmlns:a16="http://schemas.microsoft.com/office/drawing/2014/main" id="{BE8532D0-C5B5-8A44-05D5-8EDAB0B7C09F}"/>
              </a:ext>
            </a:extLst>
          </p:cNvPr>
          <p:cNvSpPr txBox="1"/>
          <p:nvPr/>
        </p:nvSpPr>
        <p:spPr>
          <a:xfrm>
            <a:off x="0" y="0"/>
            <a:ext cx="12192000" cy="1015663"/>
          </a:xfrm>
          <a:prstGeom prst="rect">
            <a:avLst/>
          </a:prstGeom>
          <a:solidFill>
            <a:schemeClr val="accent6"/>
          </a:solidFill>
          <a:ln>
            <a:solidFill>
              <a:schemeClr val="tx1"/>
            </a:solidFill>
          </a:ln>
        </p:spPr>
        <p:txBody>
          <a:bodyPr wrap="square" lIns="91440" tIns="45720" rIns="91440" bIns="45720" rtlCol="0" anchor="t">
            <a:spAutoFit/>
          </a:bodyPr>
          <a:lstStyle/>
          <a:p>
            <a:pPr algn="ctr"/>
            <a:r>
              <a:rPr lang="en-GB" sz="6000" b="1" dirty="0">
                <a:solidFill>
                  <a:schemeClr val="bg1"/>
                </a:solidFill>
                <a:ea typeface="Calibri"/>
                <a:cs typeface="Calibri"/>
              </a:rPr>
              <a:t>What is addiction ?</a:t>
            </a:r>
          </a:p>
        </p:txBody>
      </p:sp>
      <p:sp>
        <p:nvSpPr>
          <p:cNvPr id="2" name="TextBox 5">
            <a:extLst>
              <a:ext uri="{FF2B5EF4-FFF2-40B4-BE49-F238E27FC236}">
                <a16:creationId xmlns:a16="http://schemas.microsoft.com/office/drawing/2014/main" id="{53923224-BCB6-F1D5-8671-494254AB909A}"/>
              </a:ext>
            </a:extLst>
          </p:cNvPr>
          <p:cNvSpPr txBox="1"/>
          <p:nvPr/>
        </p:nvSpPr>
        <p:spPr>
          <a:xfrm>
            <a:off x="7833215" y="1969106"/>
            <a:ext cx="3984641" cy="19389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000" dirty="0">
                <a:ea typeface="Calibri"/>
                <a:cs typeface="Calibri"/>
              </a:rPr>
              <a:t>Copy this definition into </a:t>
            </a:r>
            <a:r>
              <a:rPr lang="en-US" sz="4000">
                <a:ea typeface="Calibri"/>
                <a:cs typeface="Calibri"/>
              </a:rPr>
              <a:t>your booklets</a:t>
            </a:r>
            <a:endParaRPr lang="en-US" sz="4000" dirty="0">
              <a:ea typeface="Calibri"/>
              <a:cs typeface="Calibri"/>
            </a:endParaRPr>
          </a:p>
        </p:txBody>
      </p:sp>
      <p:pic>
        <p:nvPicPr>
          <p:cNvPr id="4" name="Picture 3" descr="A yellow emoji holding a pen&#10;&#10;AI-generated content may be incorrect.">
            <a:extLst>
              <a:ext uri="{FF2B5EF4-FFF2-40B4-BE49-F238E27FC236}">
                <a16:creationId xmlns:a16="http://schemas.microsoft.com/office/drawing/2014/main" id="{646F7F20-DD26-8A7E-99B4-DF6F6A5A6142}"/>
              </a:ext>
            </a:extLst>
          </p:cNvPr>
          <p:cNvPicPr>
            <a:picLocks noChangeAspect="1"/>
          </p:cNvPicPr>
          <p:nvPr/>
        </p:nvPicPr>
        <p:blipFill>
          <a:blip r:embed="rId4"/>
          <a:stretch>
            <a:fillRect/>
          </a:stretch>
        </p:blipFill>
        <p:spPr>
          <a:xfrm>
            <a:off x="8963025" y="4524656"/>
            <a:ext cx="1504950" cy="1685925"/>
          </a:xfrm>
          <a:prstGeom prst="rect">
            <a:avLst/>
          </a:prstGeom>
        </p:spPr>
      </p:pic>
    </p:spTree>
    <p:extLst>
      <p:ext uri="{BB962C8B-B14F-4D97-AF65-F5344CB8AC3E}">
        <p14:creationId xmlns:p14="http://schemas.microsoft.com/office/powerpoint/2010/main" val="8761588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894552A1935DB4BAE0F529CC04127C2" ma:contentTypeVersion="5" ma:contentTypeDescription="Create a new document." ma:contentTypeScope="" ma:versionID="47d2d33c623bf66bd525bd8577c6982d">
  <xsd:schema xmlns:xsd="http://www.w3.org/2001/XMLSchema" xmlns:xs="http://www.w3.org/2001/XMLSchema" xmlns:p="http://schemas.microsoft.com/office/2006/metadata/properties" xmlns:ns2="17d39295-004b-4222-88d8-ad27008ef85c" targetNamespace="http://schemas.microsoft.com/office/2006/metadata/properties" ma:root="true" ma:fieldsID="127f90ae58a902fdc8d2700e0622c2c4" ns2:_="">
    <xsd:import namespace="17d39295-004b-4222-88d8-ad27008ef85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d39295-004b-4222-88d8-ad27008ef8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82137D-4538-4CB9-A01D-C563E725940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17d39295-004b-4222-88d8-ad27008ef85c"/>
    <ds:schemaRef ds:uri="http://www.w3.org/XML/1998/namespace"/>
    <ds:schemaRef ds:uri="http://purl.org/dc/dcmitype/"/>
  </ds:schemaRefs>
</ds:datastoreItem>
</file>

<file path=customXml/itemProps2.xml><?xml version="1.0" encoding="utf-8"?>
<ds:datastoreItem xmlns:ds="http://schemas.openxmlformats.org/officeDocument/2006/customXml" ds:itemID="{38C248B3-5D89-477A-AF85-5D75A2737C04}">
  <ds:schemaRefs>
    <ds:schemaRef ds:uri="http://schemas.microsoft.com/sharepoint/v3/contenttype/forms"/>
  </ds:schemaRefs>
</ds:datastoreItem>
</file>

<file path=customXml/itemProps3.xml><?xml version="1.0" encoding="utf-8"?>
<ds:datastoreItem xmlns:ds="http://schemas.openxmlformats.org/officeDocument/2006/customXml" ds:itemID="{9C96DE61-CEC1-40C7-81B7-88C259EEA4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d39295-004b-4222-88d8-ad27008ef8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1985</TotalTime>
  <Words>934</Words>
  <Application>Microsoft Office PowerPoint</Application>
  <PresentationFormat>Widescreen</PresentationFormat>
  <Paragraphs>160</Paragraphs>
  <Slides>39</Slides>
  <Notes>19</Notes>
  <HiddenSlides>1</HiddenSlides>
  <MMClips>2</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Natalie Ford</dc:creator>
  <cp:lastModifiedBy>Mrs N Ford</cp:lastModifiedBy>
  <cp:revision>475</cp:revision>
  <dcterms:created xsi:type="dcterms:W3CDTF">2015-07-27T20:59:03Z</dcterms:created>
  <dcterms:modified xsi:type="dcterms:W3CDTF">2026-06-26T08:58:10Z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0x010100C894552A1935DB4BAE0F529CC04127C2</vt:lpwstr>
  </property>
</Properties>
</file>