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1"/>
  </p:notesMasterIdLst>
  <p:sldIdLst>
    <p:sldId id="433" r:id="rId5"/>
    <p:sldId id="290" r:id="rId6"/>
    <p:sldId id="320" r:id="rId7"/>
    <p:sldId id="306" r:id="rId8"/>
    <p:sldId id="386" r:id="rId9"/>
    <p:sldId id="385" r:id="rId10"/>
    <p:sldId id="401" r:id="rId11"/>
    <p:sldId id="402" r:id="rId12"/>
    <p:sldId id="435" r:id="rId13"/>
    <p:sldId id="405" r:id="rId14"/>
    <p:sldId id="410" r:id="rId15"/>
    <p:sldId id="411" r:id="rId16"/>
    <p:sldId id="412" r:id="rId17"/>
    <p:sldId id="413" r:id="rId18"/>
    <p:sldId id="414" r:id="rId19"/>
    <p:sldId id="415" r:id="rId20"/>
    <p:sldId id="416" r:id="rId21"/>
    <p:sldId id="436" r:id="rId22"/>
    <p:sldId id="423" r:id="rId23"/>
    <p:sldId id="424" r:id="rId24"/>
    <p:sldId id="425" r:id="rId25"/>
    <p:sldId id="426" r:id="rId26"/>
    <p:sldId id="427" r:id="rId27"/>
    <p:sldId id="403" r:id="rId28"/>
    <p:sldId id="404" r:id="rId29"/>
    <p:sldId id="390" r:id="rId30"/>
    <p:sldId id="406" r:id="rId31"/>
    <p:sldId id="407" r:id="rId32"/>
    <p:sldId id="408" r:id="rId33"/>
    <p:sldId id="409" r:id="rId34"/>
    <p:sldId id="420" r:id="rId35"/>
    <p:sldId id="421" r:id="rId36"/>
    <p:sldId id="430" r:id="rId37"/>
    <p:sldId id="437" r:id="rId38"/>
    <p:sldId id="440" r:id="rId39"/>
    <p:sldId id="396" r:id="rId40"/>
    <p:sldId id="438" r:id="rId41"/>
    <p:sldId id="439" r:id="rId42"/>
    <p:sldId id="441" r:id="rId43"/>
    <p:sldId id="442" r:id="rId44"/>
    <p:sldId id="431" r:id="rId45"/>
    <p:sldId id="432" r:id="rId46"/>
    <p:sldId id="422" r:id="rId47"/>
    <p:sldId id="443" r:id="rId48"/>
    <p:sldId id="377" r:id="rId49"/>
    <p:sldId id="310"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9B9"/>
    <a:srgbClr val="E7F2FF"/>
    <a:srgbClr val="EAD5FF"/>
    <a:srgbClr val="E7F9FF"/>
    <a:srgbClr val="CCFF66"/>
    <a:srgbClr val="DEBDFF"/>
    <a:srgbClr val="FFFF99"/>
    <a:srgbClr val="FF66FF"/>
    <a:srgbClr val="2AF64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538DDA-CCA6-55FB-E38D-67C28B931A23}" v="3" dt="2026-06-25T09:57:38.961"/>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“Good morning everyone. Today is our Values Day, and we’ll be talking about an important topic: how we treat each other with respect – especially when it comes to gender.”</a:t>
            </a:r>
          </a:p>
          <a:p>
            <a:r>
              <a:rPr lang="en-GB"/>
              <a:t>“Our focus is on understanding </a:t>
            </a:r>
            <a:r>
              <a:rPr lang="en-GB" b="1"/>
              <a:t>sexism and misogyny</a:t>
            </a:r>
            <a:r>
              <a:rPr lang="en-GB"/>
              <a:t> – what they are, how they affect people, and what we can do about them. This session isn’t about blaming anyone – it’s about learning and thinking critically.”</a:t>
            </a:r>
          </a:p>
          <a:p>
            <a:r>
              <a:rPr lang="en-GB"/>
              <a:t>“Let’s start with this question: </a:t>
            </a:r>
            <a:r>
              <a:rPr lang="en-GB" i="1"/>
              <a:t>What do you think sexism means?</a:t>
            </a:r>
            <a:r>
              <a:rPr lang="en-GB"/>
              <a:t> Write your answers on your MWBs.</a:t>
            </a:r>
          </a:p>
          <a:p>
            <a:r>
              <a:rPr lang="en-GB" b="1"/>
              <a:t>[After 2 mins]</a:t>
            </a:r>
            <a:endParaRPr lang="en-GB"/>
          </a:p>
          <a:p>
            <a:r>
              <a:rPr lang="en-GB"/>
              <a:t>“Who would like to share their definition or example?”</a:t>
            </a:r>
          </a:p>
          <a:p>
            <a:r>
              <a:rPr lang="en-GB" b="1"/>
              <a:t>Take 2–3 contributions. Then explain:</a:t>
            </a:r>
            <a:endParaRPr lang="en-GB"/>
          </a:p>
          <a:p>
            <a:r>
              <a:rPr lang="en-GB"/>
              <a:t>“Sexism is when someone is treated unfairly or differently because of their sex or gender. It can be based on stereotypes, assumptions, or disrespect – often against women and girls, but it can affect anyone.”</a:t>
            </a:r>
          </a:p>
          <a:p>
            <a:r>
              <a:rPr lang="en-GB"/>
              <a:t>“It’s not just about ‘big’ incidents – it can include ‘jokes’, dress codes, who is listened to or believed, and more.”</a:t>
            </a:r>
          </a:p>
          <a:p>
            <a:endParaRPr lang="en-GB"/>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4</a:t>
            </a:fld>
            <a:endParaRPr lang="en-GB"/>
          </a:p>
        </p:txBody>
      </p:sp>
    </p:spTree>
    <p:extLst>
      <p:ext uri="{BB962C8B-B14F-4D97-AF65-F5344CB8AC3E}">
        <p14:creationId xmlns:p14="http://schemas.microsoft.com/office/powerpoint/2010/main" val="1817557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14</a:t>
            </a:fld>
            <a:endParaRPr lang="en-GB"/>
          </a:p>
        </p:txBody>
      </p:sp>
    </p:spTree>
    <p:extLst>
      <p:ext uri="{BB962C8B-B14F-4D97-AF65-F5344CB8AC3E}">
        <p14:creationId xmlns:p14="http://schemas.microsoft.com/office/powerpoint/2010/main" val="572417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15</a:t>
            </a:fld>
            <a:endParaRPr lang="en-GB"/>
          </a:p>
        </p:txBody>
      </p:sp>
    </p:spTree>
    <p:extLst>
      <p:ext uri="{BB962C8B-B14F-4D97-AF65-F5344CB8AC3E}">
        <p14:creationId xmlns:p14="http://schemas.microsoft.com/office/powerpoint/2010/main" val="2048082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16</a:t>
            </a:fld>
            <a:endParaRPr lang="en-GB"/>
          </a:p>
        </p:txBody>
      </p:sp>
    </p:spTree>
    <p:extLst>
      <p:ext uri="{BB962C8B-B14F-4D97-AF65-F5344CB8AC3E}">
        <p14:creationId xmlns:p14="http://schemas.microsoft.com/office/powerpoint/2010/main" val="3994323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17</a:t>
            </a:fld>
            <a:endParaRPr lang="en-GB"/>
          </a:p>
        </p:txBody>
      </p:sp>
    </p:spTree>
    <p:extLst>
      <p:ext uri="{BB962C8B-B14F-4D97-AF65-F5344CB8AC3E}">
        <p14:creationId xmlns:p14="http://schemas.microsoft.com/office/powerpoint/2010/main" val="1417728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5E46C-4D38-8A54-CBDF-A0BE42073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E178D-BC43-D0DB-C9E2-59108AD2E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390EC9-0A76-20E0-C33D-E2366355BC2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BF727EC-7CAD-C15F-6BFC-9F7ACC5C85BA}"/>
              </a:ext>
            </a:extLst>
          </p:cNvPr>
          <p:cNvSpPr>
            <a:spLocks noGrp="1"/>
          </p:cNvSpPr>
          <p:nvPr>
            <p:ph type="sldNum" sz="quarter" idx="5"/>
          </p:nvPr>
        </p:nvSpPr>
        <p:spPr/>
        <p:txBody>
          <a:bodyPr/>
          <a:lstStyle/>
          <a:p>
            <a:fld id="{B88E39FC-3F8E-4C6F-BF5D-F785557B5399}" type="slidenum">
              <a:rPr lang="en-GB" smtClean="0"/>
              <a:t>18</a:t>
            </a:fld>
            <a:endParaRPr lang="en-GB"/>
          </a:p>
        </p:txBody>
      </p:sp>
    </p:spTree>
    <p:extLst>
      <p:ext uri="{BB962C8B-B14F-4D97-AF65-F5344CB8AC3E}">
        <p14:creationId xmlns:p14="http://schemas.microsoft.com/office/powerpoint/2010/main" val="2523251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19</a:t>
            </a:fld>
            <a:endParaRPr lang="en-GB"/>
          </a:p>
        </p:txBody>
      </p:sp>
    </p:spTree>
    <p:extLst>
      <p:ext uri="{BB962C8B-B14F-4D97-AF65-F5344CB8AC3E}">
        <p14:creationId xmlns:p14="http://schemas.microsoft.com/office/powerpoint/2010/main" val="3311777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20</a:t>
            </a:fld>
            <a:endParaRPr lang="en-GB"/>
          </a:p>
        </p:txBody>
      </p:sp>
    </p:spTree>
    <p:extLst>
      <p:ext uri="{BB962C8B-B14F-4D97-AF65-F5344CB8AC3E}">
        <p14:creationId xmlns:p14="http://schemas.microsoft.com/office/powerpoint/2010/main" val="1477926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21</a:t>
            </a:fld>
            <a:endParaRPr lang="en-GB"/>
          </a:p>
        </p:txBody>
      </p:sp>
    </p:spTree>
    <p:extLst>
      <p:ext uri="{BB962C8B-B14F-4D97-AF65-F5344CB8AC3E}">
        <p14:creationId xmlns:p14="http://schemas.microsoft.com/office/powerpoint/2010/main" val="901048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22</a:t>
            </a:fld>
            <a:endParaRPr lang="en-GB"/>
          </a:p>
        </p:txBody>
      </p:sp>
    </p:spTree>
    <p:extLst>
      <p:ext uri="{BB962C8B-B14F-4D97-AF65-F5344CB8AC3E}">
        <p14:creationId xmlns:p14="http://schemas.microsoft.com/office/powerpoint/2010/main" val="4233380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23</a:t>
            </a:fld>
            <a:endParaRPr lang="en-GB"/>
          </a:p>
        </p:txBody>
      </p:sp>
    </p:spTree>
    <p:extLst>
      <p:ext uri="{BB962C8B-B14F-4D97-AF65-F5344CB8AC3E}">
        <p14:creationId xmlns:p14="http://schemas.microsoft.com/office/powerpoint/2010/main" val="87493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5</a:t>
            </a:fld>
            <a:endParaRPr lang="en-GB"/>
          </a:p>
        </p:txBody>
      </p:sp>
    </p:spTree>
    <p:extLst>
      <p:ext uri="{BB962C8B-B14F-4D97-AF65-F5344CB8AC3E}">
        <p14:creationId xmlns:p14="http://schemas.microsoft.com/office/powerpoint/2010/main" val="2830642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24</a:t>
            </a:fld>
            <a:endParaRPr lang="en-GB"/>
          </a:p>
        </p:txBody>
      </p:sp>
    </p:spTree>
    <p:extLst>
      <p:ext uri="{BB962C8B-B14F-4D97-AF65-F5344CB8AC3E}">
        <p14:creationId xmlns:p14="http://schemas.microsoft.com/office/powerpoint/2010/main" val="2014491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25</a:t>
            </a:fld>
            <a:endParaRPr lang="en-GB"/>
          </a:p>
        </p:txBody>
      </p:sp>
    </p:spTree>
    <p:extLst>
      <p:ext uri="{BB962C8B-B14F-4D97-AF65-F5344CB8AC3E}">
        <p14:creationId xmlns:p14="http://schemas.microsoft.com/office/powerpoint/2010/main" val="2775267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r>
              <a:rPr lang="en-GB" b="1"/>
              <a:t>Correct Answer:</a:t>
            </a:r>
            <a:r>
              <a:rPr lang="en-GB"/>
              <a:t> </a:t>
            </a:r>
            <a:r>
              <a:rPr lang="en-GB" b="1"/>
              <a:t>b</a:t>
            </a:r>
            <a:r>
              <a:rPr lang="en-GB"/>
              <a:t> – Misogynistic. It generalises and discredits women based on gender.</a:t>
            </a:r>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26</a:t>
            </a:fld>
            <a:endParaRPr lang="en-GB"/>
          </a:p>
        </p:txBody>
      </p:sp>
    </p:spTree>
    <p:extLst>
      <p:ext uri="{BB962C8B-B14F-4D97-AF65-F5344CB8AC3E}">
        <p14:creationId xmlns:p14="http://schemas.microsoft.com/office/powerpoint/2010/main" val="383468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r>
              <a:rPr lang="en-GB" b="1"/>
              <a:t>Correct Answer:</a:t>
            </a:r>
            <a:r>
              <a:rPr lang="en-GB"/>
              <a:t> </a:t>
            </a:r>
            <a:r>
              <a:rPr lang="en-GB" b="1"/>
              <a:t>a</a:t>
            </a:r>
            <a:r>
              <a:rPr lang="en-GB"/>
              <a:t> – Could be misogynistic if girls are consistently dismissed or devalued.</a:t>
            </a:r>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27</a:t>
            </a:fld>
            <a:endParaRPr lang="en-GB"/>
          </a:p>
        </p:txBody>
      </p:sp>
    </p:spTree>
    <p:extLst>
      <p:ext uri="{BB962C8B-B14F-4D97-AF65-F5344CB8AC3E}">
        <p14:creationId xmlns:p14="http://schemas.microsoft.com/office/powerpoint/2010/main" val="2909925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GB" b="1"/>
              <a:t>Correct Answer:</a:t>
            </a:r>
            <a:r>
              <a:rPr lang="en-GB"/>
              <a:t> </a:t>
            </a:r>
            <a:r>
              <a:rPr lang="en-GB" b="1"/>
              <a:t>b</a:t>
            </a:r>
            <a:r>
              <a:rPr lang="en-GB"/>
              <a:t> – Misogynistic. Even if intended as humour, it reinforces harmful gender stereotypes.</a:t>
            </a:r>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28</a:t>
            </a:fld>
            <a:endParaRPr lang="en-GB"/>
          </a:p>
        </p:txBody>
      </p:sp>
    </p:spTree>
    <p:extLst>
      <p:ext uri="{BB962C8B-B14F-4D97-AF65-F5344CB8AC3E}">
        <p14:creationId xmlns:p14="http://schemas.microsoft.com/office/powerpoint/2010/main" val="4101838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GB" b="1"/>
              <a:t>Correct Answer:</a:t>
            </a:r>
            <a:r>
              <a:rPr lang="en-GB"/>
              <a:t> </a:t>
            </a:r>
            <a:r>
              <a:rPr lang="en-GB" b="1"/>
              <a:t>a</a:t>
            </a:r>
            <a:r>
              <a:rPr lang="en-GB"/>
              <a:t> – Misogynistic. It reduces girls to their appearance and promotes objectification.</a:t>
            </a:r>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29</a:t>
            </a:fld>
            <a:endParaRPr lang="en-GB"/>
          </a:p>
        </p:txBody>
      </p:sp>
    </p:spTree>
    <p:extLst>
      <p:ext uri="{BB962C8B-B14F-4D97-AF65-F5344CB8AC3E}">
        <p14:creationId xmlns:p14="http://schemas.microsoft.com/office/powerpoint/2010/main" val="1378399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GB" b="1"/>
              <a:t>Correct Answer:</a:t>
            </a:r>
            <a:r>
              <a:rPr lang="en-GB"/>
              <a:t> </a:t>
            </a:r>
            <a:r>
              <a:rPr lang="en-GB" b="1"/>
              <a:t>a</a:t>
            </a:r>
            <a:r>
              <a:rPr lang="en-GB"/>
              <a:t> – Misogynistic. This deflects from conversations about inequality and undermines the experiences of women.</a:t>
            </a:r>
          </a:p>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30</a:t>
            </a:fld>
            <a:endParaRPr lang="en-GB"/>
          </a:p>
        </p:txBody>
      </p:sp>
    </p:spTree>
    <p:extLst>
      <p:ext uri="{BB962C8B-B14F-4D97-AF65-F5344CB8AC3E}">
        <p14:creationId xmlns:p14="http://schemas.microsoft.com/office/powerpoint/2010/main" val="2066604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31</a:t>
            </a:fld>
            <a:endParaRPr lang="en-GB"/>
          </a:p>
        </p:txBody>
      </p:sp>
    </p:spTree>
    <p:extLst>
      <p:ext uri="{BB962C8B-B14F-4D97-AF65-F5344CB8AC3E}">
        <p14:creationId xmlns:p14="http://schemas.microsoft.com/office/powerpoint/2010/main" val="32083098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32</a:t>
            </a:fld>
            <a:endParaRPr lang="en-GB"/>
          </a:p>
        </p:txBody>
      </p:sp>
    </p:spTree>
    <p:extLst>
      <p:ext uri="{BB962C8B-B14F-4D97-AF65-F5344CB8AC3E}">
        <p14:creationId xmlns:p14="http://schemas.microsoft.com/office/powerpoint/2010/main" val="3963170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33</a:t>
            </a:fld>
            <a:endParaRPr lang="en-GB"/>
          </a:p>
        </p:txBody>
      </p:sp>
    </p:spTree>
    <p:extLst>
      <p:ext uri="{BB962C8B-B14F-4D97-AF65-F5344CB8AC3E}">
        <p14:creationId xmlns:p14="http://schemas.microsoft.com/office/powerpoint/2010/main" val="4094427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7</a:t>
            </a:fld>
            <a:endParaRPr lang="en-GB"/>
          </a:p>
        </p:txBody>
      </p:sp>
    </p:spTree>
    <p:extLst>
      <p:ext uri="{BB962C8B-B14F-4D97-AF65-F5344CB8AC3E}">
        <p14:creationId xmlns:p14="http://schemas.microsoft.com/office/powerpoint/2010/main" val="4143965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DBF19-5E3B-FD2C-8EFD-2B77218C2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89E7F-54C2-2254-457D-E99242E173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5FDA2C-6B13-9749-C9B3-04C5FEC177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CFBD645-1E3B-AB25-4CCC-A7430E7CE9B2}"/>
              </a:ext>
            </a:extLst>
          </p:cNvPr>
          <p:cNvSpPr>
            <a:spLocks noGrp="1"/>
          </p:cNvSpPr>
          <p:nvPr>
            <p:ph type="sldNum" sz="quarter" idx="5"/>
          </p:nvPr>
        </p:nvSpPr>
        <p:spPr/>
        <p:txBody>
          <a:bodyPr/>
          <a:lstStyle/>
          <a:p>
            <a:fld id="{B88E39FC-3F8E-4C6F-BF5D-F785557B5399}" type="slidenum">
              <a:rPr lang="en-GB" smtClean="0"/>
              <a:t>34</a:t>
            </a:fld>
            <a:endParaRPr lang="en-GB"/>
          </a:p>
        </p:txBody>
      </p:sp>
    </p:spTree>
    <p:extLst>
      <p:ext uri="{BB962C8B-B14F-4D97-AF65-F5344CB8AC3E}">
        <p14:creationId xmlns:p14="http://schemas.microsoft.com/office/powerpoint/2010/main" val="2995353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41</a:t>
            </a:fld>
            <a:endParaRPr lang="en-GB"/>
          </a:p>
        </p:txBody>
      </p:sp>
    </p:spTree>
    <p:extLst>
      <p:ext uri="{BB962C8B-B14F-4D97-AF65-F5344CB8AC3E}">
        <p14:creationId xmlns:p14="http://schemas.microsoft.com/office/powerpoint/2010/main" val="3752901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42</a:t>
            </a:fld>
            <a:endParaRPr lang="en-GB"/>
          </a:p>
        </p:txBody>
      </p:sp>
    </p:spTree>
    <p:extLst>
      <p:ext uri="{BB962C8B-B14F-4D97-AF65-F5344CB8AC3E}">
        <p14:creationId xmlns:p14="http://schemas.microsoft.com/office/powerpoint/2010/main" val="324502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43</a:t>
            </a:fld>
            <a:endParaRPr lang="en-GB"/>
          </a:p>
        </p:txBody>
      </p:sp>
    </p:spTree>
    <p:extLst>
      <p:ext uri="{BB962C8B-B14F-4D97-AF65-F5344CB8AC3E}">
        <p14:creationId xmlns:p14="http://schemas.microsoft.com/office/powerpoint/2010/main" val="36322451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endParaRPr lang="en-GB" b="0" i="0">
              <a:effectLst/>
              <a:latin typeface="Roboto" panose="02000000000000000000" pitchFamily="2" charset="0"/>
            </a:endParaRPr>
          </a:p>
          <a:p>
            <a:pPr marL="228600" indent="-228600">
              <a:buAutoNum type="arabicPeriod"/>
            </a:pPr>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45</a:t>
            </a:fld>
            <a:endParaRPr lang="en-GB"/>
          </a:p>
        </p:txBody>
      </p:sp>
    </p:spTree>
    <p:extLst>
      <p:ext uri="{BB962C8B-B14F-4D97-AF65-F5344CB8AC3E}">
        <p14:creationId xmlns:p14="http://schemas.microsoft.com/office/powerpoint/2010/main" val="107779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8</a:t>
            </a:fld>
            <a:endParaRPr lang="en-GB"/>
          </a:p>
        </p:txBody>
      </p:sp>
    </p:spTree>
    <p:extLst>
      <p:ext uri="{BB962C8B-B14F-4D97-AF65-F5344CB8AC3E}">
        <p14:creationId xmlns:p14="http://schemas.microsoft.com/office/powerpoint/2010/main" val="4200282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36B47-7816-30B7-907F-6B97536B7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D9D62-3A8A-9418-851C-E7EC5EDD2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DF039-FE79-05B2-0BEC-9CE59FC0253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83F716-E7BB-D722-1B14-BD48BC8D95FA}"/>
              </a:ext>
            </a:extLst>
          </p:cNvPr>
          <p:cNvSpPr>
            <a:spLocks noGrp="1"/>
          </p:cNvSpPr>
          <p:nvPr>
            <p:ph type="sldNum" sz="quarter" idx="5"/>
          </p:nvPr>
        </p:nvSpPr>
        <p:spPr/>
        <p:txBody>
          <a:bodyPr/>
          <a:lstStyle/>
          <a:p>
            <a:fld id="{B88E39FC-3F8E-4C6F-BF5D-F785557B5399}" type="slidenum">
              <a:rPr lang="en-GB" smtClean="0"/>
              <a:t>9</a:t>
            </a:fld>
            <a:endParaRPr lang="en-GB"/>
          </a:p>
        </p:txBody>
      </p:sp>
    </p:spTree>
    <p:extLst>
      <p:ext uri="{BB962C8B-B14F-4D97-AF65-F5344CB8AC3E}">
        <p14:creationId xmlns:p14="http://schemas.microsoft.com/office/powerpoint/2010/main" val="2539170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10</a:t>
            </a:fld>
            <a:endParaRPr lang="en-GB"/>
          </a:p>
        </p:txBody>
      </p:sp>
    </p:spTree>
    <p:extLst>
      <p:ext uri="{BB962C8B-B14F-4D97-AF65-F5344CB8AC3E}">
        <p14:creationId xmlns:p14="http://schemas.microsoft.com/office/powerpoint/2010/main" val="324838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11</a:t>
            </a:fld>
            <a:endParaRPr lang="en-GB"/>
          </a:p>
        </p:txBody>
      </p:sp>
    </p:spTree>
    <p:extLst>
      <p:ext uri="{BB962C8B-B14F-4D97-AF65-F5344CB8AC3E}">
        <p14:creationId xmlns:p14="http://schemas.microsoft.com/office/powerpoint/2010/main" val="112591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12</a:t>
            </a:fld>
            <a:endParaRPr lang="en-GB"/>
          </a:p>
        </p:txBody>
      </p:sp>
    </p:spTree>
    <p:extLst>
      <p:ext uri="{BB962C8B-B14F-4D97-AF65-F5344CB8AC3E}">
        <p14:creationId xmlns:p14="http://schemas.microsoft.com/office/powerpoint/2010/main" val="1419408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88E39FC-3F8E-4C6F-BF5D-F785557B5399}" type="slidenum">
              <a:rPr lang="en-GB" smtClean="0"/>
              <a:t>13</a:t>
            </a:fld>
            <a:endParaRPr lang="en-GB"/>
          </a:p>
        </p:txBody>
      </p:sp>
    </p:spTree>
    <p:extLst>
      <p:ext uri="{BB962C8B-B14F-4D97-AF65-F5344CB8AC3E}">
        <p14:creationId xmlns:p14="http://schemas.microsoft.com/office/powerpoint/2010/main" val="4042084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ideo" Target="https://www.youtube.com/embed/T9Vz4UWP-q4?feature=oembed"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jpe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svg"/><Relationship Id="rId5" Type="http://schemas.openxmlformats.org/officeDocument/2006/relationships/image" Target="../media/image8.jpe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sv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7.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video" Target="https://www.youtube.com/embed/hjZTZm1phwo?feature=oembed" TargetMode="Externa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ideo" Target="https://www.youtube.com/embed/4w8ZMqnsgvo?feature=oembed"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video" Target="https://www.youtube.com/embed/dqCkNHco-mE?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www.youtube.com/embed/uOpvALcxndM?feature=oembed" TargetMode="Externa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1EF3500-122F-08DD-F7F2-71AC3AE581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4318" y="22509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8846363-932C-5FA4-F35D-D5DAB949A7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7600" y="5461000"/>
            <a:ext cx="2082720" cy="10413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3F5D33-18F1-48F4-3931-F513B87CB4F0}"/>
              </a:ext>
            </a:extLst>
          </p:cNvPr>
          <p:cNvSpPr txBox="1"/>
          <p:nvPr/>
        </p:nvSpPr>
        <p:spPr>
          <a:xfrm>
            <a:off x="8229600" y="5461000"/>
            <a:ext cx="2641600" cy="1077218"/>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a:solidFill>
                  <a:schemeClr val="bg1"/>
                </a:solidFill>
              </a:rPr>
              <a:t>British Values:</a:t>
            </a:r>
          </a:p>
          <a:p>
            <a:r>
              <a:rPr lang="en-GB" sz="1600" b="1">
                <a:solidFill>
                  <a:schemeClr val="bg1"/>
                </a:solidFill>
              </a:rPr>
              <a:t>Mutual respect,</a:t>
            </a:r>
          </a:p>
          <a:p>
            <a:r>
              <a:rPr lang="en-GB" sz="1600" b="1">
                <a:solidFill>
                  <a:schemeClr val="bg1"/>
                </a:solidFill>
              </a:rPr>
              <a:t>Individual Liberty, </a:t>
            </a:r>
          </a:p>
          <a:p>
            <a:r>
              <a:rPr lang="en-GB" sz="1600" b="1">
                <a:solidFill>
                  <a:schemeClr val="bg1"/>
                </a:solidFill>
              </a:rPr>
              <a:t>Rule of Law</a:t>
            </a:r>
          </a:p>
        </p:txBody>
      </p:sp>
      <p:sp>
        <p:nvSpPr>
          <p:cNvPr id="3" name="TextBox 1">
            <a:extLst>
              <a:ext uri="{FF2B5EF4-FFF2-40B4-BE49-F238E27FC236}">
                <a16:creationId xmlns:a16="http://schemas.microsoft.com/office/drawing/2014/main" id="{CDFC6B3C-2E02-2F0C-C1A9-F9ADF3552807}"/>
              </a:ext>
            </a:extLst>
          </p:cNvPr>
          <p:cNvSpPr txBox="1"/>
          <p:nvPr/>
        </p:nvSpPr>
        <p:spPr>
          <a:xfrm>
            <a:off x="336997" y="496910"/>
            <a:ext cx="3821447" cy="1077218"/>
          </a:xfrm>
          <a:prstGeom prst="rect">
            <a:avLst/>
          </a:prstGeom>
          <a:noFill/>
          <a:ln>
            <a:solidFill>
              <a:schemeClr val="bg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Year 11 Personal Development</a:t>
            </a:r>
          </a:p>
          <a:p>
            <a:r>
              <a:rPr lang="en-GB" sz="1600" b="1" dirty="0">
                <a:solidFill>
                  <a:schemeClr val="bg1"/>
                </a:solidFill>
              </a:rPr>
              <a:t>Relationships</a:t>
            </a:r>
            <a:endParaRPr lang="en-GB" sz="1600" b="1" dirty="0">
              <a:solidFill>
                <a:schemeClr val="bg1"/>
              </a:solidFill>
              <a:ea typeface="Calibri"/>
              <a:cs typeface="Calibri"/>
            </a:endParaRPr>
          </a:p>
          <a:p>
            <a:r>
              <a:rPr lang="en-GB" sz="1600" b="1" dirty="0">
                <a:solidFill>
                  <a:schemeClr val="bg1"/>
                </a:solidFill>
                <a:ea typeface="Calibri"/>
                <a:cs typeface="Calibri"/>
              </a:rPr>
              <a:t>Values, rights and responsibilities</a:t>
            </a:r>
          </a:p>
          <a:p>
            <a:r>
              <a:rPr lang="en-GB" sz="1600" b="1" dirty="0">
                <a:solidFill>
                  <a:schemeClr val="bg1"/>
                </a:solidFill>
                <a:ea typeface="Calibri"/>
                <a:cs typeface="Calibri"/>
              </a:rPr>
              <a:t>Keeping safe</a:t>
            </a:r>
          </a:p>
        </p:txBody>
      </p:sp>
      <p:sp>
        <p:nvSpPr>
          <p:cNvPr id="4" name="TextBox 3">
            <a:extLst>
              <a:ext uri="{FF2B5EF4-FFF2-40B4-BE49-F238E27FC236}">
                <a16:creationId xmlns:a16="http://schemas.microsoft.com/office/drawing/2014/main" id="{F64CCC8D-B795-8955-B1E9-3942E2D266D2}"/>
              </a:ext>
            </a:extLst>
          </p:cNvPr>
          <p:cNvSpPr txBox="1"/>
          <p:nvPr/>
        </p:nvSpPr>
        <p:spPr>
          <a:xfrm>
            <a:off x="6064387" y="2114712"/>
            <a:ext cx="5334000" cy="2062103"/>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400" b="1">
                <a:solidFill>
                  <a:schemeClr val="bg1"/>
                </a:solidFill>
                <a:ea typeface="Calibri"/>
                <a:cs typeface="Calibri"/>
              </a:rPr>
              <a:t>Sexism and Misogyny</a:t>
            </a:r>
          </a:p>
        </p:txBody>
      </p:sp>
      <p:pic>
        <p:nvPicPr>
          <p:cNvPr id="5" name="Picture 4" descr="Sexism: See it. Name it. Stop it.">
            <a:extLst>
              <a:ext uri="{FF2B5EF4-FFF2-40B4-BE49-F238E27FC236}">
                <a16:creationId xmlns:a16="http://schemas.microsoft.com/office/drawing/2014/main" id="{E25CFB48-61E2-6965-216C-D15B367F0F0F}"/>
              </a:ext>
            </a:extLst>
          </p:cNvPr>
          <p:cNvPicPr>
            <a:picLocks noChangeAspect="1"/>
          </p:cNvPicPr>
          <p:nvPr/>
        </p:nvPicPr>
        <p:blipFill>
          <a:blip r:embed="rId4"/>
          <a:stretch>
            <a:fillRect/>
          </a:stretch>
        </p:blipFill>
        <p:spPr>
          <a:xfrm>
            <a:off x="626557" y="2281895"/>
            <a:ext cx="5720080" cy="3003550"/>
          </a:xfrm>
          <a:prstGeom prst="rect">
            <a:avLst/>
          </a:prstGeom>
        </p:spPr>
      </p:pic>
    </p:spTree>
    <p:extLst>
      <p:ext uri="{BB962C8B-B14F-4D97-AF65-F5344CB8AC3E}">
        <p14:creationId xmlns:p14="http://schemas.microsoft.com/office/powerpoint/2010/main" val="414196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endParaRPr lang="en-GB" sz="6000" b="1">
                <a:solidFill>
                  <a:schemeClr val="bg1"/>
                </a:solidFill>
                <a:ea typeface="Calibri"/>
                <a:cs typeface="Calibri"/>
              </a:endParaRPr>
            </a:p>
          </p:txBody>
        </p:sp>
      </p:grpSp>
      <p:sp>
        <p:nvSpPr>
          <p:cNvPr id="3" name="TextBox 2">
            <a:extLst>
              <a:ext uri="{FF2B5EF4-FFF2-40B4-BE49-F238E27FC236}">
                <a16:creationId xmlns:a16="http://schemas.microsoft.com/office/drawing/2014/main" id="{842799C1-8F78-4909-A475-343C2B555D00}"/>
              </a:ext>
            </a:extLst>
          </p:cNvPr>
          <p:cNvSpPr txBox="1"/>
          <p:nvPr/>
        </p:nvSpPr>
        <p:spPr>
          <a:xfrm>
            <a:off x="713678" y="1650380"/>
            <a:ext cx="7449015" cy="4632037"/>
          </a:xfrm>
          <a:prstGeom prst="rect">
            <a:avLst/>
          </a:prstGeom>
          <a:noFill/>
        </p:spPr>
        <p:txBody>
          <a:bodyPr wrap="square" lIns="91440" tIns="45720" rIns="91440" bIns="45720" rtlCol="0" anchor="t">
            <a:spAutoFit/>
          </a:bodyPr>
          <a:lstStyle/>
          <a:p>
            <a:pPr marL="571500" indent="-571500">
              <a:spcBef>
                <a:spcPts val="600"/>
              </a:spcBef>
              <a:spcAft>
                <a:spcPts val="1200"/>
              </a:spcAft>
              <a:buFont typeface="Arial" panose="020B0604020202020204" pitchFamily="34" charset="0"/>
              <a:buChar char="•"/>
            </a:pPr>
            <a:r>
              <a:rPr lang="en-GB" sz="4000"/>
              <a:t>Over the next few slides, you are going to look at examples of sexism in society that young children might experience. </a:t>
            </a:r>
          </a:p>
          <a:p>
            <a:pPr marL="571500" indent="-571500">
              <a:spcBef>
                <a:spcPts val="600"/>
              </a:spcBef>
              <a:spcAft>
                <a:spcPts val="1200"/>
              </a:spcAft>
              <a:buFont typeface="Arial" panose="020B0604020202020204" pitchFamily="34" charset="0"/>
              <a:buChar char="•"/>
            </a:pPr>
            <a:r>
              <a:rPr lang="en-GB" sz="4000"/>
              <a:t>In your books, tally up any that you have noticed as you have grown up.</a:t>
            </a:r>
          </a:p>
        </p:txBody>
      </p:sp>
      <p:pic>
        <p:nvPicPr>
          <p:cNvPr id="4" name="Picture 3">
            <a:extLst>
              <a:ext uri="{FF2B5EF4-FFF2-40B4-BE49-F238E27FC236}">
                <a16:creationId xmlns:a16="http://schemas.microsoft.com/office/drawing/2014/main" id="{061D5EB9-2F7D-4D79-92D2-E03B46DE46C6}"/>
              </a:ext>
            </a:extLst>
          </p:cNvPr>
          <p:cNvPicPr>
            <a:picLocks noChangeAspect="1"/>
          </p:cNvPicPr>
          <p:nvPr/>
        </p:nvPicPr>
        <p:blipFill>
          <a:blip r:embed="rId3"/>
          <a:stretch>
            <a:fillRect/>
          </a:stretch>
        </p:blipFill>
        <p:spPr>
          <a:xfrm rot="10800000">
            <a:off x="8426056" y="1650380"/>
            <a:ext cx="3204117" cy="48061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9634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p>
          </p:txBody>
        </p:sp>
      </p:grpSp>
      <p:sp>
        <p:nvSpPr>
          <p:cNvPr id="12" name="TextBox 11">
            <a:extLst>
              <a:ext uri="{FF2B5EF4-FFF2-40B4-BE49-F238E27FC236}">
                <a16:creationId xmlns:a16="http://schemas.microsoft.com/office/drawing/2014/main" id="{9B3ADECF-F961-477E-B6DB-7F8C4602E7D0}"/>
              </a:ext>
            </a:extLst>
          </p:cNvPr>
          <p:cNvSpPr txBox="1"/>
          <p:nvPr/>
        </p:nvSpPr>
        <p:spPr>
          <a:xfrm>
            <a:off x="561826" y="1434702"/>
            <a:ext cx="11213862" cy="830997"/>
          </a:xfrm>
          <a:prstGeom prst="rect">
            <a:avLst/>
          </a:prstGeom>
          <a:noFill/>
        </p:spPr>
        <p:txBody>
          <a:bodyPr wrap="square">
            <a:spAutoFit/>
          </a:bodyPr>
          <a:lstStyle/>
          <a:p>
            <a:pPr algn="ctr"/>
            <a:r>
              <a:rPr lang="en-GB" sz="4800" b="1">
                <a:solidFill>
                  <a:srgbClr val="C00000"/>
                </a:solidFill>
              </a:rPr>
              <a:t>🏠 At Home</a:t>
            </a:r>
          </a:p>
        </p:txBody>
      </p:sp>
      <p:graphicFrame>
        <p:nvGraphicFramePr>
          <p:cNvPr id="7" name="Table 7">
            <a:extLst>
              <a:ext uri="{FF2B5EF4-FFF2-40B4-BE49-F238E27FC236}">
                <a16:creationId xmlns:a16="http://schemas.microsoft.com/office/drawing/2014/main" id="{8309E694-2FFA-414A-A75C-9DEA1B3D4ED8}"/>
              </a:ext>
            </a:extLst>
          </p:cNvPr>
          <p:cNvGraphicFramePr>
            <a:graphicFrameLocks noGrp="1"/>
          </p:cNvGraphicFramePr>
          <p:nvPr>
            <p:extLst>
              <p:ext uri="{D42A27DB-BD31-4B8C-83A1-F6EECF244321}">
                <p14:modId xmlns:p14="http://schemas.microsoft.com/office/powerpoint/2010/main" val="4187906545"/>
              </p:ext>
            </p:extLst>
          </p:nvPr>
        </p:nvGraphicFramePr>
        <p:xfrm>
          <a:off x="357113" y="2519301"/>
          <a:ext cx="11623287" cy="3870960"/>
        </p:xfrm>
        <a:graphic>
          <a:graphicData uri="http://schemas.openxmlformats.org/drawingml/2006/table">
            <a:tbl>
              <a:tblPr firstRow="1" bandRow="1">
                <a:tableStyleId>{00A15C55-8517-42AA-B614-E9B94910E393}</a:tableStyleId>
              </a:tblPr>
              <a:tblGrid>
                <a:gridCol w="3874429">
                  <a:extLst>
                    <a:ext uri="{9D8B030D-6E8A-4147-A177-3AD203B41FA5}">
                      <a16:colId xmlns:a16="http://schemas.microsoft.com/office/drawing/2014/main" val="1215445187"/>
                    </a:ext>
                  </a:extLst>
                </a:gridCol>
                <a:gridCol w="3874429">
                  <a:extLst>
                    <a:ext uri="{9D8B030D-6E8A-4147-A177-3AD203B41FA5}">
                      <a16:colId xmlns:a16="http://schemas.microsoft.com/office/drawing/2014/main" val="3724931876"/>
                    </a:ext>
                  </a:extLst>
                </a:gridCol>
                <a:gridCol w="3874429">
                  <a:extLst>
                    <a:ext uri="{9D8B030D-6E8A-4147-A177-3AD203B41FA5}">
                      <a16:colId xmlns:a16="http://schemas.microsoft.com/office/drawing/2014/main" val="3846173416"/>
                    </a:ext>
                  </a:extLst>
                </a:gridCol>
              </a:tblGrid>
              <a:tr h="23974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a:solidFill>
                            <a:schemeClr val="tx1"/>
                          </a:solidFill>
                        </a:rPr>
                        <a:t>“Boys don’t cry.”</a:t>
                      </a:r>
                      <a:endParaRPr lang="en-GB" sz="3200">
                        <a:solidFill>
                          <a:schemeClr val="tx1"/>
                        </a:solidFill>
                      </a:endParaRPr>
                    </a:p>
                    <a:p>
                      <a:endParaRPr lang="en-GB" sz="3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000" b="0">
                          <a:solidFill>
                            <a:schemeClr val="tx1"/>
                          </a:solidFill>
                        </a:rPr>
                        <a:t>Emotion is discouraged in boys, reinforcing the idea that being sensitive is “weak” or “unmanly.”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a:solidFill>
                            <a:schemeClr val="tx1"/>
                          </a:solidFill>
                        </a:rPr>
                        <a:t>“Let your brother carry that – it’s too heavy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200" b="1">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000" b="0">
                          <a:solidFill>
                            <a:schemeClr val="tx1"/>
                          </a:solidFill>
                        </a:rPr>
                        <a:t>Girls are assumed to be weaker and less capable of physical tasks.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a:solidFill>
                            <a:schemeClr val="tx1"/>
                          </a:solidFill>
                        </a:rPr>
                        <a:t>Chores divided by gender.</a:t>
                      </a:r>
                      <a:endParaRPr lang="en-GB" sz="3200">
                        <a:solidFill>
                          <a:schemeClr val="tx1"/>
                        </a:solidFill>
                      </a:endParaRPr>
                    </a:p>
                    <a:p>
                      <a:endParaRPr lang="en-GB" sz="3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000" b="0">
                          <a:solidFill>
                            <a:schemeClr val="tx1"/>
                          </a:solidFill>
                        </a:rPr>
                        <a:t>Girls are asked to help cook or clean, while boys take out the bins or fix things.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30273"/>
                  </a:ext>
                </a:extLst>
              </a:tr>
            </a:tbl>
          </a:graphicData>
        </a:graphic>
      </p:graphicFrame>
    </p:spTree>
    <p:extLst>
      <p:ext uri="{BB962C8B-B14F-4D97-AF65-F5344CB8AC3E}">
        <p14:creationId xmlns:p14="http://schemas.microsoft.com/office/powerpoint/2010/main" val="1671207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p>
          </p:txBody>
        </p:sp>
      </p:grpSp>
      <p:sp>
        <p:nvSpPr>
          <p:cNvPr id="12" name="TextBox 11">
            <a:extLst>
              <a:ext uri="{FF2B5EF4-FFF2-40B4-BE49-F238E27FC236}">
                <a16:creationId xmlns:a16="http://schemas.microsoft.com/office/drawing/2014/main" id="{9B3ADECF-F961-477E-B6DB-7F8C4602E7D0}"/>
              </a:ext>
            </a:extLst>
          </p:cNvPr>
          <p:cNvSpPr txBox="1"/>
          <p:nvPr/>
        </p:nvSpPr>
        <p:spPr>
          <a:xfrm>
            <a:off x="561826" y="1434702"/>
            <a:ext cx="11213862" cy="830997"/>
          </a:xfrm>
          <a:prstGeom prst="rect">
            <a:avLst/>
          </a:prstGeom>
          <a:noFill/>
        </p:spPr>
        <p:txBody>
          <a:bodyPr wrap="square">
            <a:spAutoFit/>
          </a:bodyPr>
          <a:lstStyle/>
          <a:p>
            <a:pPr algn="ctr"/>
            <a:r>
              <a:rPr lang="en-GB" sz="4800" b="1">
                <a:solidFill>
                  <a:srgbClr val="C00000"/>
                </a:solidFill>
              </a:rPr>
              <a:t>🧑‍🏫 At School</a:t>
            </a:r>
          </a:p>
        </p:txBody>
      </p:sp>
      <p:graphicFrame>
        <p:nvGraphicFramePr>
          <p:cNvPr id="7" name="Table 7">
            <a:extLst>
              <a:ext uri="{FF2B5EF4-FFF2-40B4-BE49-F238E27FC236}">
                <a16:creationId xmlns:a16="http://schemas.microsoft.com/office/drawing/2014/main" id="{8309E694-2FFA-414A-A75C-9DEA1B3D4ED8}"/>
              </a:ext>
            </a:extLst>
          </p:cNvPr>
          <p:cNvGraphicFramePr>
            <a:graphicFrameLocks noGrp="1"/>
          </p:cNvGraphicFramePr>
          <p:nvPr>
            <p:extLst>
              <p:ext uri="{D42A27DB-BD31-4B8C-83A1-F6EECF244321}">
                <p14:modId xmlns:p14="http://schemas.microsoft.com/office/powerpoint/2010/main" val="2696840113"/>
              </p:ext>
            </p:extLst>
          </p:nvPr>
        </p:nvGraphicFramePr>
        <p:xfrm>
          <a:off x="357113" y="2459143"/>
          <a:ext cx="11623287" cy="3901440"/>
        </p:xfrm>
        <a:graphic>
          <a:graphicData uri="http://schemas.openxmlformats.org/drawingml/2006/table">
            <a:tbl>
              <a:tblPr firstRow="1" bandRow="1">
                <a:tableStyleId>{F5AB1C69-6EDB-4FF4-983F-18BD219EF322}</a:tableStyleId>
              </a:tblPr>
              <a:tblGrid>
                <a:gridCol w="3874429">
                  <a:extLst>
                    <a:ext uri="{9D8B030D-6E8A-4147-A177-3AD203B41FA5}">
                      <a16:colId xmlns:a16="http://schemas.microsoft.com/office/drawing/2014/main" val="1215445187"/>
                    </a:ext>
                  </a:extLst>
                </a:gridCol>
                <a:gridCol w="3874429">
                  <a:extLst>
                    <a:ext uri="{9D8B030D-6E8A-4147-A177-3AD203B41FA5}">
                      <a16:colId xmlns:a16="http://schemas.microsoft.com/office/drawing/2014/main" val="3724931876"/>
                    </a:ext>
                  </a:extLst>
                </a:gridCol>
                <a:gridCol w="3874429">
                  <a:extLst>
                    <a:ext uri="{9D8B030D-6E8A-4147-A177-3AD203B41FA5}">
                      <a16:colId xmlns:a16="http://schemas.microsoft.com/office/drawing/2014/main" val="3846173416"/>
                    </a:ext>
                  </a:extLst>
                </a:gridCol>
              </a:tblGrid>
              <a:tr h="34270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cap="none" normalizeH="0" baseline="0">
                          <a:ln>
                            <a:noFill/>
                          </a:ln>
                          <a:solidFill>
                            <a:schemeClr val="tx1"/>
                          </a:solidFill>
                          <a:effectLst/>
                          <a:latin typeface="+mn-lt"/>
                        </a:rPr>
                        <a:t>Teachers calling on boys more in </a:t>
                      </a:r>
                      <a:r>
                        <a:rPr kumimoji="0" lang="en-US" altLang="en-US" sz="3200" b="1" i="0" u="none" strike="noStrike" cap="none" normalizeH="0" baseline="0" err="1">
                          <a:ln>
                            <a:noFill/>
                          </a:ln>
                          <a:solidFill>
                            <a:schemeClr val="tx1"/>
                          </a:solidFill>
                          <a:effectLst/>
                          <a:latin typeface="+mn-lt"/>
                        </a:rPr>
                        <a:t>maths</a:t>
                      </a:r>
                      <a:r>
                        <a:rPr kumimoji="0" lang="en-US" altLang="en-US" sz="3200" b="1" i="0" u="none" strike="noStrike" cap="none" normalizeH="0" baseline="0">
                          <a:ln>
                            <a:noFill/>
                          </a:ln>
                          <a:solidFill>
                            <a:schemeClr val="tx1"/>
                          </a:solidFill>
                          <a:effectLst/>
                          <a:latin typeface="+mn-lt"/>
                        </a:rPr>
                        <a:t> or science.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0" i="0" u="none" strike="noStrike" cap="none" normalizeH="0" baseline="0">
                          <a:ln>
                            <a:noFill/>
                          </a:ln>
                          <a:solidFill>
                            <a:schemeClr val="tx1"/>
                          </a:solidFill>
                          <a:effectLst/>
                          <a:latin typeface="+mn-lt"/>
                        </a:rPr>
                        <a:t>Boys are sometimes assumed to be naturally better at STEM subjects.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cap="none" normalizeH="0" baseline="0">
                          <a:ln>
                            <a:noFill/>
                          </a:ln>
                          <a:solidFill>
                            <a:schemeClr val="tx1"/>
                          </a:solidFill>
                          <a:effectLst/>
                          <a:latin typeface="+mn-lt"/>
                        </a:rPr>
                        <a:t>Girls being told to “dress appropriately” more than boys.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0" i="0" u="none" strike="noStrike" cap="none" normalizeH="0" baseline="0">
                          <a:ln>
                            <a:noFill/>
                          </a:ln>
                          <a:solidFill>
                            <a:schemeClr val="tx1"/>
                          </a:solidFill>
                          <a:effectLst/>
                          <a:latin typeface="+mn-lt"/>
                        </a:rPr>
                        <a:t>Places more responsibility on girls for others' </a:t>
                      </a:r>
                      <a:r>
                        <a:rPr kumimoji="0" lang="en-US" altLang="en-US" sz="3000" b="0" i="0" u="none" strike="noStrike" cap="none" normalizeH="0" baseline="0" err="1">
                          <a:ln>
                            <a:noFill/>
                          </a:ln>
                          <a:solidFill>
                            <a:schemeClr val="tx1"/>
                          </a:solidFill>
                          <a:effectLst/>
                          <a:latin typeface="+mn-lt"/>
                        </a:rPr>
                        <a:t>behaviour</a:t>
                      </a:r>
                      <a:r>
                        <a:rPr kumimoji="0" lang="en-US" altLang="en-US" sz="3000" b="0" i="0" u="none" strike="noStrike" cap="none" normalizeH="0" baseline="0">
                          <a:ln>
                            <a:noFill/>
                          </a:ln>
                          <a:solidFill>
                            <a:schemeClr val="tx1"/>
                          </a:solidFill>
                          <a:effectLst/>
                          <a:latin typeface="+mn-lt"/>
                        </a:rPr>
                        <a:t> or attention.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cap="none" normalizeH="0" baseline="0">
                          <a:ln>
                            <a:noFill/>
                          </a:ln>
                          <a:solidFill>
                            <a:schemeClr val="tx1"/>
                          </a:solidFill>
                          <a:effectLst/>
                          <a:latin typeface="+mn-lt"/>
                        </a:rPr>
                        <a:t>Boys being allowed to be loud or disruptive; girls are expected to be quiet and polite.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0" i="0" u="none" strike="noStrike" cap="none" normalizeH="0" baseline="0">
                          <a:ln>
                            <a:noFill/>
                          </a:ln>
                          <a:solidFill>
                            <a:schemeClr val="tx1"/>
                          </a:solidFill>
                          <a:effectLst/>
                          <a:latin typeface="+mn-lt"/>
                        </a:rPr>
                        <a:t>Reinforces double standards in </a:t>
                      </a:r>
                      <a:r>
                        <a:rPr kumimoji="0" lang="en-US" altLang="en-US" sz="3000" b="0" i="0" u="none" strike="noStrike" cap="none" normalizeH="0" baseline="0" err="1">
                          <a:ln>
                            <a:noFill/>
                          </a:ln>
                          <a:solidFill>
                            <a:schemeClr val="tx1"/>
                          </a:solidFill>
                          <a:effectLst/>
                          <a:latin typeface="+mn-lt"/>
                        </a:rPr>
                        <a:t>behaviour</a:t>
                      </a:r>
                      <a:r>
                        <a:rPr kumimoji="0" lang="en-US" altLang="en-US" sz="3000" b="0" i="0" u="none" strike="noStrike" cap="none" normalizeH="0" baseline="0">
                          <a:ln>
                            <a:noFill/>
                          </a:ln>
                          <a:solidFill>
                            <a:schemeClr val="tx1"/>
                          </a:solidFill>
                          <a:effectLst/>
                          <a:latin typeface="+mn-lt"/>
                        </a:rPr>
                        <a:t> expectations.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30273"/>
                  </a:ext>
                </a:extLst>
              </a:tr>
            </a:tbl>
          </a:graphicData>
        </a:graphic>
      </p:graphicFrame>
    </p:spTree>
    <p:extLst>
      <p:ext uri="{BB962C8B-B14F-4D97-AF65-F5344CB8AC3E}">
        <p14:creationId xmlns:p14="http://schemas.microsoft.com/office/powerpoint/2010/main" val="3060876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p>
          </p:txBody>
        </p:sp>
      </p:grpSp>
      <p:sp>
        <p:nvSpPr>
          <p:cNvPr id="12" name="TextBox 11">
            <a:extLst>
              <a:ext uri="{FF2B5EF4-FFF2-40B4-BE49-F238E27FC236}">
                <a16:creationId xmlns:a16="http://schemas.microsoft.com/office/drawing/2014/main" id="{9B3ADECF-F961-477E-B6DB-7F8C4602E7D0}"/>
              </a:ext>
            </a:extLst>
          </p:cNvPr>
          <p:cNvSpPr txBox="1"/>
          <p:nvPr/>
        </p:nvSpPr>
        <p:spPr>
          <a:xfrm>
            <a:off x="561826" y="1434702"/>
            <a:ext cx="11213862" cy="830997"/>
          </a:xfrm>
          <a:prstGeom prst="rect">
            <a:avLst/>
          </a:prstGeom>
          <a:noFill/>
        </p:spPr>
        <p:txBody>
          <a:bodyPr wrap="square">
            <a:spAutoFit/>
          </a:bodyPr>
          <a:lstStyle/>
          <a:p>
            <a:pPr algn="ctr"/>
            <a:r>
              <a:rPr lang="en-GB" sz="4800" b="1">
                <a:solidFill>
                  <a:srgbClr val="C00000"/>
                </a:solidFill>
              </a:rPr>
              <a:t>🛍️ In Shops and Advertising</a:t>
            </a:r>
          </a:p>
        </p:txBody>
      </p:sp>
      <p:graphicFrame>
        <p:nvGraphicFramePr>
          <p:cNvPr id="7" name="Table 7">
            <a:extLst>
              <a:ext uri="{FF2B5EF4-FFF2-40B4-BE49-F238E27FC236}">
                <a16:creationId xmlns:a16="http://schemas.microsoft.com/office/drawing/2014/main" id="{8309E694-2FFA-414A-A75C-9DEA1B3D4ED8}"/>
              </a:ext>
            </a:extLst>
          </p:cNvPr>
          <p:cNvGraphicFramePr>
            <a:graphicFrameLocks noGrp="1"/>
          </p:cNvGraphicFramePr>
          <p:nvPr>
            <p:extLst>
              <p:ext uri="{D42A27DB-BD31-4B8C-83A1-F6EECF244321}">
                <p14:modId xmlns:p14="http://schemas.microsoft.com/office/powerpoint/2010/main" val="155677952"/>
              </p:ext>
            </p:extLst>
          </p:nvPr>
        </p:nvGraphicFramePr>
        <p:xfrm>
          <a:off x="357113" y="2265699"/>
          <a:ext cx="11623287" cy="4267200"/>
        </p:xfrm>
        <a:graphic>
          <a:graphicData uri="http://schemas.openxmlformats.org/drawingml/2006/table">
            <a:tbl>
              <a:tblPr firstRow="1" bandRow="1">
                <a:tableStyleId>{F5AB1C69-6EDB-4FF4-983F-18BD219EF322}</a:tableStyleId>
              </a:tblPr>
              <a:tblGrid>
                <a:gridCol w="3874429">
                  <a:extLst>
                    <a:ext uri="{9D8B030D-6E8A-4147-A177-3AD203B41FA5}">
                      <a16:colId xmlns:a16="http://schemas.microsoft.com/office/drawing/2014/main" val="1215445187"/>
                    </a:ext>
                  </a:extLst>
                </a:gridCol>
                <a:gridCol w="3874429">
                  <a:extLst>
                    <a:ext uri="{9D8B030D-6E8A-4147-A177-3AD203B41FA5}">
                      <a16:colId xmlns:a16="http://schemas.microsoft.com/office/drawing/2014/main" val="3724931876"/>
                    </a:ext>
                  </a:extLst>
                </a:gridCol>
                <a:gridCol w="3874429">
                  <a:extLst>
                    <a:ext uri="{9D8B030D-6E8A-4147-A177-3AD203B41FA5}">
                      <a16:colId xmlns:a16="http://schemas.microsoft.com/office/drawing/2014/main" val="3846173416"/>
                    </a:ext>
                  </a:extLst>
                </a:gridCol>
              </a:tblGrid>
              <a:tr h="3427094">
                <a:tc>
                  <a:txBody>
                    <a:bodyPr/>
                    <a:lstStyle/>
                    <a:p>
                      <a:r>
                        <a:rPr lang="en-GB" sz="3200">
                          <a:solidFill>
                            <a:schemeClr val="tx1"/>
                          </a:solidFill>
                        </a:rPr>
                        <a:t>Toys divided by gender.</a:t>
                      </a:r>
                    </a:p>
                    <a:p>
                      <a:r>
                        <a:rPr lang="en-GB" sz="3000" b="0">
                          <a:solidFill>
                            <a:schemeClr val="tx1"/>
                          </a:solidFill>
                        </a:rPr>
                        <a:t>“Girls’ toys” are pink and domestic (dolls, kitchen sets); “boys’ toys” are blue and action-oriented (cars, construction, superheroes).</a:t>
                      </a:r>
                      <a:endParaRPr kumimoji="0" lang="en-US" altLang="en-US" sz="30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GB" sz="3200">
                          <a:solidFill>
                            <a:schemeClr val="tx1"/>
                          </a:solidFill>
                        </a:rPr>
                        <a:t>Clothing slogans.</a:t>
                      </a:r>
                    </a:p>
                    <a:p>
                      <a:r>
                        <a:rPr lang="en-GB" sz="3000" b="0">
                          <a:solidFill>
                            <a:schemeClr val="tx1"/>
                          </a:solidFill>
                        </a:rPr>
                        <a:t>Boys' shirts say things like “Brave” or “Explorer,” while girls’ say “Princess” or “Cute.”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30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GB" sz="3200">
                          <a:solidFill>
                            <a:schemeClr val="tx1"/>
                          </a:solidFill>
                        </a:rPr>
                        <a:t>Books and media portraying mostly male heroes.</a:t>
                      </a:r>
                    </a:p>
                    <a:p>
                      <a:r>
                        <a:rPr lang="en-GB" sz="3000" b="0">
                          <a:solidFill>
                            <a:schemeClr val="tx1"/>
                          </a:solidFill>
                        </a:rPr>
                        <a:t>Girls often see themselves in supporting roles or passive characters.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30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30273"/>
                  </a:ext>
                </a:extLst>
              </a:tr>
            </a:tbl>
          </a:graphicData>
        </a:graphic>
      </p:graphicFrame>
    </p:spTree>
    <p:extLst>
      <p:ext uri="{BB962C8B-B14F-4D97-AF65-F5344CB8AC3E}">
        <p14:creationId xmlns:p14="http://schemas.microsoft.com/office/powerpoint/2010/main" val="15148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endParaRPr lang="en-GB" sz="6000" b="1">
                <a:solidFill>
                  <a:schemeClr val="bg1"/>
                </a:solidFill>
                <a:ea typeface="Calibri"/>
                <a:cs typeface="Calibri"/>
              </a:endParaRPr>
            </a:p>
          </p:txBody>
        </p:sp>
      </p:grpSp>
      <p:sp>
        <p:nvSpPr>
          <p:cNvPr id="12" name="TextBox 11">
            <a:extLst>
              <a:ext uri="{FF2B5EF4-FFF2-40B4-BE49-F238E27FC236}">
                <a16:creationId xmlns:a16="http://schemas.microsoft.com/office/drawing/2014/main" id="{9B3ADECF-F961-477E-B6DB-7F8C4602E7D0}"/>
              </a:ext>
            </a:extLst>
          </p:cNvPr>
          <p:cNvSpPr txBox="1"/>
          <p:nvPr/>
        </p:nvSpPr>
        <p:spPr>
          <a:xfrm>
            <a:off x="561826" y="1434702"/>
            <a:ext cx="11213862" cy="830997"/>
          </a:xfrm>
          <a:prstGeom prst="rect">
            <a:avLst/>
          </a:prstGeom>
          <a:noFill/>
        </p:spPr>
        <p:txBody>
          <a:bodyPr wrap="square">
            <a:spAutoFit/>
          </a:bodyPr>
          <a:lstStyle/>
          <a:p>
            <a:pPr algn="ctr"/>
            <a:r>
              <a:rPr lang="en-GB" sz="4800" b="1">
                <a:solidFill>
                  <a:srgbClr val="C00000"/>
                </a:solidFill>
              </a:rPr>
              <a:t>🧑‍🤝‍🧑 Among Peers and Friends</a:t>
            </a:r>
          </a:p>
        </p:txBody>
      </p:sp>
      <p:graphicFrame>
        <p:nvGraphicFramePr>
          <p:cNvPr id="7" name="Table 7">
            <a:extLst>
              <a:ext uri="{FF2B5EF4-FFF2-40B4-BE49-F238E27FC236}">
                <a16:creationId xmlns:a16="http://schemas.microsoft.com/office/drawing/2014/main" id="{8309E694-2FFA-414A-A75C-9DEA1B3D4ED8}"/>
              </a:ext>
            </a:extLst>
          </p:cNvPr>
          <p:cNvGraphicFramePr>
            <a:graphicFrameLocks noGrp="1"/>
          </p:cNvGraphicFramePr>
          <p:nvPr>
            <p:extLst>
              <p:ext uri="{D42A27DB-BD31-4B8C-83A1-F6EECF244321}">
                <p14:modId xmlns:p14="http://schemas.microsoft.com/office/powerpoint/2010/main" val="1644147642"/>
              </p:ext>
            </p:extLst>
          </p:nvPr>
        </p:nvGraphicFramePr>
        <p:xfrm>
          <a:off x="357113" y="2265699"/>
          <a:ext cx="11623287" cy="3992880"/>
        </p:xfrm>
        <a:graphic>
          <a:graphicData uri="http://schemas.openxmlformats.org/drawingml/2006/table">
            <a:tbl>
              <a:tblPr firstRow="1" bandRow="1">
                <a:tableStyleId>{F5AB1C69-6EDB-4FF4-983F-18BD219EF322}</a:tableStyleId>
              </a:tblPr>
              <a:tblGrid>
                <a:gridCol w="3874429">
                  <a:extLst>
                    <a:ext uri="{9D8B030D-6E8A-4147-A177-3AD203B41FA5}">
                      <a16:colId xmlns:a16="http://schemas.microsoft.com/office/drawing/2014/main" val="1215445187"/>
                    </a:ext>
                  </a:extLst>
                </a:gridCol>
                <a:gridCol w="3874429">
                  <a:extLst>
                    <a:ext uri="{9D8B030D-6E8A-4147-A177-3AD203B41FA5}">
                      <a16:colId xmlns:a16="http://schemas.microsoft.com/office/drawing/2014/main" val="3724931876"/>
                    </a:ext>
                  </a:extLst>
                </a:gridCol>
                <a:gridCol w="3874429">
                  <a:extLst>
                    <a:ext uri="{9D8B030D-6E8A-4147-A177-3AD203B41FA5}">
                      <a16:colId xmlns:a16="http://schemas.microsoft.com/office/drawing/2014/main" val="3846173416"/>
                    </a:ext>
                  </a:extLst>
                </a:gridCol>
              </a:tblGrid>
              <a:tr h="3427094">
                <a:tc>
                  <a:txBody>
                    <a:bodyPr/>
                    <a:lstStyle/>
                    <a:p>
                      <a:pPr>
                        <a:buFont typeface="+mj-lt"/>
                        <a:buNone/>
                      </a:pPr>
                      <a:r>
                        <a:rPr lang="en-GB" sz="3200" b="1">
                          <a:solidFill>
                            <a:schemeClr val="tx1"/>
                          </a:solidFill>
                        </a:rPr>
                        <a:t>Boys teasing other boys for liking "girl things."</a:t>
                      </a:r>
                      <a:endParaRPr lang="en-GB" sz="3200">
                        <a:solidFill>
                          <a:schemeClr val="tx1"/>
                        </a:solidFill>
                      </a:endParaRPr>
                    </a:p>
                    <a:p>
                      <a:pPr>
                        <a:buFont typeface="Arial" panose="020B0604020202020204" pitchFamily="34" charset="0"/>
                        <a:buNone/>
                      </a:pPr>
                      <a:r>
                        <a:rPr lang="en-GB" sz="3200" b="0">
                          <a:solidFill>
                            <a:schemeClr val="tx1"/>
                          </a:solidFill>
                        </a:rPr>
                        <a:t>Reinforces that feminine interests are less valuable.</a:t>
                      </a:r>
                    </a:p>
                    <a:p>
                      <a:endParaRPr kumimoji="0" lang="en-US" altLang="en-US" sz="32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Font typeface="+mj-lt"/>
                        <a:buNone/>
                      </a:pPr>
                      <a:r>
                        <a:rPr lang="en-GB" sz="3200" b="1">
                          <a:solidFill>
                            <a:schemeClr val="tx1"/>
                          </a:solidFill>
                        </a:rPr>
                        <a:t>Girls being told they “shouldn’t get dirty” or “shouldn’t play football.”</a:t>
                      </a:r>
                      <a:endParaRPr lang="en-GB" sz="3200">
                        <a:solidFill>
                          <a:schemeClr val="tx1"/>
                        </a:solidFill>
                      </a:endParaRPr>
                    </a:p>
                    <a:p>
                      <a:pPr>
                        <a:buFont typeface="Arial" panose="020B0604020202020204" pitchFamily="34" charset="0"/>
                        <a:buNone/>
                      </a:pPr>
                      <a:r>
                        <a:rPr lang="en-GB" sz="3200" b="0">
                          <a:solidFill>
                            <a:schemeClr val="tx1"/>
                          </a:solidFill>
                        </a:rPr>
                        <a:t>Limits girls' access to sports and physical play.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32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buFont typeface="+mj-lt"/>
                        <a:buNone/>
                      </a:pPr>
                      <a:r>
                        <a:rPr lang="en-GB" sz="3200" b="1">
                          <a:solidFill>
                            <a:schemeClr val="tx1"/>
                          </a:solidFill>
                        </a:rPr>
                        <a:t>Children laughing if a boy wears pink or dresses up as a princess.</a:t>
                      </a:r>
                      <a:endParaRPr lang="en-GB" sz="3200">
                        <a:solidFill>
                          <a:schemeClr val="tx1"/>
                        </a:solidFill>
                      </a:endParaRPr>
                    </a:p>
                    <a:p>
                      <a:pPr>
                        <a:buFont typeface="Arial" panose="020B0604020202020204" pitchFamily="34" charset="0"/>
                        <a:buNone/>
                      </a:pPr>
                      <a:r>
                        <a:rPr lang="en-GB" sz="3200" b="0">
                          <a:solidFill>
                            <a:schemeClr val="tx1"/>
                          </a:solidFill>
                        </a:rPr>
                        <a:t>Sends the message that femininity is shameful for boys.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32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30273"/>
                  </a:ext>
                </a:extLst>
              </a:tr>
            </a:tbl>
          </a:graphicData>
        </a:graphic>
      </p:graphicFrame>
    </p:spTree>
    <p:extLst>
      <p:ext uri="{BB962C8B-B14F-4D97-AF65-F5344CB8AC3E}">
        <p14:creationId xmlns:p14="http://schemas.microsoft.com/office/powerpoint/2010/main" val="42111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17534"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endParaRPr lang="en-GB" sz="6000" b="1">
                <a:solidFill>
                  <a:schemeClr val="bg1"/>
                </a:solidFill>
                <a:ea typeface="Calibri"/>
                <a:cs typeface="Calibri"/>
              </a:endParaRPr>
            </a:p>
          </p:txBody>
        </p:sp>
      </p:grpSp>
      <p:sp>
        <p:nvSpPr>
          <p:cNvPr id="12" name="TextBox 11">
            <a:extLst>
              <a:ext uri="{FF2B5EF4-FFF2-40B4-BE49-F238E27FC236}">
                <a16:creationId xmlns:a16="http://schemas.microsoft.com/office/drawing/2014/main" id="{9B3ADECF-F961-477E-B6DB-7F8C4602E7D0}"/>
              </a:ext>
            </a:extLst>
          </p:cNvPr>
          <p:cNvSpPr txBox="1"/>
          <p:nvPr/>
        </p:nvSpPr>
        <p:spPr>
          <a:xfrm>
            <a:off x="561826" y="1434702"/>
            <a:ext cx="11213862" cy="830997"/>
          </a:xfrm>
          <a:prstGeom prst="rect">
            <a:avLst/>
          </a:prstGeom>
          <a:noFill/>
        </p:spPr>
        <p:txBody>
          <a:bodyPr wrap="square">
            <a:spAutoFit/>
          </a:bodyPr>
          <a:lstStyle/>
          <a:p>
            <a:pPr algn="ctr"/>
            <a:r>
              <a:rPr lang="en-GB" sz="4800" b="1">
                <a:solidFill>
                  <a:srgbClr val="C00000"/>
                </a:solidFill>
              </a:rPr>
              <a:t>📱 On Social Media and TV</a:t>
            </a:r>
          </a:p>
        </p:txBody>
      </p:sp>
      <p:graphicFrame>
        <p:nvGraphicFramePr>
          <p:cNvPr id="7" name="Table 7">
            <a:extLst>
              <a:ext uri="{FF2B5EF4-FFF2-40B4-BE49-F238E27FC236}">
                <a16:creationId xmlns:a16="http://schemas.microsoft.com/office/drawing/2014/main" id="{8309E694-2FFA-414A-A75C-9DEA1B3D4ED8}"/>
              </a:ext>
            </a:extLst>
          </p:cNvPr>
          <p:cNvGraphicFramePr>
            <a:graphicFrameLocks noGrp="1"/>
          </p:cNvGraphicFramePr>
          <p:nvPr>
            <p:extLst>
              <p:ext uri="{D42A27DB-BD31-4B8C-83A1-F6EECF244321}">
                <p14:modId xmlns:p14="http://schemas.microsoft.com/office/powerpoint/2010/main" val="1531620992"/>
              </p:ext>
            </p:extLst>
          </p:nvPr>
        </p:nvGraphicFramePr>
        <p:xfrm>
          <a:off x="357112" y="2499000"/>
          <a:ext cx="11418576" cy="3505200"/>
        </p:xfrm>
        <a:graphic>
          <a:graphicData uri="http://schemas.openxmlformats.org/drawingml/2006/table">
            <a:tbl>
              <a:tblPr firstRow="1" bandRow="1">
                <a:tableStyleId>{F5AB1C69-6EDB-4FF4-983F-18BD219EF322}</a:tableStyleId>
              </a:tblPr>
              <a:tblGrid>
                <a:gridCol w="5709288">
                  <a:extLst>
                    <a:ext uri="{9D8B030D-6E8A-4147-A177-3AD203B41FA5}">
                      <a16:colId xmlns:a16="http://schemas.microsoft.com/office/drawing/2014/main" val="1215445187"/>
                    </a:ext>
                  </a:extLst>
                </a:gridCol>
                <a:gridCol w="5709288">
                  <a:extLst>
                    <a:ext uri="{9D8B030D-6E8A-4147-A177-3AD203B41FA5}">
                      <a16:colId xmlns:a16="http://schemas.microsoft.com/office/drawing/2014/main" val="3724931876"/>
                    </a:ext>
                  </a:extLst>
                </a:gridCol>
              </a:tblGrid>
              <a:tr h="3427094">
                <a:tc>
                  <a:txBody>
                    <a:bodyPr/>
                    <a:lstStyle/>
                    <a:p>
                      <a:r>
                        <a:rPr lang="en-GB" sz="3200">
                          <a:solidFill>
                            <a:schemeClr val="tx1"/>
                          </a:solidFill>
                        </a:rPr>
                        <a:t>YouTube videos or cartoons showing girls as obsessed with appearance.</a:t>
                      </a:r>
                    </a:p>
                    <a:p>
                      <a:r>
                        <a:rPr lang="en-GB" sz="3200" b="0">
                          <a:solidFill>
                            <a:schemeClr val="tx1"/>
                          </a:solidFill>
                        </a:rPr>
                        <a:t>Promotes the idea that girls should care most about looking pretty.</a:t>
                      </a:r>
                    </a:p>
                    <a:p>
                      <a:endParaRPr kumimoji="0" lang="en-US" altLang="en-US" sz="32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GB" sz="3200">
                          <a:solidFill>
                            <a:schemeClr val="tx1"/>
                          </a:solidFill>
                        </a:rPr>
                        <a:t>Parents posting “jokes” about protecting their daughters from boys.</a:t>
                      </a:r>
                    </a:p>
                    <a:p>
                      <a:r>
                        <a:rPr lang="en-GB" sz="3200" b="0">
                          <a:solidFill>
                            <a:schemeClr val="tx1"/>
                          </a:solidFill>
                        </a:rPr>
                        <a:t>Reinforces the idea that girls are passive and boys are aggressors.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3200" b="0" i="0" u="none" strike="noStrike" cap="none" normalizeH="0" baseline="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030273"/>
                  </a:ext>
                </a:extLst>
              </a:tr>
            </a:tbl>
          </a:graphicData>
        </a:graphic>
      </p:graphicFrame>
    </p:spTree>
    <p:extLst>
      <p:ext uri="{BB962C8B-B14F-4D97-AF65-F5344CB8AC3E}">
        <p14:creationId xmlns:p14="http://schemas.microsoft.com/office/powerpoint/2010/main" val="84551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Sexism in childhood</a:t>
              </a:r>
              <a:endParaRPr lang="en-GB" sz="6000" b="1">
                <a:solidFill>
                  <a:schemeClr val="bg1"/>
                </a:solidFill>
                <a:ea typeface="Calibri"/>
                <a:cs typeface="Calibri"/>
              </a:endParaRPr>
            </a:p>
          </p:txBody>
        </p:sp>
      </p:grpSp>
      <p:sp>
        <p:nvSpPr>
          <p:cNvPr id="13" name="TextBox 12">
            <a:extLst>
              <a:ext uri="{FF2B5EF4-FFF2-40B4-BE49-F238E27FC236}">
                <a16:creationId xmlns:a16="http://schemas.microsoft.com/office/drawing/2014/main" id="{8CB413B6-C20A-43D2-A68D-2ABEB45346AA}"/>
              </a:ext>
            </a:extLst>
          </p:cNvPr>
          <p:cNvSpPr txBox="1"/>
          <p:nvPr/>
        </p:nvSpPr>
        <p:spPr>
          <a:xfrm>
            <a:off x="561826" y="1450748"/>
            <a:ext cx="11060679" cy="5324535"/>
          </a:xfrm>
          <a:prstGeom prst="rect">
            <a:avLst/>
          </a:prstGeom>
          <a:noFill/>
        </p:spPr>
        <p:txBody>
          <a:bodyPr wrap="square">
            <a:spAutoFit/>
          </a:bodyPr>
          <a:lstStyle/>
          <a:p>
            <a:pPr>
              <a:spcBef>
                <a:spcPts val="600"/>
              </a:spcBef>
              <a:spcAft>
                <a:spcPts val="1200"/>
              </a:spcAft>
            </a:pPr>
            <a:r>
              <a:rPr lang="en-GB" sz="4000" b="1">
                <a:solidFill>
                  <a:srgbClr val="C00000"/>
                </a:solidFill>
              </a:rPr>
              <a:t>How many tally marks did you get? Why does this matter?</a:t>
            </a:r>
          </a:p>
          <a:p>
            <a:pPr>
              <a:spcBef>
                <a:spcPts val="600"/>
              </a:spcBef>
              <a:spcAft>
                <a:spcPts val="1200"/>
              </a:spcAft>
            </a:pPr>
            <a:r>
              <a:rPr lang="en-GB" sz="4000"/>
              <a:t>Sexist messages in childhood can:</a:t>
            </a:r>
          </a:p>
          <a:p>
            <a:pPr marL="571500" indent="-571500">
              <a:spcBef>
                <a:spcPts val="600"/>
              </a:spcBef>
              <a:spcAft>
                <a:spcPts val="1200"/>
              </a:spcAft>
              <a:buFont typeface="Arial" panose="020B0604020202020204" pitchFamily="34" charset="0"/>
              <a:buChar char="•"/>
            </a:pPr>
            <a:r>
              <a:rPr lang="en-GB" sz="4000"/>
              <a:t>Shape what careers or hobbies children feel confident pursuing</a:t>
            </a:r>
          </a:p>
          <a:p>
            <a:pPr marL="571500" indent="-571500">
              <a:spcBef>
                <a:spcPts val="600"/>
              </a:spcBef>
              <a:spcAft>
                <a:spcPts val="1200"/>
              </a:spcAft>
              <a:buFont typeface="Arial" panose="020B0604020202020204" pitchFamily="34" charset="0"/>
              <a:buChar char="•"/>
            </a:pPr>
            <a:r>
              <a:rPr lang="en-GB" sz="4000"/>
              <a:t>Influence self-worth and emotional expression</a:t>
            </a:r>
          </a:p>
          <a:p>
            <a:pPr marL="571500" indent="-571500">
              <a:spcBef>
                <a:spcPts val="600"/>
              </a:spcBef>
              <a:spcAft>
                <a:spcPts val="1200"/>
              </a:spcAft>
              <a:buFont typeface="Arial" panose="020B0604020202020204" pitchFamily="34" charset="0"/>
              <a:buChar char="•"/>
            </a:pPr>
            <a:r>
              <a:rPr lang="en-GB" sz="4000"/>
              <a:t>Limit friendships, play, and opportunities</a:t>
            </a:r>
          </a:p>
        </p:txBody>
      </p:sp>
    </p:spTree>
    <p:extLst>
      <p:ext uri="{BB962C8B-B14F-4D97-AF65-F5344CB8AC3E}">
        <p14:creationId xmlns:p14="http://schemas.microsoft.com/office/powerpoint/2010/main" val="1467074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can sexism sound like?</a:t>
              </a:r>
              <a:endParaRPr lang="en-GB" sz="6000" b="1">
                <a:solidFill>
                  <a:schemeClr val="bg1"/>
                </a:solidFill>
                <a:ea typeface="Calibri"/>
                <a:cs typeface="Calibri"/>
              </a:endParaRPr>
            </a:p>
          </p:txBody>
        </p:sp>
      </p:grpSp>
      <p:pic>
        <p:nvPicPr>
          <p:cNvPr id="6" name="Picture 5">
            <a:extLst>
              <a:ext uri="{FF2B5EF4-FFF2-40B4-BE49-F238E27FC236}">
                <a16:creationId xmlns:a16="http://schemas.microsoft.com/office/drawing/2014/main" id="{5610A33A-26D4-45F7-B73D-F2463A6E21B6}"/>
              </a:ext>
            </a:extLst>
          </p:cNvPr>
          <p:cNvPicPr>
            <a:picLocks noChangeAspect="1"/>
          </p:cNvPicPr>
          <p:nvPr/>
        </p:nvPicPr>
        <p:blipFill>
          <a:blip r:embed="rId3"/>
          <a:stretch>
            <a:fillRect/>
          </a:stretch>
        </p:blipFill>
        <p:spPr>
          <a:xfrm>
            <a:off x="7103902" y="2483584"/>
            <a:ext cx="4437858" cy="2538082"/>
          </a:xfrm>
          <a:prstGeom prst="rect">
            <a:avLst/>
          </a:prstGeom>
        </p:spPr>
      </p:pic>
      <p:sp>
        <p:nvSpPr>
          <p:cNvPr id="19" name="TextBox 18">
            <a:extLst>
              <a:ext uri="{FF2B5EF4-FFF2-40B4-BE49-F238E27FC236}">
                <a16:creationId xmlns:a16="http://schemas.microsoft.com/office/drawing/2014/main" id="{60F35B88-D006-4A0F-866D-1E7C4B56451E}"/>
              </a:ext>
            </a:extLst>
          </p:cNvPr>
          <p:cNvSpPr txBox="1"/>
          <p:nvPr/>
        </p:nvSpPr>
        <p:spPr>
          <a:xfrm>
            <a:off x="361035" y="1951841"/>
            <a:ext cx="6040034" cy="3477875"/>
          </a:xfrm>
          <a:prstGeom prst="rect">
            <a:avLst/>
          </a:prstGeom>
          <a:noFill/>
        </p:spPr>
        <p:txBody>
          <a:bodyPr wrap="square" lIns="91440" tIns="45720" rIns="91440" bIns="45720" rtlCol="0" anchor="t">
            <a:spAutoFit/>
          </a:bodyPr>
          <a:lstStyle/>
          <a:p>
            <a:pPr algn="ctr"/>
            <a:r>
              <a:rPr lang="en-GB" sz="4400" b="1">
                <a:solidFill>
                  <a:srgbClr val="C00000"/>
                </a:solidFill>
              </a:rPr>
              <a:t>Task: </a:t>
            </a:r>
            <a:r>
              <a:rPr lang="en-GB" sz="4400"/>
              <a:t>While we watch the video, take note of two ways in which sexist behaviours can impact a person.</a:t>
            </a:r>
            <a:endParaRPr lang="en-US"/>
          </a:p>
        </p:txBody>
      </p:sp>
    </p:spTree>
    <p:extLst>
      <p:ext uri="{BB962C8B-B14F-4D97-AF65-F5344CB8AC3E}">
        <p14:creationId xmlns:p14="http://schemas.microsoft.com/office/powerpoint/2010/main" val="4160614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709FE-3792-3071-B8D6-A91AC546C41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65267CA-D2DD-796A-175B-0834FC71129B}"/>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446C5515-585E-C0EF-2308-5F2A23A6D7F2}"/>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02FB9AD-7CDC-9008-FD43-5B667FDC25E0}"/>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can sexism sound like?</a:t>
              </a:r>
              <a:endParaRPr lang="en-GB" sz="6000" b="1">
                <a:solidFill>
                  <a:schemeClr val="bg1"/>
                </a:solidFill>
                <a:ea typeface="Calibri"/>
                <a:cs typeface="Calibri"/>
              </a:endParaRPr>
            </a:p>
          </p:txBody>
        </p:sp>
      </p:grpSp>
      <p:pic>
        <p:nvPicPr>
          <p:cNvPr id="3" name="Online Media 2" title="Do we live in a sexist country?">
            <a:hlinkClick r:id="" action="ppaction://media"/>
            <a:extLst>
              <a:ext uri="{FF2B5EF4-FFF2-40B4-BE49-F238E27FC236}">
                <a16:creationId xmlns:a16="http://schemas.microsoft.com/office/drawing/2014/main" id="{FC7AE828-4041-8AEC-E0A0-702529F32D51}"/>
              </a:ext>
            </a:extLst>
          </p:cNvPr>
          <p:cNvPicPr>
            <a:picLocks noRot="1" noChangeAspect="1"/>
          </p:cNvPicPr>
          <p:nvPr>
            <a:videoFile r:link="rId1"/>
          </p:nvPr>
        </p:nvPicPr>
        <p:blipFill>
          <a:blip r:embed="rId4"/>
          <a:stretch>
            <a:fillRect/>
          </a:stretch>
        </p:blipFill>
        <p:spPr>
          <a:xfrm>
            <a:off x="1434465" y="1295400"/>
            <a:ext cx="9710738" cy="5486400"/>
          </a:xfrm>
          <a:prstGeom prst="rect">
            <a:avLst/>
          </a:prstGeom>
        </p:spPr>
      </p:pic>
    </p:spTree>
    <p:extLst>
      <p:ext uri="{BB962C8B-B14F-4D97-AF65-F5344CB8AC3E}">
        <p14:creationId xmlns:p14="http://schemas.microsoft.com/office/powerpoint/2010/main" val="3670062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impact can sexism have?</a:t>
              </a:r>
            </a:p>
          </p:txBody>
        </p:sp>
      </p:grpSp>
      <p:sp>
        <p:nvSpPr>
          <p:cNvPr id="12" name="TextBox 11">
            <a:extLst>
              <a:ext uri="{FF2B5EF4-FFF2-40B4-BE49-F238E27FC236}">
                <a16:creationId xmlns:a16="http://schemas.microsoft.com/office/drawing/2014/main" id="{933CCAF3-CA00-4382-B1F7-28C5DC112B6E}"/>
              </a:ext>
            </a:extLst>
          </p:cNvPr>
          <p:cNvSpPr txBox="1"/>
          <p:nvPr/>
        </p:nvSpPr>
        <p:spPr>
          <a:xfrm>
            <a:off x="385010" y="1487451"/>
            <a:ext cx="11065700" cy="2431435"/>
          </a:xfrm>
          <a:prstGeom prst="rect">
            <a:avLst/>
          </a:prstGeom>
          <a:noFill/>
        </p:spPr>
        <p:txBody>
          <a:bodyPr wrap="square">
            <a:spAutoFit/>
          </a:bodyPr>
          <a:lstStyle/>
          <a:p>
            <a:pPr marL="457200" indent="-457200">
              <a:buFont typeface="Arial" panose="020B0604020202020204" pitchFamily="34" charset="0"/>
              <a:buChar char="•"/>
            </a:pPr>
            <a:r>
              <a:rPr lang="en-GB" sz="3800"/>
              <a:t>Sexism harms everyone — not just women and girls. It creates unfair expectations, limits opportunities, and encourages disrespectful or harmful behaviour across society. </a:t>
            </a:r>
          </a:p>
        </p:txBody>
      </p:sp>
      <p:sp>
        <p:nvSpPr>
          <p:cNvPr id="15" name="TextBox 14">
            <a:extLst>
              <a:ext uri="{FF2B5EF4-FFF2-40B4-BE49-F238E27FC236}">
                <a16:creationId xmlns:a16="http://schemas.microsoft.com/office/drawing/2014/main" id="{E9E48820-4B8A-41DF-8D38-D9334F232942}"/>
              </a:ext>
            </a:extLst>
          </p:cNvPr>
          <p:cNvSpPr txBox="1"/>
          <p:nvPr/>
        </p:nvSpPr>
        <p:spPr>
          <a:xfrm>
            <a:off x="385010" y="4072752"/>
            <a:ext cx="11478127" cy="1261884"/>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GB" sz="3800" dirty="0">
                <a:ea typeface="Calibri"/>
                <a:cs typeface="Calibri"/>
              </a:rPr>
              <a:t>Look at the following </a:t>
            </a:r>
            <a:r>
              <a:rPr lang="en-GB" sz="3800">
                <a:ea typeface="Calibri"/>
                <a:cs typeface="Calibri"/>
              </a:rPr>
              <a:t>information and decide what you think are the most important impacts and why.</a:t>
            </a:r>
            <a:endParaRPr lang="en-GB" sz="3800" dirty="0">
              <a:ea typeface="Calibri"/>
              <a:cs typeface="Calibri"/>
            </a:endParaRPr>
          </a:p>
        </p:txBody>
      </p:sp>
    </p:spTree>
    <p:extLst>
      <p:ext uri="{BB962C8B-B14F-4D97-AF65-F5344CB8AC3E}">
        <p14:creationId xmlns:p14="http://schemas.microsoft.com/office/powerpoint/2010/main" val="108042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0"/>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dirty="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Impact on women and girls</a:t>
              </a:r>
              <a:endParaRPr lang="en-GB" sz="6000" b="1">
                <a:solidFill>
                  <a:schemeClr val="bg1"/>
                </a:solidFill>
                <a:ea typeface="Calibri"/>
                <a:cs typeface="Calibri"/>
              </a:endParaRPr>
            </a:p>
          </p:txBody>
        </p:sp>
      </p:grpSp>
      <p:sp>
        <p:nvSpPr>
          <p:cNvPr id="14" name="TextBox 13">
            <a:extLst>
              <a:ext uri="{FF2B5EF4-FFF2-40B4-BE49-F238E27FC236}">
                <a16:creationId xmlns:a16="http://schemas.microsoft.com/office/drawing/2014/main" id="{3AB1BC87-DC1F-414E-B7D8-02100D3A6E18}"/>
              </a:ext>
            </a:extLst>
          </p:cNvPr>
          <p:cNvSpPr txBox="1"/>
          <p:nvPr/>
        </p:nvSpPr>
        <p:spPr>
          <a:xfrm>
            <a:off x="561826" y="1443841"/>
            <a:ext cx="11156932" cy="5232202"/>
          </a:xfrm>
          <a:prstGeom prst="rect">
            <a:avLst/>
          </a:prstGeom>
          <a:noFill/>
        </p:spPr>
        <p:txBody>
          <a:bodyPr wrap="square">
            <a:spAutoFit/>
          </a:bodyPr>
          <a:lstStyle/>
          <a:p>
            <a:pPr marL="514350" indent="-514350">
              <a:spcBef>
                <a:spcPts val="600"/>
              </a:spcBef>
              <a:spcAft>
                <a:spcPts val="600"/>
              </a:spcAft>
              <a:buAutoNum type="arabicPeriod"/>
            </a:pPr>
            <a:r>
              <a:rPr lang="en-GB" sz="3600" b="1">
                <a:solidFill>
                  <a:srgbClr val="7030A0"/>
                </a:solidFill>
              </a:rPr>
              <a:t>Mental health and confidence: </a:t>
            </a:r>
            <a:r>
              <a:rPr lang="en-GB" sz="3600"/>
              <a:t>Repeated sexist comments or behaviour can lower self-esteem. Girls may feel like their voices or achievements aren't taken seriously. Fear of harassment can lead to anxiety, stress, or depression.</a:t>
            </a:r>
          </a:p>
          <a:p>
            <a:pPr marL="514350" indent="-514350">
              <a:spcBef>
                <a:spcPts val="600"/>
              </a:spcBef>
              <a:spcAft>
                <a:spcPts val="600"/>
              </a:spcAft>
              <a:buAutoNum type="arabicPeriod"/>
            </a:pPr>
            <a:r>
              <a:rPr lang="en-GB" sz="3600" b="1">
                <a:solidFill>
                  <a:srgbClr val="7030A0"/>
                </a:solidFill>
              </a:rPr>
              <a:t>Safety and freedom: </a:t>
            </a:r>
            <a:r>
              <a:rPr lang="en-GB" sz="3600"/>
              <a:t>Many women change how they dress, travel, or act in public to avoid unwanted attention. This limits their freedom and can make them feel unsafe in everyday situations.</a:t>
            </a:r>
          </a:p>
        </p:txBody>
      </p:sp>
    </p:spTree>
    <p:extLst>
      <p:ext uri="{BB962C8B-B14F-4D97-AF65-F5344CB8AC3E}">
        <p14:creationId xmlns:p14="http://schemas.microsoft.com/office/powerpoint/2010/main" val="3835998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Impact on women and girls</a:t>
              </a:r>
            </a:p>
          </p:txBody>
        </p:sp>
      </p:grpSp>
      <p:sp>
        <p:nvSpPr>
          <p:cNvPr id="14" name="TextBox 13">
            <a:extLst>
              <a:ext uri="{FF2B5EF4-FFF2-40B4-BE49-F238E27FC236}">
                <a16:creationId xmlns:a16="http://schemas.microsoft.com/office/drawing/2014/main" id="{3AB1BC87-DC1F-414E-B7D8-02100D3A6E18}"/>
              </a:ext>
            </a:extLst>
          </p:cNvPr>
          <p:cNvSpPr txBox="1"/>
          <p:nvPr/>
        </p:nvSpPr>
        <p:spPr>
          <a:xfrm>
            <a:off x="561825" y="1443841"/>
            <a:ext cx="11132869" cy="4678204"/>
          </a:xfrm>
          <a:prstGeom prst="rect">
            <a:avLst/>
          </a:prstGeom>
          <a:noFill/>
        </p:spPr>
        <p:txBody>
          <a:bodyPr wrap="square">
            <a:spAutoFit/>
          </a:bodyPr>
          <a:lstStyle/>
          <a:p>
            <a:pPr>
              <a:spcBef>
                <a:spcPts val="600"/>
              </a:spcBef>
              <a:spcAft>
                <a:spcPts val="600"/>
              </a:spcAft>
            </a:pPr>
            <a:r>
              <a:rPr lang="en-GB" sz="3600" b="1">
                <a:solidFill>
                  <a:srgbClr val="7030A0"/>
                </a:solidFill>
              </a:rPr>
              <a:t>3. Education and career choices: </a:t>
            </a:r>
            <a:r>
              <a:rPr lang="en-GB" sz="3600"/>
              <a:t>Girls may be discouraged from pursuing STEM subjects or leadership roles due to stereotypes. They may face discrimination or bias in school, university, or work.</a:t>
            </a:r>
          </a:p>
          <a:p>
            <a:pPr>
              <a:spcBef>
                <a:spcPts val="600"/>
              </a:spcBef>
              <a:spcAft>
                <a:spcPts val="600"/>
              </a:spcAft>
            </a:pPr>
            <a:r>
              <a:rPr lang="en-GB" sz="3600" b="1">
                <a:solidFill>
                  <a:srgbClr val="7030A0"/>
                </a:solidFill>
              </a:rPr>
              <a:t>4. Normalising abuse: </a:t>
            </a:r>
            <a:r>
              <a:rPr lang="en-GB" sz="3600"/>
              <a:t>When sexism is tolerated, it becomes easier for harassment and violence to be ignored or excused. Victims may feel ashamed or blamed instead of supported.</a:t>
            </a:r>
          </a:p>
        </p:txBody>
      </p:sp>
    </p:spTree>
    <p:extLst>
      <p:ext uri="{BB962C8B-B14F-4D97-AF65-F5344CB8AC3E}">
        <p14:creationId xmlns:p14="http://schemas.microsoft.com/office/powerpoint/2010/main" val="3463777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Impact on men and boys</a:t>
              </a:r>
            </a:p>
          </p:txBody>
        </p:sp>
      </p:grpSp>
      <p:sp>
        <p:nvSpPr>
          <p:cNvPr id="14" name="TextBox 13">
            <a:extLst>
              <a:ext uri="{FF2B5EF4-FFF2-40B4-BE49-F238E27FC236}">
                <a16:creationId xmlns:a16="http://schemas.microsoft.com/office/drawing/2014/main" id="{3AB1BC87-DC1F-414E-B7D8-02100D3A6E18}"/>
              </a:ext>
            </a:extLst>
          </p:cNvPr>
          <p:cNvSpPr txBox="1"/>
          <p:nvPr/>
        </p:nvSpPr>
        <p:spPr>
          <a:xfrm>
            <a:off x="561825" y="1443841"/>
            <a:ext cx="11132869" cy="4678204"/>
          </a:xfrm>
          <a:prstGeom prst="rect">
            <a:avLst/>
          </a:prstGeom>
          <a:noFill/>
        </p:spPr>
        <p:txBody>
          <a:bodyPr wrap="square">
            <a:spAutoFit/>
          </a:bodyPr>
          <a:lstStyle/>
          <a:p>
            <a:pPr marL="742950" indent="-742950">
              <a:spcBef>
                <a:spcPts val="600"/>
              </a:spcBef>
              <a:spcAft>
                <a:spcPts val="600"/>
              </a:spcAft>
              <a:buAutoNum type="arabicPeriod"/>
            </a:pPr>
            <a:r>
              <a:rPr lang="en-GB" sz="3600" b="1">
                <a:solidFill>
                  <a:srgbClr val="00B050"/>
                </a:solidFill>
              </a:rPr>
              <a:t>Emotional suppression: </a:t>
            </a:r>
            <a:r>
              <a:rPr lang="en-GB" sz="3600"/>
              <a:t>Boys are often told not to cry or express emotion: “man up,” “don’t be soft.” This leads to bottled-up feelings, poor mental health, and higher rates of suicide in men.</a:t>
            </a:r>
          </a:p>
          <a:p>
            <a:pPr marL="742950" indent="-742950">
              <a:spcBef>
                <a:spcPts val="600"/>
              </a:spcBef>
              <a:spcAft>
                <a:spcPts val="600"/>
              </a:spcAft>
              <a:buAutoNum type="arabicPeriod"/>
            </a:pPr>
            <a:r>
              <a:rPr lang="en-GB" sz="3600" b="1">
                <a:solidFill>
                  <a:srgbClr val="00B050"/>
                </a:solidFill>
              </a:rPr>
              <a:t>Pressure to conform: </a:t>
            </a:r>
            <a:r>
              <a:rPr lang="en-GB" sz="3600"/>
              <a:t>Boys may feel pressure to act “tough,” dominate others, or be sexually aggressive to prove masculinity. They may struggle with identity if they don’t fit into those gender expectations.</a:t>
            </a:r>
          </a:p>
        </p:txBody>
      </p:sp>
    </p:spTree>
    <p:extLst>
      <p:ext uri="{BB962C8B-B14F-4D97-AF65-F5344CB8AC3E}">
        <p14:creationId xmlns:p14="http://schemas.microsoft.com/office/powerpoint/2010/main" val="3986448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Impact on men and boys</a:t>
              </a:r>
              <a:endParaRPr lang="en-GB" sz="6000" b="1">
                <a:solidFill>
                  <a:schemeClr val="bg1"/>
                </a:solidFill>
                <a:ea typeface="Calibri"/>
                <a:cs typeface="Calibri"/>
              </a:endParaRPr>
            </a:p>
          </p:txBody>
        </p:sp>
      </p:grpSp>
      <p:sp>
        <p:nvSpPr>
          <p:cNvPr id="14" name="TextBox 13">
            <a:extLst>
              <a:ext uri="{FF2B5EF4-FFF2-40B4-BE49-F238E27FC236}">
                <a16:creationId xmlns:a16="http://schemas.microsoft.com/office/drawing/2014/main" id="{3AB1BC87-DC1F-414E-B7D8-02100D3A6E18}"/>
              </a:ext>
            </a:extLst>
          </p:cNvPr>
          <p:cNvSpPr txBox="1"/>
          <p:nvPr/>
        </p:nvSpPr>
        <p:spPr>
          <a:xfrm>
            <a:off x="561825" y="1443841"/>
            <a:ext cx="11132869" cy="4201150"/>
          </a:xfrm>
          <a:prstGeom prst="rect">
            <a:avLst/>
          </a:prstGeom>
          <a:noFill/>
        </p:spPr>
        <p:txBody>
          <a:bodyPr wrap="square">
            <a:spAutoFit/>
          </a:bodyPr>
          <a:lstStyle/>
          <a:p>
            <a:pPr>
              <a:spcBef>
                <a:spcPts val="1200"/>
              </a:spcBef>
              <a:spcAft>
                <a:spcPts val="600"/>
              </a:spcAft>
            </a:pPr>
            <a:r>
              <a:rPr lang="en-GB" sz="3600" b="1">
                <a:solidFill>
                  <a:srgbClr val="00B050"/>
                </a:solidFill>
              </a:rPr>
              <a:t>3. Fear of being judged: </a:t>
            </a:r>
            <a:r>
              <a:rPr lang="en-GB" sz="3600"/>
              <a:t>Boys who like “non-masculine” things — e.g. dancing, art, or pink — may be mocked. This limits self-expression and confidence.</a:t>
            </a:r>
          </a:p>
          <a:p>
            <a:pPr>
              <a:spcBef>
                <a:spcPts val="1200"/>
              </a:spcBef>
              <a:spcAft>
                <a:spcPts val="600"/>
              </a:spcAft>
            </a:pPr>
            <a:r>
              <a:rPr lang="en-GB" sz="3600" b="1">
                <a:solidFill>
                  <a:srgbClr val="00B050"/>
                </a:solidFill>
              </a:rPr>
              <a:t>4. Strained relationships: </a:t>
            </a:r>
            <a:r>
              <a:rPr lang="en-GB" sz="3600"/>
              <a:t>Sexist attitudes can lead to disrespect in relationships, poor communication, and misunderstandings. It can stop men from being seen as gentle, caring or vulnerable, even when they want to be.</a:t>
            </a:r>
          </a:p>
        </p:txBody>
      </p:sp>
    </p:spTree>
    <p:extLst>
      <p:ext uri="{BB962C8B-B14F-4D97-AF65-F5344CB8AC3E}">
        <p14:creationId xmlns:p14="http://schemas.microsoft.com/office/powerpoint/2010/main" val="2263403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is misogyny?</a:t>
              </a:r>
            </a:p>
          </p:txBody>
        </p:sp>
      </p:grpSp>
      <p:sp>
        <p:nvSpPr>
          <p:cNvPr id="15" name="TextBox 14">
            <a:extLst>
              <a:ext uri="{FF2B5EF4-FFF2-40B4-BE49-F238E27FC236}">
                <a16:creationId xmlns:a16="http://schemas.microsoft.com/office/drawing/2014/main" id="{4ED94F72-4F09-43E7-902A-EC2525659B19}"/>
              </a:ext>
            </a:extLst>
          </p:cNvPr>
          <p:cNvSpPr txBox="1"/>
          <p:nvPr/>
        </p:nvSpPr>
        <p:spPr>
          <a:xfrm>
            <a:off x="592306" y="1866260"/>
            <a:ext cx="5866246" cy="3785652"/>
          </a:xfrm>
          <a:prstGeom prst="rect">
            <a:avLst/>
          </a:prstGeom>
          <a:solidFill>
            <a:schemeClr val="accent6">
              <a:lumMod val="20000"/>
              <a:lumOff val="80000"/>
            </a:schemeClr>
          </a:solidFill>
        </p:spPr>
        <p:txBody>
          <a:bodyPr wrap="square" lIns="91440" tIns="45720" rIns="91440" bIns="45720" anchor="t">
            <a:spAutoFit/>
          </a:bodyPr>
          <a:lstStyle/>
          <a:p>
            <a:pPr algn="ctr">
              <a:spcBef>
                <a:spcPts val="600"/>
              </a:spcBef>
              <a:spcAft>
                <a:spcPts val="600"/>
              </a:spcAft>
            </a:pPr>
            <a:r>
              <a:rPr lang="en-GB" sz="4000"/>
              <a:t>Misogyny means dislike, contempt, or hatred of women. It can look like sexist comments, but also violence, harassment, or making women feel unsafe.</a:t>
            </a:r>
            <a:endParaRPr lang="en-US">
              <a:ea typeface="Calibri" panose="020F0502020204030204"/>
              <a:cs typeface="Calibri" panose="020F0502020204030204"/>
            </a:endParaRPr>
          </a:p>
        </p:txBody>
      </p:sp>
      <p:pic>
        <p:nvPicPr>
          <p:cNvPr id="4" name="Picture 3" descr="A yellow emoji holding a pen&#10;&#10;AI-generated content may be incorrect.">
            <a:extLst>
              <a:ext uri="{FF2B5EF4-FFF2-40B4-BE49-F238E27FC236}">
                <a16:creationId xmlns:a16="http://schemas.microsoft.com/office/drawing/2014/main" id="{04D931BB-4CAB-7CBF-DB25-45FF2C2C65EA}"/>
              </a:ext>
            </a:extLst>
          </p:cNvPr>
          <p:cNvPicPr>
            <a:picLocks noChangeAspect="1"/>
          </p:cNvPicPr>
          <p:nvPr/>
        </p:nvPicPr>
        <p:blipFill>
          <a:blip r:embed="rId3"/>
          <a:stretch>
            <a:fillRect/>
          </a:stretch>
        </p:blipFill>
        <p:spPr>
          <a:xfrm>
            <a:off x="9255125" y="4313238"/>
            <a:ext cx="1504950" cy="1685925"/>
          </a:xfrm>
          <a:prstGeom prst="rect">
            <a:avLst/>
          </a:prstGeom>
        </p:spPr>
      </p:pic>
      <p:sp>
        <p:nvSpPr>
          <p:cNvPr id="6" name="TextBox 5">
            <a:extLst>
              <a:ext uri="{FF2B5EF4-FFF2-40B4-BE49-F238E27FC236}">
                <a16:creationId xmlns:a16="http://schemas.microsoft.com/office/drawing/2014/main" id="{44FFFB2A-4A70-F509-98AD-1C10AF7904C5}"/>
              </a:ext>
            </a:extLst>
          </p:cNvPr>
          <p:cNvSpPr txBox="1"/>
          <p:nvPr/>
        </p:nvSpPr>
        <p:spPr>
          <a:xfrm>
            <a:off x="7833215" y="1969106"/>
            <a:ext cx="3984641"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dirty="0">
                <a:ea typeface="Calibri"/>
                <a:cs typeface="Calibri"/>
              </a:rPr>
              <a:t>Copy this definition into your </a:t>
            </a:r>
            <a:r>
              <a:rPr lang="en-US" sz="4000">
                <a:ea typeface="Calibri"/>
                <a:cs typeface="Calibri"/>
              </a:rPr>
              <a:t>booklets</a:t>
            </a:r>
            <a:endParaRPr lang="en-US" sz="4000" dirty="0">
              <a:ea typeface="Calibri"/>
              <a:cs typeface="Calibri"/>
            </a:endParaRPr>
          </a:p>
        </p:txBody>
      </p:sp>
    </p:spTree>
    <p:extLst>
      <p:ext uri="{BB962C8B-B14F-4D97-AF65-F5344CB8AC3E}">
        <p14:creationId xmlns:p14="http://schemas.microsoft.com/office/powerpoint/2010/main" val="1156789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is misogyny?</a:t>
              </a:r>
            </a:p>
          </p:txBody>
        </p:sp>
      </p:grpSp>
      <p:sp>
        <p:nvSpPr>
          <p:cNvPr id="15" name="TextBox 14">
            <a:extLst>
              <a:ext uri="{FF2B5EF4-FFF2-40B4-BE49-F238E27FC236}">
                <a16:creationId xmlns:a16="http://schemas.microsoft.com/office/drawing/2014/main" id="{4ED94F72-4F09-43E7-902A-EC2525659B19}"/>
              </a:ext>
            </a:extLst>
          </p:cNvPr>
          <p:cNvSpPr txBox="1"/>
          <p:nvPr/>
        </p:nvSpPr>
        <p:spPr>
          <a:xfrm>
            <a:off x="561826" y="1589424"/>
            <a:ext cx="11258467" cy="2708434"/>
          </a:xfrm>
          <a:prstGeom prst="rect">
            <a:avLst/>
          </a:prstGeom>
          <a:noFill/>
        </p:spPr>
        <p:txBody>
          <a:bodyPr wrap="square">
            <a:spAutoFit/>
          </a:bodyPr>
          <a:lstStyle/>
          <a:p>
            <a:pPr marL="285750" indent="-285750">
              <a:buFont typeface="Arial" panose="020B0604020202020204" pitchFamily="34" charset="0"/>
              <a:buChar char="•"/>
            </a:pPr>
            <a:r>
              <a:rPr lang="en-GB" sz="3400"/>
              <a:t>Misogyny is a stronger term – it means dislike, contempt, or hatred of women. It can look like sexist comments, but also violence, harassment, or making women feel unsafe.</a:t>
            </a:r>
          </a:p>
          <a:p>
            <a:pPr marL="285750" indent="-285750">
              <a:buFont typeface="Arial" panose="020B0604020202020204" pitchFamily="34" charset="0"/>
              <a:buChar char="•"/>
            </a:pPr>
            <a:r>
              <a:rPr lang="en-GB" sz="3400"/>
              <a:t>Some people think misogyny is just extreme behaviour, but it can also show up in everyday language or attitudes.</a:t>
            </a:r>
          </a:p>
        </p:txBody>
      </p:sp>
      <p:sp>
        <p:nvSpPr>
          <p:cNvPr id="5" name="Speech Bubble: Rectangle with Corners Rounded 4">
            <a:extLst>
              <a:ext uri="{FF2B5EF4-FFF2-40B4-BE49-F238E27FC236}">
                <a16:creationId xmlns:a16="http://schemas.microsoft.com/office/drawing/2014/main" id="{AA2029B2-A17D-4CCA-A38E-87ACA5DAE5E6}"/>
              </a:ext>
            </a:extLst>
          </p:cNvPr>
          <p:cNvSpPr/>
          <p:nvPr/>
        </p:nvSpPr>
        <p:spPr>
          <a:xfrm>
            <a:off x="6662092" y="5041474"/>
            <a:ext cx="2297152" cy="1600200"/>
          </a:xfrm>
          <a:prstGeom prst="wedgeRoundRectCallout">
            <a:avLst>
              <a:gd name="adj1" fmla="val -78300"/>
              <a:gd name="adj2" fmla="val 52744"/>
              <a:gd name="adj3" fmla="val 16667"/>
            </a:avLst>
          </a:prstGeom>
          <a:solidFill>
            <a:srgbClr val="FFB9B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0">
                <a:solidFill>
                  <a:schemeClr val="tx1"/>
                </a:solidFill>
                <a:effectLst/>
              </a:rPr>
              <a:t>“She’s asking for it.”</a:t>
            </a:r>
            <a:endParaRPr lang="en-GB" sz="2800">
              <a:solidFill>
                <a:schemeClr val="tx1"/>
              </a:solidFill>
            </a:endParaRPr>
          </a:p>
        </p:txBody>
      </p:sp>
      <p:sp>
        <p:nvSpPr>
          <p:cNvPr id="13" name="Speech Bubble: Rectangle with Corners Rounded 12">
            <a:extLst>
              <a:ext uri="{FF2B5EF4-FFF2-40B4-BE49-F238E27FC236}">
                <a16:creationId xmlns:a16="http://schemas.microsoft.com/office/drawing/2014/main" id="{90D58E3A-B9BC-4BAC-875E-01FC441C2DC3}"/>
              </a:ext>
            </a:extLst>
          </p:cNvPr>
          <p:cNvSpPr/>
          <p:nvPr/>
        </p:nvSpPr>
        <p:spPr>
          <a:xfrm>
            <a:off x="561826" y="5041474"/>
            <a:ext cx="2297152" cy="1600200"/>
          </a:xfrm>
          <a:prstGeom prst="wedgeRoundRectCallout">
            <a:avLst>
              <a:gd name="adj1" fmla="val 3254"/>
              <a:gd name="adj2" fmla="val -81054"/>
              <a:gd name="adj3" fmla="val 16667"/>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0">
                <a:solidFill>
                  <a:schemeClr val="tx1"/>
                </a:solidFill>
                <a:effectLst/>
              </a:rPr>
              <a:t>“Man up/ grow a pair!”</a:t>
            </a:r>
            <a:endParaRPr lang="en-GB" sz="2800">
              <a:solidFill>
                <a:schemeClr val="tx1"/>
              </a:solidFill>
            </a:endParaRPr>
          </a:p>
        </p:txBody>
      </p:sp>
      <p:sp>
        <p:nvSpPr>
          <p:cNvPr id="14" name="Speech Bubble: Rectangle with Corners Rounded 13">
            <a:extLst>
              <a:ext uri="{FF2B5EF4-FFF2-40B4-BE49-F238E27FC236}">
                <a16:creationId xmlns:a16="http://schemas.microsoft.com/office/drawing/2014/main" id="{4E58D218-77B0-49A8-A240-E9DD596E9BC7}"/>
              </a:ext>
            </a:extLst>
          </p:cNvPr>
          <p:cNvSpPr/>
          <p:nvPr/>
        </p:nvSpPr>
        <p:spPr>
          <a:xfrm>
            <a:off x="9247529" y="4462900"/>
            <a:ext cx="2297152" cy="1600200"/>
          </a:xfrm>
          <a:prstGeom prst="wedgeRoundRectCallout">
            <a:avLst>
              <a:gd name="adj1" fmla="val 70244"/>
              <a:gd name="adj2" fmla="val 51350"/>
              <a:gd name="adj3" fmla="val 16667"/>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0">
                <a:solidFill>
                  <a:schemeClr val="tx1"/>
                </a:solidFill>
                <a:effectLst/>
              </a:rPr>
              <a:t>“She’s such a drama queen.”</a:t>
            </a:r>
            <a:endParaRPr lang="en-GB" sz="2800">
              <a:solidFill>
                <a:schemeClr val="tx1"/>
              </a:solidFill>
            </a:endParaRPr>
          </a:p>
        </p:txBody>
      </p:sp>
      <p:sp>
        <p:nvSpPr>
          <p:cNvPr id="17" name="Speech Bubble: Rectangle with Corners Rounded 16">
            <a:extLst>
              <a:ext uri="{FF2B5EF4-FFF2-40B4-BE49-F238E27FC236}">
                <a16:creationId xmlns:a16="http://schemas.microsoft.com/office/drawing/2014/main" id="{1914EA54-BD26-48DC-9422-1217E25D4EFD}"/>
              </a:ext>
            </a:extLst>
          </p:cNvPr>
          <p:cNvSpPr/>
          <p:nvPr/>
        </p:nvSpPr>
        <p:spPr>
          <a:xfrm>
            <a:off x="3208657" y="4468476"/>
            <a:ext cx="2583366" cy="1600200"/>
          </a:xfrm>
          <a:prstGeom prst="wedgeRoundRectCallout">
            <a:avLst>
              <a:gd name="adj1" fmla="val 70244"/>
              <a:gd name="adj2" fmla="val 51350"/>
              <a:gd name="adj3" fmla="val 16667"/>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i="0">
                <a:solidFill>
                  <a:schemeClr val="tx1"/>
                </a:solidFill>
                <a:effectLst/>
              </a:rPr>
              <a:t>“She’s too high maintenance.”</a:t>
            </a:r>
            <a:endParaRPr lang="en-GB" sz="2800">
              <a:solidFill>
                <a:schemeClr val="tx1"/>
              </a:solidFill>
            </a:endParaRPr>
          </a:p>
        </p:txBody>
      </p:sp>
    </p:spTree>
    <p:extLst>
      <p:ext uri="{BB962C8B-B14F-4D97-AF65-F5344CB8AC3E}">
        <p14:creationId xmlns:p14="http://schemas.microsoft.com/office/powerpoint/2010/main" val="3919335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Quick whiteboard quiz</a:t>
              </a:r>
            </a:p>
          </p:txBody>
        </p:sp>
      </p:grpSp>
      <p:pic>
        <p:nvPicPr>
          <p:cNvPr id="17" name="Picture 16">
            <a:extLst>
              <a:ext uri="{FF2B5EF4-FFF2-40B4-BE49-F238E27FC236}">
                <a16:creationId xmlns:a16="http://schemas.microsoft.com/office/drawing/2014/main" id="{C0C1585B-DE76-4344-B510-CB67F956B27F}"/>
              </a:ext>
            </a:extLst>
          </p:cNvPr>
          <p:cNvPicPr>
            <a:picLocks noChangeAspect="1"/>
          </p:cNvPicPr>
          <p:nvPr/>
        </p:nvPicPr>
        <p:blipFill>
          <a:blip r:embed="rId3"/>
          <a:stretch>
            <a:fillRect/>
          </a:stretch>
        </p:blipFill>
        <p:spPr>
          <a:xfrm>
            <a:off x="9924983" y="1384229"/>
            <a:ext cx="1938993" cy="1938993"/>
          </a:xfrm>
          <a:prstGeom prst="rect">
            <a:avLst/>
          </a:prstGeom>
          <a:ln>
            <a:noFill/>
          </a:ln>
          <a:effectLst>
            <a:softEdge rad="112500"/>
          </a:effectLst>
        </p:spPr>
      </p:pic>
      <p:sp>
        <p:nvSpPr>
          <p:cNvPr id="18" name="TextBox 17">
            <a:extLst>
              <a:ext uri="{FF2B5EF4-FFF2-40B4-BE49-F238E27FC236}">
                <a16:creationId xmlns:a16="http://schemas.microsoft.com/office/drawing/2014/main" id="{3E79D780-4CB7-4840-A61A-EB8FBAC4431E}"/>
              </a:ext>
            </a:extLst>
          </p:cNvPr>
          <p:cNvSpPr txBox="1"/>
          <p:nvPr/>
        </p:nvSpPr>
        <p:spPr>
          <a:xfrm>
            <a:off x="770021" y="1469709"/>
            <a:ext cx="8758990" cy="1323439"/>
          </a:xfrm>
          <a:prstGeom prst="rect">
            <a:avLst/>
          </a:prstGeom>
          <a:noFill/>
        </p:spPr>
        <p:txBody>
          <a:bodyPr wrap="square">
            <a:spAutoFit/>
          </a:bodyPr>
          <a:lstStyle/>
          <a:p>
            <a:pPr>
              <a:spcBef>
                <a:spcPts val="600"/>
              </a:spcBef>
              <a:spcAft>
                <a:spcPts val="600"/>
              </a:spcAft>
            </a:pPr>
            <a:r>
              <a:rPr lang="en-GB" sz="4000" b="1">
                <a:solidFill>
                  <a:srgbClr val="C00000"/>
                </a:solidFill>
              </a:rPr>
              <a:t>Question 1 </a:t>
            </a:r>
            <a:r>
              <a:rPr lang="en-GB" sz="4000"/>
              <a:t>- A boy says, “Girls are too emotional to be good leaders.”</a:t>
            </a:r>
          </a:p>
        </p:txBody>
      </p:sp>
      <p:sp>
        <p:nvSpPr>
          <p:cNvPr id="19" name="TextBox 18">
            <a:extLst>
              <a:ext uri="{FF2B5EF4-FFF2-40B4-BE49-F238E27FC236}">
                <a16:creationId xmlns:a16="http://schemas.microsoft.com/office/drawing/2014/main" id="{3EF8A5AB-0B10-46D6-BF9D-A3F8914D9186}"/>
              </a:ext>
            </a:extLst>
          </p:cNvPr>
          <p:cNvSpPr txBox="1"/>
          <p:nvPr/>
        </p:nvSpPr>
        <p:spPr>
          <a:xfrm>
            <a:off x="770021" y="3323222"/>
            <a:ext cx="10315740" cy="2862322"/>
          </a:xfrm>
          <a:prstGeom prst="rect">
            <a:avLst/>
          </a:prstGeom>
          <a:noFill/>
        </p:spPr>
        <p:txBody>
          <a:bodyPr wrap="square">
            <a:spAutoFit/>
          </a:bodyPr>
          <a:lstStyle/>
          <a:p>
            <a:pPr marL="742950" indent="-742950">
              <a:spcBef>
                <a:spcPts val="600"/>
              </a:spcBef>
              <a:spcAft>
                <a:spcPts val="600"/>
              </a:spcAft>
              <a:buFont typeface="+mj-lt"/>
              <a:buAutoNum type="alphaLcParenR"/>
            </a:pPr>
            <a:r>
              <a:rPr lang="en-GB" sz="4000"/>
              <a:t>Not misogynistic – just an opinion</a:t>
            </a:r>
          </a:p>
          <a:p>
            <a:pPr marL="742950" indent="-742950">
              <a:spcBef>
                <a:spcPts val="600"/>
              </a:spcBef>
              <a:spcAft>
                <a:spcPts val="600"/>
              </a:spcAft>
              <a:buFont typeface="+mj-lt"/>
              <a:buAutoNum type="alphaLcParenR"/>
            </a:pPr>
            <a:r>
              <a:rPr lang="en-GB" sz="4000"/>
              <a:t>Misogynistic – it stereotypes and devalues girls</a:t>
            </a:r>
          </a:p>
          <a:p>
            <a:pPr marL="742950" indent="-742950">
              <a:spcBef>
                <a:spcPts val="600"/>
              </a:spcBef>
              <a:spcAft>
                <a:spcPts val="600"/>
              </a:spcAft>
              <a:buFont typeface="+mj-lt"/>
              <a:buAutoNum type="alphaLcParenR"/>
            </a:pPr>
            <a:r>
              <a:rPr lang="en-GB" sz="4000"/>
              <a:t>Depends who he says it to</a:t>
            </a:r>
          </a:p>
        </p:txBody>
      </p:sp>
      <p:sp>
        <p:nvSpPr>
          <p:cNvPr id="6" name="Rectangle 5">
            <a:extLst>
              <a:ext uri="{FF2B5EF4-FFF2-40B4-BE49-F238E27FC236}">
                <a16:creationId xmlns:a16="http://schemas.microsoft.com/office/drawing/2014/main" id="{5F749595-7586-4930-A80B-14C6FD14C27D}"/>
              </a:ext>
            </a:extLst>
          </p:cNvPr>
          <p:cNvSpPr/>
          <p:nvPr/>
        </p:nvSpPr>
        <p:spPr>
          <a:xfrm>
            <a:off x="589547" y="4064852"/>
            <a:ext cx="10315740" cy="1400491"/>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551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176967-88C6-444E-9FCC-70063E1BE7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pic>
        <p:nvPicPr>
          <p:cNvPr id="17" name="Picture 16">
            <a:extLst>
              <a:ext uri="{FF2B5EF4-FFF2-40B4-BE49-F238E27FC236}">
                <a16:creationId xmlns:a16="http://schemas.microsoft.com/office/drawing/2014/main" id="{C0C1585B-DE76-4344-B510-CB67F956B27F}"/>
              </a:ext>
            </a:extLst>
          </p:cNvPr>
          <p:cNvPicPr>
            <a:picLocks noChangeAspect="1"/>
          </p:cNvPicPr>
          <p:nvPr/>
        </p:nvPicPr>
        <p:blipFill>
          <a:blip r:embed="rId5"/>
          <a:stretch>
            <a:fillRect/>
          </a:stretch>
        </p:blipFill>
        <p:spPr>
          <a:xfrm>
            <a:off x="9924983" y="1384229"/>
            <a:ext cx="1938993" cy="1938993"/>
          </a:xfrm>
          <a:prstGeom prst="rect">
            <a:avLst/>
          </a:prstGeom>
          <a:ln>
            <a:noFill/>
          </a:ln>
          <a:effectLst>
            <a:softEdge rad="112500"/>
          </a:effectLst>
        </p:spPr>
      </p:pic>
      <p:sp>
        <p:nvSpPr>
          <p:cNvPr id="18" name="TextBox 17">
            <a:extLst>
              <a:ext uri="{FF2B5EF4-FFF2-40B4-BE49-F238E27FC236}">
                <a16:creationId xmlns:a16="http://schemas.microsoft.com/office/drawing/2014/main" id="{3E79D780-4CB7-4840-A61A-EB8FBAC4431E}"/>
              </a:ext>
            </a:extLst>
          </p:cNvPr>
          <p:cNvSpPr txBox="1"/>
          <p:nvPr/>
        </p:nvSpPr>
        <p:spPr>
          <a:xfrm>
            <a:off x="770021" y="1469709"/>
            <a:ext cx="8758990" cy="1323439"/>
          </a:xfrm>
          <a:prstGeom prst="rect">
            <a:avLst/>
          </a:prstGeom>
          <a:noFill/>
        </p:spPr>
        <p:txBody>
          <a:bodyPr wrap="square">
            <a:spAutoFit/>
          </a:bodyPr>
          <a:lstStyle/>
          <a:p>
            <a:pPr>
              <a:spcBef>
                <a:spcPts val="600"/>
              </a:spcBef>
              <a:spcAft>
                <a:spcPts val="600"/>
              </a:spcAft>
            </a:pPr>
            <a:r>
              <a:rPr lang="en-GB" sz="4000" b="1">
                <a:solidFill>
                  <a:srgbClr val="C00000"/>
                </a:solidFill>
              </a:rPr>
              <a:t>Question 2 </a:t>
            </a:r>
            <a:r>
              <a:rPr lang="en-GB" sz="4000"/>
              <a:t>- A girl is ignored during group work, even when she offers ideas.</a:t>
            </a:r>
          </a:p>
        </p:txBody>
      </p:sp>
      <p:sp>
        <p:nvSpPr>
          <p:cNvPr id="19" name="TextBox 18">
            <a:extLst>
              <a:ext uri="{FF2B5EF4-FFF2-40B4-BE49-F238E27FC236}">
                <a16:creationId xmlns:a16="http://schemas.microsoft.com/office/drawing/2014/main" id="{3EF8A5AB-0B10-46D6-BF9D-A3F8914D9186}"/>
              </a:ext>
            </a:extLst>
          </p:cNvPr>
          <p:cNvSpPr txBox="1"/>
          <p:nvPr/>
        </p:nvSpPr>
        <p:spPr>
          <a:xfrm>
            <a:off x="770021" y="3323222"/>
            <a:ext cx="10315740" cy="2862322"/>
          </a:xfrm>
          <a:prstGeom prst="rect">
            <a:avLst/>
          </a:prstGeom>
          <a:noFill/>
        </p:spPr>
        <p:txBody>
          <a:bodyPr wrap="square">
            <a:spAutoFit/>
          </a:bodyPr>
          <a:lstStyle/>
          <a:p>
            <a:pPr marL="742950" indent="-742950">
              <a:spcBef>
                <a:spcPts val="600"/>
              </a:spcBef>
              <a:spcAft>
                <a:spcPts val="600"/>
              </a:spcAft>
              <a:buFont typeface="+mj-lt"/>
              <a:buAutoNum type="alphaLcParenR"/>
            </a:pPr>
            <a:r>
              <a:rPr lang="en-GB" sz="4000"/>
              <a:t>Misogynistic if it’s a pattern of exclusion</a:t>
            </a:r>
          </a:p>
          <a:p>
            <a:pPr marL="742950" indent="-742950">
              <a:spcBef>
                <a:spcPts val="600"/>
              </a:spcBef>
              <a:spcAft>
                <a:spcPts val="600"/>
              </a:spcAft>
              <a:buFont typeface="+mj-lt"/>
              <a:buAutoNum type="alphaLcParenR"/>
            </a:pPr>
            <a:r>
              <a:rPr lang="en-GB" sz="4000"/>
              <a:t>Not misogynistic – maybe her ideas weren’t good</a:t>
            </a:r>
          </a:p>
          <a:p>
            <a:pPr marL="742950" indent="-742950">
              <a:spcBef>
                <a:spcPts val="600"/>
              </a:spcBef>
              <a:spcAft>
                <a:spcPts val="600"/>
              </a:spcAft>
              <a:buFont typeface="+mj-lt"/>
              <a:buAutoNum type="alphaLcParenR"/>
            </a:pPr>
            <a:r>
              <a:rPr lang="en-GB" sz="4000"/>
              <a:t>That’s just normal in a big group</a:t>
            </a:r>
          </a:p>
        </p:txBody>
      </p:sp>
      <p:sp>
        <p:nvSpPr>
          <p:cNvPr id="6" name="Rectangle 5">
            <a:extLst>
              <a:ext uri="{FF2B5EF4-FFF2-40B4-BE49-F238E27FC236}">
                <a16:creationId xmlns:a16="http://schemas.microsoft.com/office/drawing/2014/main" id="{5F749595-7586-4930-A80B-14C6FD14C27D}"/>
              </a:ext>
            </a:extLst>
          </p:cNvPr>
          <p:cNvSpPr/>
          <p:nvPr/>
        </p:nvSpPr>
        <p:spPr>
          <a:xfrm>
            <a:off x="578739" y="3323222"/>
            <a:ext cx="10315740" cy="741631"/>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F458AFFE-3700-BA23-A2C0-430F39F5F63E}"/>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3FB83160-BF45-6135-0041-C64B2DEC9D13}"/>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953996E-09A4-051E-4856-8D171264D2C7}"/>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Quick whiteboard quiz</a:t>
              </a:r>
            </a:p>
          </p:txBody>
        </p:sp>
      </p:grpSp>
    </p:spTree>
    <p:extLst>
      <p:ext uri="{BB962C8B-B14F-4D97-AF65-F5344CB8AC3E}">
        <p14:creationId xmlns:p14="http://schemas.microsoft.com/office/powerpoint/2010/main" val="303896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176967-88C6-444E-9FCC-70063E1BE7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pic>
        <p:nvPicPr>
          <p:cNvPr id="17" name="Picture 16">
            <a:extLst>
              <a:ext uri="{FF2B5EF4-FFF2-40B4-BE49-F238E27FC236}">
                <a16:creationId xmlns:a16="http://schemas.microsoft.com/office/drawing/2014/main" id="{C0C1585B-DE76-4344-B510-CB67F956B27F}"/>
              </a:ext>
            </a:extLst>
          </p:cNvPr>
          <p:cNvPicPr>
            <a:picLocks noChangeAspect="1"/>
          </p:cNvPicPr>
          <p:nvPr/>
        </p:nvPicPr>
        <p:blipFill>
          <a:blip r:embed="rId5"/>
          <a:stretch>
            <a:fillRect/>
          </a:stretch>
        </p:blipFill>
        <p:spPr>
          <a:xfrm>
            <a:off x="10504276" y="1296613"/>
            <a:ext cx="1599963" cy="1599963"/>
          </a:xfrm>
          <a:prstGeom prst="rect">
            <a:avLst/>
          </a:prstGeom>
          <a:ln>
            <a:noFill/>
          </a:ln>
          <a:effectLst>
            <a:softEdge rad="112500"/>
          </a:effectLst>
        </p:spPr>
      </p:pic>
      <p:sp>
        <p:nvSpPr>
          <p:cNvPr id="18" name="TextBox 17">
            <a:extLst>
              <a:ext uri="{FF2B5EF4-FFF2-40B4-BE49-F238E27FC236}">
                <a16:creationId xmlns:a16="http://schemas.microsoft.com/office/drawing/2014/main" id="{3E79D780-4CB7-4840-A61A-EB8FBAC4431E}"/>
              </a:ext>
            </a:extLst>
          </p:cNvPr>
          <p:cNvSpPr txBox="1"/>
          <p:nvPr/>
        </p:nvSpPr>
        <p:spPr>
          <a:xfrm>
            <a:off x="561825" y="1384230"/>
            <a:ext cx="9942623" cy="1323439"/>
          </a:xfrm>
          <a:prstGeom prst="rect">
            <a:avLst/>
          </a:prstGeom>
          <a:noFill/>
        </p:spPr>
        <p:txBody>
          <a:bodyPr wrap="square">
            <a:spAutoFit/>
          </a:bodyPr>
          <a:lstStyle/>
          <a:p>
            <a:pPr>
              <a:spcBef>
                <a:spcPts val="600"/>
              </a:spcBef>
              <a:spcAft>
                <a:spcPts val="600"/>
              </a:spcAft>
            </a:pPr>
            <a:r>
              <a:rPr lang="en-GB" sz="4000" b="1">
                <a:solidFill>
                  <a:srgbClr val="C00000"/>
                </a:solidFill>
              </a:rPr>
              <a:t>Question 3 </a:t>
            </a:r>
            <a:r>
              <a:rPr lang="en-GB" sz="4000"/>
              <a:t>- A student shares a meme that jokes about “women belonging in the kitchen.”</a:t>
            </a:r>
          </a:p>
        </p:txBody>
      </p:sp>
      <p:sp>
        <p:nvSpPr>
          <p:cNvPr id="19" name="TextBox 18">
            <a:extLst>
              <a:ext uri="{FF2B5EF4-FFF2-40B4-BE49-F238E27FC236}">
                <a16:creationId xmlns:a16="http://schemas.microsoft.com/office/drawing/2014/main" id="{3EF8A5AB-0B10-46D6-BF9D-A3F8914D9186}"/>
              </a:ext>
            </a:extLst>
          </p:cNvPr>
          <p:cNvSpPr txBox="1"/>
          <p:nvPr/>
        </p:nvSpPr>
        <p:spPr>
          <a:xfrm>
            <a:off x="770021" y="2896576"/>
            <a:ext cx="10315740" cy="3631763"/>
          </a:xfrm>
          <a:prstGeom prst="rect">
            <a:avLst/>
          </a:prstGeom>
          <a:noFill/>
        </p:spPr>
        <p:txBody>
          <a:bodyPr wrap="square">
            <a:spAutoFit/>
          </a:bodyPr>
          <a:lstStyle/>
          <a:p>
            <a:pPr marL="742950" indent="-742950">
              <a:spcBef>
                <a:spcPts val="600"/>
              </a:spcBef>
              <a:spcAft>
                <a:spcPts val="600"/>
              </a:spcAft>
              <a:buFont typeface="+mj-lt"/>
              <a:buAutoNum type="alphaLcParenR"/>
            </a:pPr>
            <a:r>
              <a:rPr lang="en-GB" sz="4000"/>
              <a:t>It’s just a joke</a:t>
            </a:r>
          </a:p>
          <a:p>
            <a:pPr marL="742950" indent="-742950">
              <a:spcBef>
                <a:spcPts val="600"/>
              </a:spcBef>
              <a:spcAft>
                <a:spcPts val="600"/>
              </a:spcAft>
              <a:buFont typeface="+mj-lt"/>
              <a:buAutoNum type="alphaLcParenR"/>
            </a:pPr>
            <a:r>
              <a:rPr lang="en-GB" sz="4000"/>
              <a:t>Misogynistic – promotes outdated and sexist roles</a:t>
            </a:r>
          </a:p>
          <a:p>
            <a:pPr marL="742950" indent="-742950">
              <a:spcBef>
                <a:spcPts val="600"/>
              </a:spcBef>
              <a:spcAft>
                <a:spcPts val="600"/>
              </a:spcAft>
              <a:buFont typeface="+mj-lt"/>
              <a:buAutoNum type="alphaLcParenR"/>
            </a:pPr>
            <a:r>
              <a:rPr lang="en-GB" sz="4000"/>
              <a:t>Depends if anyone laughed</a:t>
            </a:r>
          </a:p>
          <a:p>
            <a:pPr marL="742950" indent="-742950">
              <a:spcBef>
                <a:spcPts val="600"/>
              </a:spcBef>
              <a:spcAft>
                <a:spcPts val="600"/>
              </a:spcAft>
              <a:buFont typeface="+mj-lt"/>
              <a:buAutoNum type="alphaLcParenR"/>
            </a:pPr>
            <a:r>
              <a:rPr lang="en-GB" sz="4000"/>
              <a:t>Not misogynistic if a girl shared it</a:t>
            </a:r>
          </a:p>
        </p:txBody>
      </p:sp>
      <p:sp>
        <p:nvSpPr>
          <p:cNvPr id="6" name="Rectangle 5">
            <a:extLst>
              <a:ext uri="{FF2B5EF4-FFF2-40B4-BE49-F238E27FC236}">
                <a16:creationId xmlns:a16="http://schemas.microsoft.com/office/drawing/2014/main" id="{5F749595-7586-4930-A80B-14C6FD14C27D}"/>
              </a:ext>
            </a:extLst>
          </p:cNvPr>
          <p:cNvSpPr/>
          <p:nvPr/>
        </p:nvSpPr>
        <p:spPr>
          <a:xfrm>
            <a:off x="561825" y="3664259"/>
            <a:ext cx="10860154" cy="132343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C1189E38-AC99-19F4-B668-65B75C13BD61}"/>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AA0180CE-2DF6-0BBA-736D-AE65EBFC9BDB}"/>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438C8E0-2F83-EDC1-4B38-798B451A26FD}"/>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Quick whiteboard quiz</a:t>
              </a:r>
            </a:p>
          </p:txBody>
        </p:sp>
      </p:grpSp>
    </p:spTree>
    <p:extLst>
      <p:ext uri="{BB962C8B-B14F-4D97-AF65-F5344CB8AC3E}">
        <p14:creationId xmlns:p14="http://schemas.microsoft.com/office/powerpoint/2010/main" val="334408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176967-88C6-444E-9FCC-70063E1BE7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pic>
        <p:nvPicPr>
          <p:cNvPr id="17" name="Picture 16">
            <a:extLst>
              <a:ext uri="{FF2B5EF4-FFF2-40B4-BE49-F238E27FC236}">
                <a16:creationId xmlns:a16="http://schemas.microsoft.com/office/drawing/2014/main" id="{C0C1585B-DE76-4344-B510-CB67F956B27F}"/>
              </a:ext>
            </a:extLst>
          </p:cNvPr>
          <p:cNvPicPr>
            <a:picLocks noChangeAspect="1"/>
          </p:cNvPicPr>
          <p:nvPr/>
        </p:nvPicPr>
        <p:blipFill>
          <a:blip r:embed="rId5"/>
          <a:stretch>
            <a:fillRect/>
          </a:stretch>
        </p:blipFill>
        <p:spPr>
          <a:xfrm>
            <a:off x="9924983" y="1384229"/>
            <a:ext cx="1938993" cy="1938993"/>
          </a:xfrm>
          <a:prstGeom prst="rect">
            <a:avLst/>
          </a:prstGeom>
          <a:ln>
            <a:noFill/>
          </a:ln>
          <a:effectLst>
            <a:softEdge rad="112500"/>
          </a:effectLst>
        </p:spPr>
      </p:pic>
      <p:sp>
        <p:nvSpPr>
          <p:cNvPr id="18" name="TextBox 17">
            <a:extLst>
              <a:ext uri="{FF2B5EF4-FFF2-40B4-BE49-F238E27FC236}">
                <a16:creationId xmlns:a16="http://schemas.microsoft.com/office/drawing/2014/main" id="{3E79D780-4CB7-4840-A61A-EB8FBAC4431E}"/>
              </a:ext>
            </a:extLst>
          </p:cNvPr>
          <p:cNvSpPr txBox="1"/>
          <p:nvPr/>
        </p:nvSpPr>
        <p:spPr>
          <a:xfrm>
            <a:off x="770021" y="1469709"/>
            <a:ext cx="8758990" cy="1323439"/>
          </a:xfrm>
          <a:prstGeom prst="rect">
            <a:avLst/>
          </a:prstGeom>
          <a:noFill/>
        </p:spPr>
        <p:txBody>
          <a:bodyPr wrap="square">
            <a:spAutoFit/>
          </a:bodyPr>
          <a:lstStyle/>
          <a:p>
            <a:pPr>
              <a:spcBef>
                <a:spcPts val="600"/>
              </a:spcBef>
              <a:spcAft>
                <a:spcPts val="600"/>
              </a:spcAft>
            </a:pPr>
            <a:r>
              <a:rPr lang="en-GB" sz="4000" b="1">
                <a:solidFill>
                  <a:srgbClr val="C00000"/>
                </a:solidFill>
              </a:rPr>
              <a:t>Question 4 </a:t>
            </a:r>
            <a:r>
              <a:rPr lang="en-GB" sz="4000"/>
              <a:t>- A group of boys rates girls’ appearances out loud in school.</a:t>
            </a:r>
          </a:p>
        </p:txBody>
      </p:sp>
      <p:sp>
        <p:nvSpPr>
          <p:cNvPr id="19" name="TextBox 18">
            <a:extLst>
              <a:ext uri="{FF2B5EF4-FFF2-40B4-BE49-F238E27FC236}">
                <a16:creationId xmlns:a16="http://schemas.microsoft.com/office/drawing/2014/main" id="{3EF8A5AB-0B10-46D6-BF9D-A3F8914D9186}"/>
              </a:ext>
            </a:extLst>
          </p:cNvPr>
          <p:cNvSpPr txBox="1"/>
          <p:nvPr/>
        </p:nvSpPr>
        <p:spPr>
          <a:xfrm>
            <a:off x="770021" y="3323222"/>
            <a:ext cx="10315740" cy="2862322"/>
          </a:xfrm>
          <a:prstGeom prst="rect">
            <a:avLst/>
          </a:prstGeom>
          <a:noFill/>
        </p:spPr>
        <p:txBody>
          <a:bodyPr wrap="square">
            <a:spAutoFit/>
          </a:bodyPr>
          <a:lstStyle/>
          <a:p>
            <a:pPr marL="742950" indent="-742950">
              <a:spcBef>
                <a:spcPts val="600"/>
              </a:spcBef>
              <a:spcAft>
                <a:spcPts val="600"/>
              </a:spcAft>
              <a:buFont typeface="+mj-lt"/>
              <a:buAutoNum type="alphaLcParenR"/>
            </a:pPr>
            <a:r>
              <a:rPr lang="en-GB" sz="4000"/>
              <a:t>Misogynistic – objectifies and reduces girls to their looks</a:t>
            </a:r>
          </a:p>
          <a:p>
            <a:pPr marL="742950" indent="-742950">
              <a:spcBef>
                <a:spcPts val="600"/>
              </a:spcBef>
              <a:spcAft>
                <a:spcPts val="600"/>
              </a:spcAft>
              <a:buFont typeface="+mj-lt"/>
              <a:buAutoNum type="alphaLcParenR"/>
            </a:pPr>
            <a:r>
              <a:rPr lang="en-GB" sz="4000"/>
              <a:t>Immature, but not misogynistic</a:t>
            </a:r>
          </a:p>
          <a:p>
            <a:pPr marL="742950" indent="-742950">
              <a:spcBef>
                <a:spcPts val="600"/>
              </a:spcBef>
              <a:spcAft>
                <a:spcPts val="600"/>
              </a:spcAft>
              <a:buFont typeface="+mj-lt"/>
              <a:buAutoNum type="alphaLcParenR"/>
            </a:pPr>
            <a:r>
              <a:rPr lang="en-GB" sz="4000"/>
              <a:t>It’s a bit of harmless fun</a:t>
            </a:r>
          </a:p>
        </p:txBody>
      </p:sp>
      <p:sp>
        <p:nvSpPr>
          <p:cNvPr id="6" name="Rectangle 5">
            <a:extLst>
              <a:ext uri="{FF2B5EF4-FFF2-40B4-BE49-F238E27FC236}">
                <a16:creationId xmlns:a16="http://schemas.microsoft.com/office/drawing/2014/main" id="{5F749595-7586-4930-A80B-14C6FD14C27D}"/>
              </a:ext>
            </a:extLst>
          </p:cNvPr>
          <p:cNvSpPr/>
          <p:nvPr/>
        </p:nvSpPr>
        <p:spPr>
          <a:xfrm>
            <a:off x="578739" y="3323222"/>
            <a:ext cx="10843240" cy="140891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FA1E9A1B-9922-EA3F-7D17-35C3ADF8BEA9}"/>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051B68B8-2374-A95B-280D-57C7970BF542}"/>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799EC93-8AD7-CDA2-812F-0490CC1B374A}"/>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Quick whiteboard quiz</a:t>
              </a:r>
            </a:p>
          </p:txBody>
        </p:sp>
      </p:grpSp>
    </p:spTree>
    <p:extLst>
      <p:ext uri="{BB962C8B-B14F-4D97-AF65-F5344CB8AC3E}">
        <p14:creationId xmlns:p14="http://schemas.microsoft.com/office/powerpoint/2010/main" val="190259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176967-88C6-444E-9FCC-70063E1BE7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87143" l="5000" r="94571">
                        <a14:foregroundMark x1="34286" y1="18000" x2="69143" y2="63000"/>
                        <a14:foregroundMark x1="51429" y1="20571" x2="53429" y2="56429"/>
                        <a14:foregroundMark x1="67571" y1="22143" x2="75286" y2="61143"/>
                        <a14:foregroundMark x1="41143" y1="18429" x2="19143" y2="62000"/>
                        <a14:foregroundMark x1="34857" y1="20000" x2="14143" y2="38000"/>
                        <a14:foregroundMark x1="36143" y1="14857" x2="66000" y2="12000"/>
                        <a14:foregroundMark x1="67571" y1="14000" x2="80571" y2="44143"/>
                        <a14:foregroundMark x1="69000" y1="63143" x2="35000" y2="74429"/>
                        <a14:foregroundMark x1="26000" y1="75286" x2="35714" y2="49000"/>
                      </a14:backgroundRemoval>
                    </a14:imgEffect>
                  </a14:imgLayer>
                </a14:imgProps>
              </a:ext>
            </a:extLst>
          </a:blip>
          <a:srcRect l="5743" r="6624" b="13378"/>
          <a:stretch/>
        </p:blipFill>
        <p:spPr>
          <a:xfrm>
            <a:off x="11085761" y="0"/>
            <a:ext cx="1106239" cy="1093484"/>
          </a:xfrm>
          <a:prstGeom prst="rect">
            <a:avLst/>
          </a:prstGeom>
        </p:spPr>
      </p:pic>
      <p:pic>
        <p:nvPicPr>
          <p:cNvPr id="17" name="Picture 16">
            <a:extLst>
              <a:ext uri="{FF2B5EF4-FFF2-40B4-BE49-F238E27FC236}">
                <a16:creationId xmlns:a16="http://schemas.microsoft.com/office/drawing/2014/main" id="{C0C1585B-DE76-4344-B510-CB67F956B27F}"/>
              </a:ext>
            </a:extLst>
          </p:cNvPr>
          <p:cNvPicPr>
            <a:picLocks noChangeAspect="1"/>
          </p:cNvPicPr>
          <p:nvPr/>
        </p:nvPicPr>
        <p:blipFill>
          <a:blip r:embed="rId5"/>
          <a:stretch>
            <a:fillRect/>
          </a:stretch>
        </p:blipFill>
        <p:spPr>
          <a:xfrm>
            <a:off x="9924983" y="1384229"/>
            <a:ext cx="1938993" cy="1938993"/>
          </a:xfrm>
          <a:prstGeom prst="rect">
            <a:avLst/>
          </a:prstGeom>
          <a:ln>
            <a:noFill/>
          </a:ln>
          <a:effectLst>
            <a:softEdge rad="112500"/>
          </a:effectLst>
        </p:spPr>
      </p:pic>
      <p:sp>
        <p:nvSpPr>
          <p:cNvPr id="18" name="TextBox 17">
            <a:extLst>
              <a:ext uri="{FF2B5EF4-FFF2-40B4-BE49-F238E27FC236}">
                <a16:creationId xmlns:a16="http://schemas.microsoft.com/office/drawing/2014/main" id="{3E79D780-4CB7-4840-A61A-EB8FBAC4431E}"/>
              </a:ext>
            </a:extLst>
          </p:cNvPr>
          <p:cNvSpPr txBox="1"/>
          <p:nvPr/>
        </p:nvSpPr>
        <p:spPr>
          <a:xfrm>
            <a:off x="770021" y="1469709"/>
            <a:ext cx="8758990" cy="1938992"/>
          </a:xfrm>
          <a:prstGeom prst="rect">
            <a:avLst/>
          </a:prstGeom>
          <a:noFill/>
        </p:spPr>
        <p:txBody>
          <a:bodyPr wrap="square">
            <a:spAutoFit/>
          </a:bodyPr>
          <a:lstStyle/>
          <a:p>
            <a:pPr>
              <a:spcBef>
                <a:spcPts val="600"/>
              </a:spcBef>
              <a:spcAft>
                <a:spcPts val="600"/>
              </a:spcAft>
            </a:pPr>
            <a:r>
              <a:rPr lang="en-GB" sz="4000" b="1">
                <a:solidFill>
                  <a:srgbClr val="C00000"/>
                </a:solidFill>
              </a:rPr>
              <a:t>Question 5 </a:t>
            </a:r>
            <a:r>
              <a:rPr lang="en-GB" sz="4000"/>
              <a:t>- A boy says, “Men have it harder these days – everyone only cares about women’s issues.”</a:t>
            </a:r>
          </a:p>
        </p:txBody>
      </p:sp>
      <p:sp>
        <p:nvSpPr>
          <p:cNvPr id="19" name="TextBox 18">
            <a:extLst>
              <a:ext uri="{FF2B5EF4-FFF2-40B4-BE49-F238E27FC236}">
                <a16:creationId xmlns:a16="http://schemas.microsoft.com/office/drawing/2014/main" id="{3EF8A5AB-0B10-46D6-BF9D-A3F8914D9186}"/>
              </a:ext>
            </a:extLst>
          </p:cNvPr>
          <p:cNvSpPr txBox="1"/>
          <p:nvPr/>
        </p:nvSpPr>
        <p:spPr>
          <a:xfrm>
            <a:off x="770021" y="3526351"/>
            <a:ext cx="10315740" cy="2862322"/>
          </a:xfrm>
          <a:prstGeom prst="rect">
            <a:avLst/>
          </a:prstGeom>
          <a:noFill/>
        </p:spPr>
        <p:txBody>
          <a:bodyPr wrap="square">
            <a:spAutoFit/>
          </a:bodyPr>
          <a:lstStyle/>
          <a:p>
            <a:pPr marL="742950" indent="-742950">
              <a:spcBef>
                <a:spcPts val="600"/>
              </a:spcBef>
              <a:spcAft>
                <a:spcPts val="600"/>
              </a:spcAft>
              <a:buFont typeface="+mj-lt"/>
              <a:buAutoNum type="alphaLcParenR"/>
            </a:pPr>
            <a:r>
              <a:rPr lang="en-GB" sz="4000"/>
              <a:t>Misogynistic – dismisses real issues women face</a:t>
            </a:r>
          </a:p>
          <a:p>
            <a:pPr marL="742950" indent="-742950">
              <a:spcBef>
                <a:spcPts val="600"/>
              </a:spcBef>
              <a:spcAft>
                <a:spcPts val="600"/>
              </a:spcAft>
              <a:buFont typeface="+mj-lt"/>
              <a:buAutoNum type="alphaLcParenR"/>
            </a:pPr>
            <a:r>
              <a:rPr lang="en-GB" sz="4000"/>
              <a:t>It’s a balanced viewpoint</a:t>
            </a:r>
          </a:p>
          <a:p>
            <a:pPr marL="742950" indent="-742950">
              <a:spcBef>
                <a:spcPts val="600"/>
              </a:spcBef>
              <a:spcAft>
                <a:spcPts val="600"/>
              </a:spcAft>
              <a:buFont typeface="+mj-lt"/>
              <a:buAutoNum type="alphaLcParenR"/>
            </a:pPr>
            <a:r>
              <a:rPr lang="en-GB" sz="4000"/>
              <a:t>They’re just expressing frustration</a:t>
            </a:r>
          </a:p>
        </p:txBody>
      </p:sp>
      <p:sp>
        <p:nvSpPr>
          <p:cNvPr id="6" name="Rectangle 5">
            <a:extLst>
              <a:ext uri="{FF2B5EF4-FFF2-40B4-BE49-F238E27FC236}">
                <a16:creationId xmlns:a16="http://schemas.microsoft.com/office/drawing/2014/main" id="{5F749595-7586-4930-A80B-14C6FD14C27D}"/>
              </a:ext>
            </a:extLst>
          </p:cNvPr>
          <p:cNvSpPr/>
          <p:nvPr/>
        </p:nvSpPr>
        <p:spPr>
          <a:xfrm>
            <a:off x="578739" y="3526351"/>
            <a:ext cx="10843240" cy="1408919"/>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EED29F41-493B-00D1-4843-BAC9DC52C4BA}"/>
              </a:ext>
            </a:extLst>
          </p:cNvPr>
          <p:cNvGrpSpPr/>
          <p:nvPr/>
        </p:nvGrpSpPr>
        <p:grpSpPr>
          <a:xfrm>
            <a:off x="0" y="0"/>
            <a:ext cx="12192000" cy="1181100"/>
            <a:chOff x="0" y="0"/>
            <a:chExt cx="12192000" cy="1181100"/>
          </a:xfrm>
        </p:grpSpPr>
        <p:sp>
          <p:nvSpPr>
            <p:cNvPr id="4" name="Rectangle 3">
              <a:extLst>
                <a:ext uri="{FF2B5EF4-FFF2-40B4-BE49-F238E27FC236}">
                  <a16:creationId xmlns:a16="http://schemas.microsoft.com/office/drawing/2014/main" id="{2DAD179C-4ECF-E309-788A-809456BE4723}"/>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7AFAE41-825D-83E7-5BF1-92CA6D4A124F}"/>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Quick whiteboard quiz</a:t>
              </a:r>
            </a:p>
          </p:txBody>
        </p:sp>
      </p:grpSp>
    </p:spTree>
    <p:extLst>
      <p:ext uri="{BB962C8B-B14F-4D97-AF65-F5344CB8AC3E}">
        <p14:creationId xmlns:p14="http://schemas.microsoft.com/office/powerpoint/2010/main" val="16395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does the law say?</a:t>
              </a:r>
              <a:endParaRPr lang="en-GB" sz="6000" b="1">
                <a:solidFill>
                  <a:schemeClr val="bg1"/>
                </a:solidFill>
                <a:ea typeface="Calibri"/>
                <a:cs typeface="Calibri"/>
              </a:endParaRPr>
            </a:p>
          </p:txBody>
        </p:sp>
      </p:grpSp>
      <p:graphicFrame>
        <p:nvGraphicFramePr>
          <p:cNvPr id="4" name="Table 4">
            <a:extLst>
              <a:ext uri="{FF2B5EF4-FFF2-40B4-BE49-F238E27FC236}">
                <a16:creationId xmlns:a16="http://schemas.microsoft.com/office/drawing/2014/main" id="{DC4FFB5F-E1AD-4B2D-BDBA-5E650AED423E}"/>
              </a:ext>
            </a:extLst>
          </p:cNvPr>
          <p:cNvGraphicFramePr>
            <a:graphicFrameLocks noGrp="1"/>
          </p:cNvGraphicFramePr>
          <p:nvPr/>
        </p:nvGraphicFramePr>
        <p:xfrm>
          <a:off x="368968" y="1441561"/>
          <a:ext cx="11542296" cy="4631980"/>
        </p:xfrm>
        <a:graphic>
          <a:graphicData uri="http://schemas.openxmlformats.org/drawingml/2006/table">
            <a:tbl>
              <a:tblPr firstRow="1" bandRow="1">
                <a:tableStyleId>{00A15C55-8517-42AA-B614-E9B94910E393}</a:tableStyleId>
              </a:tblPr>
              <a:tblGrid>
                <a:gridCol w="3847432">
                  <a:extLst>
                    <a:ext uri="{9D8B030D-6E8A-4147-A177-3AD203B41FA5}">
                      <a16:colId xmlns:a16="http://schemas.microsoft.com/office/drawing/2014/main" val="3272453633"/>
                    </a:ext>
                  </a:extLst>
                </a:gridCol>
                <a:gridCol w="4205705">
                  <a:extLst>
                    <a:ext uri="{9D8B030D-6E8A-4147-A177-3AD203B41FA5}">
                      <a16:colId xmlns:a16="http://schemas.microsoft.com/office/drawing/2014/main" val="4132848745"/>
                    </a:ext>
                  </a:extLst>
                </a:gridCol>
                <a:gridCol w="3489159">
                  <a:extLst>
                    <a:ext uri="{9D8B030D-6E8A-4147-A177-3AD203B41FA5}">
                      <a16:colId xmlns:a16="http://schemas.microsoft.com/office/drawing/2014/main" val="679369498"/>
                    </a:ext>
                  </a:extLst>
                </a:gridCol>
              </a:tblGrid>
              <a:tr h="700060">
                <a:tc>
                  <a:txBody>
                    <a:bodyPr/>
                    <a:lstStyle/>
                    <a:p>
                      <a:pPr algn="ctr"/>
                      <a:r>
                        <a:rPr lang="en-GB" sz="2800">
                          <a:solidFill>
                            <a:schemeClr val="tx1"/>
                          </a:solidFill>
                        </a:rPr>
                        <a:t>Equality Act 2010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800">
                          <a:solidFill>
                            <a:schemeClr val="tx1"/>
                          </a:solidFill>
                        </a:rPr>
                        <a:t>Sexual Offences Act 2003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800">
                          <a:solidFill>
                            <a:schemeClr val="tx1"/>
                          </a:solidFill>
                        </a:rPr>
                        <a:t>Public Order Act 1986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0668556"/>
                  </a:ext>
                </a:extLst>
              </a:tr>
              <a:tr h="3488941">
                <a:tc>
                  <a:txBody>
                    <a:bodyPr/>
                    <a:lstStyle/>
                    <a:p>
                      <a:pPr marL="457200" indent="-457200">
                        <a:buFont typeface="Arial" panose="020B0604020202020204" pitchFamily="34" charset="0"/>
                        <a:buChar char="•"/>
                      </a:pPr>
                      <a:r>
                        <a:rPr lang="en-GB" sz="2800">
                          <a:solidFill>
                            <a:schemeClr val="tx1"/>
                          </a:solidFill>
                        </a:rPr>
                        <a:t>It is illegal to discriminate against someone based on their sex or gender.</a:t>
                      </a:r>
                    </a:p>
                    <a:p>
                      <a:pPr marL="457200" indent="-457200">
                        <a:buFont typeface="Arial" panose="020B0604020202020204" pitchFamily="34" charset="0"/>
                        <a:buChar char="•"/>
                      </a:pPr>
                      <a:r>
                        <a:rPr lang="en-GB" sz="2800">
                          <a:solidFill>
                            <a:schemeClr val="tx1"/>
                          </a:solidFill>
                        </a:rPr>
                        <a:t>Schools must take steps to prevent sexist behaviour and promote equality.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panose="020B0604020202020204" pitchFamily="34" charset="0"/>
                        <a:buChar char="•"/>
                      </a:pPr>
                      <a:r>
                        <a:rPr lang="en-GB" sz="2800">
                          <a:solidFill>
                            <a:schemeClr val="tx1"/>
                          </a:solidFill>
                        </a:rPr>
                        <a:t>Makes sexual harassment, assault, and rape criminal offences.</a:t>
                      </a:r>
                    </a:p>
                    <a:p>
                      <a:pPr marL="457200" indent="-457200">
                        <a:buFont typeface="Arial" panose="020B0604020202020204" pitchFamily="34" charset="0"/>
                        <a:buChar char="•"/>
                      </a:pPr>
                      <a:r>
                        <a:rPr lang="en-GB" sz="2800">
                          <a:solidFill>
                            <a:schemeClr val="tx1"/>
                          </a:solidFill>
                        </a:rPr>
                        <a:t>Consent must be freely given, and someone under 16 cannot legally give consent to sexual 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buFont typeface="Arial" panose="020B0604020202020204" pitchFamily="34" charset="0"/>
                        <a:buChar char="•"/>
                      </a:pPr>
                      <a:r>
                        <a:rPr lang="en-GB" sz="2800">
                          <a:solidFill>
                            <a:schemeClr val="tx1"/>
                          </a:solidFill>
                        </a:rPr>
                        <a:t>It is illegal to use abusive, threatening or insulting language or behaviour in public, including sexist hate speech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567014"/>
                  </a:ext>
                </a:extLst>
              </a:tr>
            </a:tbl>
          </a:graphicData>
        </a:graphic>
      </p:graphicFrame>
    </p:spTree>
    <p:extLst>
      <p:ext uri="{BB962C8B-B14F-4D97-AF65-F5344CB8AC3E}">
        <p14:creationId xmlns:p14="http://schemas.microsoft.com/office/powerpoint/2010/main" val="1456065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does the law say?</a:t>
              </a:r>
              <a:endParaRPr lang="en-GB" sz="6000" b="1">
                <a:solidFill>
                  <a:schemeClr val="bg1"/>
                </a:solidFill>
                <a:ea typeface="Calibri"/>
                <a:cs typeface="Calibri"/>
              </a:endParaRPr>
            </a:p>
          </p:txBody>
        </p:sp>
      </p:grpSp>
      <p:graphicFrame>
        <p:nvGraphicFramePr>
          <p:cNvPr id="4" name="Table 4">
            <a:extLst>
              <a:ext uri="{FF2B5EF4-FFF2-40B4-BE49-F238E27FC236}">
                <a16:creationId xmlns:a16="http://schemas.microsoft.com/office/drawing/2014/main" id="{DC4FFB5F-E1AD-4B2D-BDBA-5E650AED423E}"/>
              </a:ext>
            </a:extLst>
          </p:cNvPr>
          <p:cNvGraphicFramePr>
            <a:graphicFrameLocks noGrp="1"/>
          </p:cNvGraphicFramePr>
          <p:nvPr/>
        </p:nvGraphicFramePr>
        <p:xfrm>
          <a:off x="152400" y="1465623"/>
          <a:ext cx="11734800" cy="5303520"/>
        </p:xfrm>
        <a:graphic>
          <a:graphicData uri="http://schemas.openxmlformats.org/drawingml/2006/table">
            <a:tbl>
              <a:tblPr firstRow="1" bandRow="1">
                <a:tableStyleId>{5C22544A-7EE6-4342-B048-85BDC9FD1C3A}</a:tableStyleId>
              </a:tblPr>
              <a:tblGrid>
                <a:gridCol w="3911600">
                  <a:extLst>
                    <a:ext uri="{9D8B030D-6E8A-4147-A177-3AD203B41FA5}">
                      <a16:colId xmlns:a16="http://schemas.microsoft.com/office/drawing/2014/main" val="989976799"/>
                    </a:ext>
                  </a:extLst>
                </a:gridCol>
                <a:gridCol w="3911600">
                  <a:extLst>
                    <a:ext uri="{9D8B030D-6E8A-4147-A177-3AD203B41FA5}">
                      <a16:colId xmlns:a16="http://schemas.microsoft.com/office/drawing/2014/main" val="127351574"/>
                    </a:ext>
                  </a:extLst>
                </a:gridCol>
                <a:gridCol w="3911600">
                  <a:extLst>
                    <a:ext uri="{9D8B030D-6E8A-4147-A177-3AD203B41FA5}">
                      <a16:colId xmlns:a16="http://schemas.microsoft.com/office/drawing/2014/main" val="896324509"/>
                    </a:ext>
                  </a:extLst>
                </a:gridCol>
              </a:tblGrid>
              <a:tr h="742068">
                <a:tc>
                  <a:txBody>
                    <a:bodyPr/>
                    <a:lstStyle/>
                    <a:p>
                      <a:pPr algn="ctr"/>
                      <a:r>
                        <a:rPr lang="en-GB" sz="2800"/>
                        <a:t>Protection from Harassment Act 1997</a:t>
                      </a:r>
                    </a:p>
                  </a:txBody>
                  <a:tcPr>
                    <a:solidFill>
                      <a:srgbClr val="C00000"/>
                    </a:solidFill>
                  </a:tcPr>
                </a:tc>
                <a:tc>
                  <a:txBody>
                    <a:bodyPr/>
                    <a:lstStyle/>
                    <a:p>
                      <a:pPr algn="ctr"/>
                      <a:r>
                        <a:rPr lang="en-GB" sz="2800"/>
                        <a:t>Online Safety Act 2023</a:t>
                      </a:r>
                    </a:p>
                  </a:txBody>
                  <a:tcPr>
                    <a:solidFill>
                      <a:srgbClr val="C00000"/>
                    </a:solidFill>
                  </a:tcPr>
                </a:tc>
                <a:tc>
                  <a:txBody>
                    <a:bodyPr/>
                    <a:lstStyle/>
                    <a:p>
                      <a:pPr algn="ctr"/>
                      <a:r>
                        <a:rPr lang="en-GB" sz="2800"/>
                        <a:t>Domestic Abuse Act 2021</a:t>
                      </a:r>
                    </a:p>
                  </a:txBody>
                  <a:tcPr>
                    <a:solidFill>
                      <a:srgbClr val="C00000"/>
                    </a:solidFill>
                  </a:tcPr>
                </a:tc>
                <a:extLst>
                  <a:ext uri="{0D108BD9-81ED-4DB2-BD59-A6C34878D82A}">
                    <a16:rowId xmlns:a16="http://schemas.microsoft.com/office/drawing/2014/main" val="2990668556"/>
                  </a:ext>
                </a:extLst>
              </a:tr>
              <a:tr h="3423088">
                <a:tc>
                  <a:txBody>
                    <a:bodyPr/>
                    <a:lstStyle/>
                    <a:p>
                      <a:pPr marL="457200" indent="-457200">
                        <a:buFont typeface="Arial" panose="020B0604020202020204" pitchFamily="34" charset="0"/>
                        <a:buChar char="•"/>
                      </a:pPr>
                      <a:r>
                        <a:rPr lang="en-GB" sz="2800"/>
                        <a:t>Makes harassment, stalking, and repeated unwanted contact illegal.</a:t>
                      </a:r>
                    </a:p>
                    <a:p>
                      <a:pPr marL="457200" indent="-457200">
                        <a:buFont typeface="Arial" panose="020B0604020202020204" pitchFamily="34" charset="0"/>
                        <a:buChar char="•"/>
                      </a:pPr>
                      <a:r>
                        <a:rPr lang="en-GB" sz="2800"/>
                        <a:t>This includes behaviour online or in person.</a:t>
                      </a:r>
                    </a:p>
                    <a:p>
                      <a:endParaRPr lang="en-GB" sz="2800"/>
                    </a:p>
                    <a:p>
                      <a:endParaRPr lang="en-GB" sz="2800"/>
                    </a:p>
                  </a:txBody>
                  <a:tcPr>
                    <a:solidFill>
                      <a:srgbClr val="FFB9B9"/>
                    </a:solidFill>
                  </a:tcPr>
                </a:tc>
                <a:tc>
                  <a:txBody>
                    <a:bodyPr/>
                    <a:lstStyle/>
                    <a:p>
                      <a:pPr marL="457200" indent="-457200">
                        <a:buFont typeface="Arial" panose="020B0604020202020204" pitchFamily="34" charset="0"/>
                        <a:buChar char="•"/>
                      </a:pPr>
                      <a:r>
                        <a:rPr lang="en-GB" sz="2800"/>
                        <a:t>Websites and social media must protect users from abuse and harmful content</a:t>
                      </a:r>
                    </a:p>
                    <a:p>
                      <a:pPr marL="457200" indent="-457200">
                        <a:buFont typeface="Arial" panose="020B0604020202020204" pitchFamily="34" charset="0"/>
                        <a:buChar char="•"/>
                      </a:pPr>
                      <a:r>
                        <a:rPr lang="en-GB" sz="2800"/>
                        <a:t>Online sexual harassment, threats or sharing private images are criminal offences.</a:t>
                      </a:r>
                    </a:p>
                  </a:txBody>
                  <a:tcPr>
                    <a:solidFill>
                      <a:srgbClr val="FFB9B9"/>
                    </a:solidFill>
                  </a:tcPr>
                </a:tc>
                <a:tc>
                  <a:txBody>
                    <a:bodyPr/>
                    <a:lstStyle/>
                    <a:p>
                      <a:pPr marL="457200" indent="-457200">
                        <a:buFont typeface="Arial" panose="020B0604020202020204" pitchFamily="34" charset="0"/>
                        <a:buChar char="•"/>
                      </a:pPr>
                      <a:r>
                        <a:rPr lang="en-GB" sz="2800"/>
                        <a:t>Defines domestic abuse as not just physical, but also emotional, sexual, and controlling behaviour in relationships or families.</a:t>
                      </a:r>
                    </a:p>
                    <a:p>
                      <a:pPr marL="457200" indent="-457200">
                        <a:buFont typeface="Arial" panose="020B0604020202020204" pitchFamily="34" charset="0"/>
                        <a:buChar char="•"/>
                      </a:pPr>
                      <a:r>
                        <a:rPr lang="en-GB" sz="2800"/>
                        <a:t>Applies from age 16+ but younger teens can still report abuse.</a:t>
                      </a:r>
                    </a:p>
                  </a:txBody>
                  <a:tcPr>
                    <a:solidFill>
                      <a:srgbClr val="FFB9B9"/>
                    </a:solidFill>
                  </a:tcPr>
                </a:tc>
                <a:extLst>
                  <a:ext uri="{0D108BD9-81ED-4DB2-BD59-A6C34878D82A}">
                    <a16:rowId xmlns:a16="http://schemas.microsoft.com/office/drawing/2014/main" val="998567014"/>
                  </a:ext>
                </a:extLst>
              </a:tr>
            </a:tbl>
          </a:graphicData>
        </a:graphic>
      </p:graphicFrame>
    </p:spTree>
    <p:extLst>
      <p:ext uri="{BB962C8B-B14F-4D97-AF65-F5344CB8AC3E}">
        <p14:creationId xmlns:p14="http://schemas.microsoft.com/office/powerpoint/2010/main" val="486404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#IsThisOK? campaign</a:t>
              </a:r>
              <a:endParaRPr lang="en-GB" sz="6000" b="1">
                <a:solidFill>
                  <a:schemeClr val="bg1"/>
                </a:solidFill>
                <a:ea typeface="Calibri"/>
                <a:cs typeface="Calibri"/>
              </a:endParaRPr>
            </a:p>
          </p:txBody>
        </p:sp>
      </p:grpSp>
      <p:pic>
        <p:nvPicPr>
          <p:cNvPr id="8" name="Picture 7">
            <a:extLst>
              <a:ext uri="{FF2B5EF4-FFF2-40B4-BE49-F238E27FC236}">
                <a16:creationId xmlns:a16="http://schemas.microsoft.com/office/drawing/2014/main" id="{77F2B314-FB33-44B8-83D4-29D054A9ABD6}"/>
              </a:ext>
            </a:extLst>
          </p:cNvPr>
          <p:cNvPicPr>
            <a:picLocks noChangeAspect="1"/>
          </p:cNvPicPr>
          <p:nvPr/>
        </p:nvPicPr>
        <p:blipFill rotWithShape="1">
          <a:blip r:embed="rId3"/>
          <a:srcRect l="27501" t="20117" r="37367" b="44795"/>
          <a:stretch/>
        </p:blipFill>
        <p:spPr>
          <a:xfrm>
            <a:off x="1584960" y="1526439"/>
            <a:ext cx="8784565" cy="4884692"/>
          </a:xfrm>
          <a:prstGeom prst="rect">
            <a:avLst/>
          </a:prstGeom>
        </p:spPr>
      </p:pic>
    </p:spTree>
    <p:extLst>
      <p:ext uri="{BB962C8B-B14F-4D97-AF65-F5344CB8AC3E}">
        <p14:creationId xmlns:p14="http://schemas.microsoft.com/office/powerpoint/2010/main" val="3873009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0E960-6FAC-8F1D-97E7-EA80E89556F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E8211D8-2BE6-E46D-18F9-607F99D2DCF1}"/>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0B9CBD4C-FC36-FE7A-2C7E-B59969DEF56F}"/>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6D226C4-A77F-813C-E098-CE1200761796}"/>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#IsThisOK? campaign</a:t>
              </a:r>
              <a:endParaRPr lang="en-GB" sz="6000" b="1">
                <a:solidFill>
                  <a:schemeClr val="bg1"/>
                </a:solidFill>
                <a:ea typeface="Calibri"/>
                <a:cs typeface="Calibri"/>
              </a:endParaRPr>
            </a:p>
          </p:txBody>
        </p:sp>
      </p:grpSp>
      <p:pic>
        <p:nvPicPr>
          <p:cNvPr id="3" name="Online Media 2" title="Gender Based Violence campaign #IsThisOK">
            <a:hlinkClick r:id="" action="ppaction://media"/>
            <a:extLst>
              <a:ext uri="{FF2B5EF4-FFF2-40B4-BE49-F238E27FC236}">
                <a16:creationId xmlns:a16="http://schemas.microsoft.com/office/drawing/2014/main" id="{D6E478BE-ABCA-31EC-5546-93BDC6322667}"/>
              </a:ext>
            </a:extLst>
          </p:cNvPr>
          <p:cNvPicPr>
            <a:picLocks noRot="1" noChangeAspect="1"/>
          </p:cNvPicPr>
          <p:nvPr>
            <a:videoFile r:link="rId1"/>
          </p:nvPr>
        </p:nvPicPr>
        <p:blipFill>
          <a:blip r:embed="rId4"/>
          <a:stretch>
            <a:fillRect/>
          </a:stretch>
        </p:blipFill>
        <p:spPr>
          <a:xfrm>
            <a:off x="1373505" y="1275080"/>
            <a:ext cx="9710738" cy="5486400"/>
          </a:xfrm>
          <a:prstGeom prst="rect">
            <a:avLst/>
          </a:prstGeom>
        </p:spPr>
      </p:pic>
    </p:spTree>
    <p:extLst>
      <p:ext uri="{BB962C8B-B14F-4D97-AF65-F5344CB8AC3E}">
        <p14:creationId xmlns:p14="http://schemas.microsoft.com/office/powerpoint/2010/main" val="3009704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56B3-E568-309D-6186-F7D92FA77AE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1FA32A6-4986-E8D2-31F1-2E9108ECE6FC}"/>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a:solidFill>
                  <a:schemeClr val="bg1"/>
                </a:solidFill>
                <a:ea typeface="Calibri"/>
                <a:cs typeface="Calibri"/>
              </a:rPr>
              <a:t>Influence of social media</a:t>
            </a:r>
          </a:p>
        </p:txBody>
      </p:sp>
      <p:sp>
        <p:nvSpPr>
          <p:cNvPr id="6" name="TextBox 5">
            <a:extLst>
              <a:ext uri="{FF2B5EF4-FFF2-40B4-BE49-F238E27FC236}">
                <a16:creationId xmlns:a16="http://schemas.microsoft.com/office/drawing/2014/main" id="{3FB12A8A-FB47-8C06-A144-CE36CF7FE845}"/>
              </a:ext>
            </a:extLst>
          </p:cNvPr>
          <p:cNvSpPr txBox="1"/>
          <p:nvPr/>
        </p:nvSpPr>
        <p:spPr>
          <a:xfrm>
            <a:off x="129975" y="1489126"/>
            <a:ext cx="7839928" cy="4832092"/>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solidFill>
                  <a:srgbClr val="161616"/>
                </a:solidFill>
                <a:ea typeface="+mn-lt"/>
                <a:cs typeface="+mn-lt"/>
              </a:rPr>
              <a:t>Andrew Tate became well known on TikTok thanks to his terrifyingly misogynistic beliefs. He has been connected to the dark corner of the internet in which young boys are being radicalised from the certain viewpoint. Tate markets himself as an alpha male lifestyle coach, and preaches misogyny to his followers. ‘Females are barely sentient,’ he once claimed. ‘Females don’t have independent thought. They don’t come up with anything. They’re just empty vessels, waiting for someone to install the programming.’ </a:t>
            </a:r>
            <a:endParaRPr lang="en-GB" sz="2800">
              <a:solidFill>
                <a:srgbClr val="161616"/>
              </a:solidFill>
              <a:ea typeface="Calibri"/>
              <a:cs typeface="Calibri"/>
            </a:endParaRPr>
          </a:p>
        </p:txBody>
      </p:sp>
      <p:pic>
        <p:nvPicPr>
          <p:cNvPr id="2" name="Picture 1" descr="Andrew Tate speaks out for the first time since being imprisoned in ...">
            <a:extLst>
              <a:ext uri="{FF2B5EF4-FFF2-40B4-BE49-F238E27FC236}">
                <a16:creationId xmlns:a16="http://schemas.microsoft.com/office/drawing/2014/main" id="{03CB66BC-AA30-0072-1EFB-7827251DFF5B}"/>
              </a:ext>
            </a:extLst>
          </p:cNvPr>
          <p:cNvPicPr>
            <a:picLocks noChangeAspect="1"/>
          </p:cNvPicPr>
          <p:nvPr/>
        </p:nvPicPr>
        <p:blipFill>
          <a:blip r:embed="rId2"/>
          <a:srcRect l="9982" r="15712"/>
          <a:stretch>
            <a:fillRect/>
          </a:stretch>
        </p:blipFill>
        <p:spPr>
          <a:xfrm>
            <a:off x="8130540" y="2245360"/>
            <a:ext cx="3844259" cy="3444240"/>
          </a:xfrm>
          <a:prstGeom prst="rect">
            <a:avLst/>
          </a:prstGeom>
        </p:spPr>
      </p:pic>
    </p:spTree>
    <p:extLst>
      <p:ext uri="{BB962C8B-B14F-4D97-AF65-F5344CB8AC3E}">
        <p14:creationId xmlns:p14="http://schemas.microsoft.com/office/powerpoint/2010/main" val="1977048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36B9F-DF8B-2FE4-AE91-BC6125644C4C}"/>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AAEF5BFD-08AC-A666-9352-E2171BC5C872}"/>
              </a:ext>
            </a:extLst>
          </p:cNvPr>
          <p:cNvSpPr txBox="1"/>
          <p:nvPr/>
        </p:nvSpPr>
        <p:spPr>
          <a:xfrm>
            <a:off x="480429" y="1528390"/>
            <a:ext cx="6579260" cy="4318490"/>
          </a:xfrm>
          <a:prstGeom prst="rect">
            <a:avLst/>
          </a:prstGeom>
          <a:solidFill>
            <a:schemeClr val="accent6">
              <a:lumMod val="20000"/>
              <a:lumOff val="8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693"/>
              </a:lnSpc>
            </a:pPr>
            <a:r>
              <a:rPr lang="en-US" sz="3600">
                <a:solidFill>
                  <a:srgbClr val="111111"/>
                </a:solidFill>
                <a:latin typeface="Roboto"/>
                <a:ea typeface="Roboto"/>
                <a:cs typeface="Roboto"/>
              </a:rPr>
              <a:t>'Involuntary celibate: a member of an online community of men who consider themselves unable to attract women sexually, associated with views that are hostile towards women.</a:t>
            </a:r>
          </a:p>
        </p:txBody>
      </p:sp>
      <p:sp>
        <p:nvSpPr>
          <p:cNvPr id="10" name="TextBox 9">
            <a:extLst>
              <a:ext uri="{FF2B5EF4-FFF2-40B4-BE49-F238E27FC236}">
                <a16:creationId xmlns:a16="http://schemas.microsoft.com/office/drawing/2014/main" id="{53DA27F7-1D6E-0F46-3BF1-38F52F57B60C}"/>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a:solidFill>
                  <a:schemeClr val="bg1"/>
                </a:solidFill>
                <a:ea typeface="Calibri"/>
                <a:cs typeface="Calibri"/>
              </a:rPr>
              <a:t>What is an Incel ?</a:t>
            </a:r>
            <a:endParaRPr lang="en-US">
              <a:solidFill>
                <a:schemeClr val="bg1"/>
              </a:solidFill>
            </a:endParaRPr>
          </a:p>
        </p:txBody>
      </p:sp>
      <p:pic>
        <p:nvPicPr>
          <p:cNvPr id="2" name="Picture 1" descr="Idaho Murders Suspect Was 'Inspired by Evil Incel Elliot Rodger'">
            <a:extLst>
              <a:ext uri="{FF2B5EF4-FFF2-40B4-BE49-F238E27FC236}">
                <a16:creationId xmlns:a16="http://schemas.microsoft.com/office/drawing/2014/main" id="{1D474118-EB55-68FB-117C-B2BD02F152F2}"/>
              </a:ext>
            </a:extLst>
          </p:cNvPr>
          <p:cNvPicPr>
            <a:picLocks noChangeAspect="1"/>
          </p:cNvPicPr>
          <p:nvPr/>
        </p:nvPicPr>
        <p:blipFill>
          <a:blip r:embed="rId2"/>
          <a:srcRect l="30602" r="31084" b="153"/>
          <a:stretch>
            <a:fillRect/>
          </a:stretch>
        </p:blipFill>
        <p:spPr>
          <a:xfrm>
            <a:off x="8762998" y="1273596"/>
            <a:ext cx="1698442" cy="2318604"/>
          </a:xfrm>
          <a:prstGeom prst="rect">
            <a:avLst/>
          </a:prstGeom>
        </p:spPr>
      </p:pic>
      <p:sp>
        <p:nvSpPr>
          <p:cNvPr id="3" name="TextBox 2">
            <a:extLst>
              <a:ext uri="{FF2B5EF4-FFF2-40B4-BE49-F238E27FC236}">
                <a16:creationId xmlns:a16="http://schemas.microsoft.com/office/drawing/2014/main" id="{D7A2FD3F-9048-1674-F8EA-9F9A21123EE8}"/>
              </a:ext>
            </a:extLst>
          </p:cNvPr>
          <p:cNvSpPr txBox="1"/>
          <p:nvPr/>
        </p:nvSpPr>
        <p:spPr>
          <a:xfrm>
            <a:off x="7285594" y="3689142"/>
            <a:ext cx="4528108"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200">
                <a:ea typeface="Calibri"/>
                <a:cs typeface="Calibri"/>
              </a:rPr>
              <a:t>Elliot Rodger killed 6 people and injured 14 others in the US in a mass shooting. </a:t>
            </a:r>
            <a:r>
              <a:rPr lang="en-GB" sz="2200">
                <a:solidFill>
                  <a:srgbClr val="202122"/>
                </a:solidFill>
                <a:ea typeface="+mn-lt"/>
                <a:cs typeface="+mn-lt"/>
              </a:rPr>
              <a:t>Before starting his attack, Rodger uploaded a video to Youtube announcing his intention to "punish" women—as well as the men to whom they were attracted—for their lack of interest in him. </a:t>
            </a:r>
            <a:endParaRPr lang="en-GB" sz="2200">
              <a:ea typeface="Calibri"/>
              <a:cs typeface="Calibri"/>
            </a:endParaRPr>
          </a:p>
        </p:txBody>
      </p:sp>
    </p:spTree>
    <p:extLst>
      <p:ext uri="{BB962C8B-B14F-4D97-AF65-F5344CB8AC3E}">
        <p14:creationId xmlns:p14="http://schemas.microsoft.com/office/powerpoint/2010/main" val="1795606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AC9383-0187-DE7B-3E2B-8EC59BB7F59C}"/>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a:solidFill>
                  <a:schemeClr val="bg1"/>
                </a:solidFill>
                <a:ea typeface="Calibri"/>
                <a:cs typeface="Calibri"/>
              </a:rPr>
              <a:t>What is an Incel ?</a:t>
            </a:r>
            <a:endParaRPr lang="en-US">
              <a:solidFill>
                <a:schemeClr val="bg1"/>
              </a:solidFill>
            </a:endParaRPr>
          </a:p>
        </p:txBody>
      </p:sp>
      <p:pic>
        <p:nvPicPr>
          <p:cNvPr id="4" name="Online Media 3" title="Elliot Rodger &amp; The Incel Shootings: Losing My Daughter">
            <a:hlinkClick r:id="" action="ppaction://media"/>
            <a:extLst>
              <a:ext uri="{FF2B5EF4-FFF2-40B4-BE49-F238E27FC236}">
                <a16:creationId xmlns:a16="http://schemas.microsoft.com/office/drawing/2014/main" id="{EECD167B-D2DE-B84D-A533-9FD349F81F42}"/>
              </a:ext>
            </a:extLst>
          </p:cNvPr>
          <p:cNvPicPr>
            <a:picLocks noRot="1" noChangeAspect="1"/>
          </p:cNvPicPr>
          <p:nvPr>
            <a:videoFile r:link="rId1"/>
          </p:nvPr>
        </p:nvPicPr>
        <p:blipFill>
          <a:blip r:embed="rId3"/>
          <a:stretch>
            <a:fillRect/>
          </a:stretch>
        </p:blipFill>
        <p:spPr>
          <a:xfrm>
            <a:off x="1312545" y="1244600"/>
            <a:ext cx="9710738" cy="5486400"/>
          </a:xfrm>
          <a:prstGeom prst="rect">
            <a:avLst/>
          </a:prstGeom>
        </p:spPr>
      </p:pic>
    </p:spTree>
    <p:extLst>
      <p:ext uri="{BB962C8B-B14F-4D97-AF65-F5344CB8AC3E}">
        <p14:creationId xmlns:p14="http://schemas.microsoft.com/office/powerpoint/2010/main" val="3247526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80724A-0D99-6B07-2A36-0EBEBDB96C2E}"/>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a:solidFill>
                  <a:schemeClr val="bg1"/>
                </a:solidFill>
                <a:ea typeface="Calibri"/>
                <a:cs typeface="Calibri"/>
              </a:rPr>
              <a:t>What is an Incel ?</a:t>
            </a:r>
            <a:endParaRPr lang="en-US">
              <a:solidFill>
                <a:schemeClr val="bg1"/>
              </a:solidFill>
            </a:endParaRPr>
          </a:p>
        </p:txBody>
      </p:sp>
      <p:sp>
        <p:nvSpPr>
          <p:cNvPr id="6" name="TextBox 5">
            <a:extLst>
              <a:ext uri="{FF2B5EF4-FFF2-40B4-BE49-F238E27FC236}">
                <a16:creationId xmlns:a16="http://schemas.microsoft.com/office/drawing/2014/main" id="{61F769BD-8F5C-41C3-03B2-AA2B4D86DF8D}"/>
              </a:ext>
            </a:extLst>
          </p:cNvPr>
          <p:cNvSpPr txBox="1"/>
          <p:nvPr/>
        </p:nvSpPr>
        <p:spPr>
          <a:xfrm>
            <a:off x="424615" y="1326566"/>
            <a:ext cx="7464008" cy="5078313"/>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600">
                <a:ea typeface="Calibri"/>
                <a:cs typeface="Calibri"/>
              </a:rPr>
              <a:t>There is a growing concern that young men and boys are being radicalised online into incel culture. </a:t>
            </a:r>
            <a:r>
              <a:rPr lang="en-GB" sz="3600">
                <a:solidFill>
                  <a:srgbClr val="161616"/>
                </a:solidFill>
                <a:ea typeface="+mn-lt"/>
                <a:cs typeface="+mn-lt"/>
              </a:rPr>
              <a:t>An incel describes someone, usually a male, who is frustrated by their lack of sexual experiences. An incel is defined as 'heterosexual men who blame women and society for their lack of romantic success,'</a:t>
            </a:r>
            <a:endParaRPr lang="en-US" sz="3600"/>
          </a:p>
        </p:txBody>
      </p:sp>
      <p:pic>
        <p:nvPicPr>
          <p:cNvPr id="7" name="Picture 6" descr="Adolescence (Series) - Episodes Release Dates">
            <a:extLst>
              <a:ext uri="{FF2B5EF4-FFF2-40B4-BE49-F238E27FC236}">
                <a16:creationId xmlns:a16="http://schemas.microsoft.com/office/drawing/2014/main" id="{972B645C-8150-269D-39BD-F409F64D5CE4}"/>
              </a:ext>
            </a:extLst>
          </p:cNvPr>
          <p:cNvPicPr>
            <a:picLocks noChangeAspect="1"/>
          </p:cNvPicPr>
          <p:nvPr/>
        </p:nvPicPr>
        <p:blipFill>
          <a:blip r:embed="rId2"/>
          <a:stretch>
            <a:fillRect/>
          </a:stretch>
        </p:blipFill>
        <p:spPr>
          <a:xfrm>
            <a:off x="8130540" y="1324610"/>
            <a:ext cx="3429000" cy="5143500"/>
          </a:xfrm>
          <a:prstGeom prst="rect">
            <a:avLst/>
          </a:prstGeom>
        </p:spPr>
      </p:pic>
    </p:spTree>
    <p:extLst>
      <p:ext uri="{BB962C8B-B14F-4D97-AF65-F5344CB8AC3E}">
        <p14:creationId xmlns:p14="http://schemas.microsoft.com/office/powerpoint/2010/main" val="382195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ED2A4-7018-9EB0-7124-6CD7DC6D071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DBFFA2-55BD-8795-A10F-1381A8BB3A1E}"/>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a:solidFill>
                  <a:schemeClr val="bg1"/>
                </a:solidFill>
                <a:ea typeface="Calibri"/>
                <a:cs typeface="Calibri"/>
              </a:rPr>
              <a:t>What is an Incel ?</a:t>
            </a:r>
            <a:endParaRPr lang="en-US">
              <a:solidFill>
                <a:schemeClr val="bg1"/>
              </a:solidFill>
            </a:endParaRPr>
          </a:p>
        </p:txBody>
      </p:sp>
      <p:sp>
        <p:nvSpPr>
          <p:cNvPr id="6" name="TextBox 5">
            <a:extLst>
              <a:ext uri="{FF2B5EF4-FFF2-40B4-BE49-F238E27FC236}">
                <a16:creationId xmlns:a16="http://schemas.microsoft.com/office/drawing/2014/main" id="{AB9316D4-6352-6751-D6AE-AF7453FF1849}"/>
              </a:ext>
            </a:extLst>
          </p:cNvPr>
          <p:cNvSpPr txBox="1"/>
          <p:nvPr/>
        </p:nvSpPr>
        <p:spPr>
          <a:xfrm>
            <a:off x="292535" y="1316406"/>
            <a:ext cx="6702008" cy="5016758"/>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a:solidFill>
                  <a:srgbClr val="161616"/>
                </a:solidFill>
                <a:ea typeface="+mn-lt"/>
                <a:cs typeface="+mn-lt"/>
              </a:rPr>
              <a:t>The term manosphere is closely tied to incel culture. The manosphere is a network of online men’s communities against the empowerment of women and who promote anti-feminist and sexist beliefs. These groups place the blame on women and feminists for many problems in society, and many encourage resentment, or even hatred, towards women and girls.</a:t>
            </a:r>
            <a:endParaRPr lang="en-GB" sz="3200">
              <a:solidFill>
                <a:srgbClr val="161616"/>
              </a:solidFill>
              <a:ea typeface="Calibri"/>
              <a:cs typeface="Calibri"/>
            </a:endParaRPr>
          </a:p>
        </p:txBody>
      </p:sp>
      <p:pic>
        <p:nvPicPr>
          <p:cNvPr id="2" name="Picture 1" descr="Groundbreaking study reveals the dating psychology of incels - Swansea ...">
            <a:extLst>
              <a:ext uri="{FF2B5EF4-FFF2-40B4-BE49-F238E27FC236}">
                <a16:creationId xmlns:a16="http://schemas.microsoft.com/office/drawing/2014/main" id="{C86C5D5A-8035-8E3F-D046-D3A3A2C7C483}"/>
              </a:ext>
            </a:extLst>
          </p:cNvPr>
          <p:cNvPicPr>
            <a:picLocks noChangeAspect="1"/>
          </p:cNvPicPr>
          <p:nvPr/>
        </p:nvPicPr>
        <p:blipFill>
          <a:blip r:embed="rId2"/>
          <a:srcRect l="13202" t="17507" r="43820" b="297"/>
          <a:stretch>
            <a:fillRect/>
          </a:stretch>
        </p:blipFill>
        <p:spPr>
          <a:xfrm>
            <a:off x="7462520" y="1908810"/>
            <a:ext cx="4236727" cy="3824059"/>
          </a:xfrm>
          <a:prstGeom prst="rect">
            <a:avLst/>
          </a:prstGeom>
        </p:spPr>
      </p:pic>
    </p:spTree>
    <p:extLst>
      <p:ext uri="{BB962C8B-B14F-4D97-AF65-F5344CB8AC3E}">
        <p14:creationId xmlns:p14="http://schemas.microsoft.com/office/powerpoint/2010/main" val="1363727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3186" y="543727"/>
            <a:ext cx="10478814" cy="1569660"/>
          </a:xfrm>
          <a:prstGeom prst="rect">
            <a:avLst/>
          </a:prstGeom>
          <a:noFill/>
          <a:ln>
            <a:noFill/>
          </a:ln>
        </p:spPr>
        <p:txBody>
          <a:bodyPr wrap="square" rtlCol="0">
            <a:spAutoFit/>
          </a:bodyPr>
          <a:lstStyle/>
          <a:p>
            <a:pPr algn="ctr"/>
            <a:r>
              <a:rPr lang="en-GB" sz="4800" b="1"/>
              <a:t>Title</a:t>
            </a:r>
            <a:r>
              <a:rPr lang="en-GB" sz="4800"/>
              <a:t>: </a:t>
            </a:r>
            <a:r>
              <a:rPr lang="en-GB" sz="4800" u="sng"/>
              <a:t>Respect, Equality, Action: Challenging Sexism and Misogyny</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643460" y="2433222"/>
            <a:ext cx="6938655" cy="923330"/>
          </a:xfrm>
          <a:prstGeom prst="rect">
            <a:avLst/>
          </a:prstGeom>
          <a:noFill/>
          <a:ln>
            <a:noFill/>
          </a:ln>
        </p:spPr>
        <p:txBody>
          <a:bodyPr wrap="square" lIns="91440" tIns="45720" rIns="91440" bIns="45720" rtlCol="0" anchor="t">
            <a:spAutoFit/>
          </a:bodyPr>
          <a:lstStyle/>
          <a:p>
            <a:r>
              <a:rPr lang="en-GB" sz="5400" b="1">
                <a:solidFill>
                  <a:srgbClr val="00B050"/>
                </a:solidFill>
              </a:rPr>
              <a:t>Do now: whiteboards</a:t>
            </a:r>
            <a:endParaRPr lang="en-GB" sz="5400" dirty="0" err="1">
              <a:solidFill>
                <a:srgbClr val="00B050"/>
              </a:solidFill>
            </a:endParaRPr>
          </a:p>
        </p:txBody>
      </p:sp>
      <p:pic>
        <p:nvPicPr>
          <p:cNvPr id="6" name="Picture 5">
            <a:extLst>
              <a:ext uri="{FF2B5EF4-FFF2-40B4-BE49-F238E27FC236}">
                <a16:creationId xmlns:a16="http://schemas.microsoft.com/office/drawing/2014/main" id="{42B0AD5F-0F53-460A-BB82-7BC23BEA02E8}"/>
              </a:ext>
            </a:extLst>
          </p:cNvPr>
          <p:cNvPicPr>
            <a:picLocks noChangeAspect="1"/>
          </p:cNvPicPr>
          <p:nvPr/>
        </p:nvPicPr>
        <p:blipFill>
          <a:blip r:embed="rId4" cstate="print">
            <a:biLevel thresh="75000"/>
            <a:extLst>
              <a:ext uri="{28A0092B-C50C-407E-A947-70E740481C1C}">
                <a14:useLocalDpi xmlns:a14="http://schemas.microsoft.com/office/drawing/2010/main" val="0"/>
              </a:ext>
            </a:extLst>
          </a:blip>
          <a:stretch>
            <a:fillRect/>
          </a:stretch>
        </p:blipFill>
        <p:spPr>
          <a:xfrm flipH="1">
            <a:off x="104758" y="356846"/>
            <a:ext cx="1608428" cy="1529064"/>
          </a:xfrm>
          <a:prstGeom prst="rect">
            <a:avLst/>
          </a:prstGeom>
        </p:spPr>
      </p:pic>
      <p:sp>
        <p:nvSpPr>
          <p:cNvPr id="13" name="TextBox 12">
            <a:extLst>
              <a:ext uri="{FF2B5EF4-FFF2-40B4-BE49-F238E27FC236}">
                <a16:creationId xmlns:a16="http://schemas.microsoft.com/office/drawing/2014/main" id="{900652F5-0B41-4499-AF09-569427C2F0B1}"/>
              </a:ext>
            </a:extLst>
          </p:cNvPr>
          <p:cNvSpPr txBox="1"/>
          <p:nvPr/>
        </p:nvSpPr>
        <p:spPr>
          <a:xfrm>
            <a:off x="662311" y="3331055"/>
            <a:ext cx="6929336" cy="1446550"/>
          </a:xfrm>
          <a:prstGeom prst="rect">
            <a:avLst/>
          </a:prstGeom>
          <a:noFill/>
        </p:spPr>
        <p:txBody>
          <a:bodyPr wrap="square" lIns="91440" tIns="45720" rIns="91440" bIns="45720" anchor="t">
            <a:spAutoFit/>
          </a:bodyPr>
          <a:lstStyle/>
          <a:p>
            <a:r>
              <a:rPr lang="en-GB" sz="4400"/>
              <a:t>Write down what you think sexism means.</a:t>
            </a:r>
          </a:p>
        </p:txBody>
      </p:sp>
      <p:pic>
        <p:nvPicPr>
          <p:cNvPr id="14" name="Picture 13">
            <a:extLst>
              <a:ext uri="{FF2B5EF4-FFF2-40B4-BE49-F238E27FC236}">
                <a16:creationId xmlns:a16="http://schemas.microsoft.com/office/drawing/2014/main" id="{E4D66047-B93B-4739-ABE9-FAF7E5257AAE}"/>
              </a:ext>
            </a:extLst>
          </p:cNvPr>
          <p:cNvPicPr>
            <a:picLocks noChangeAspect="1"/>
          </p:cNvPicPr>
          <p:nvPr/>
        </p:nvPicPr>
        <p:blipFill>
          <a:blip r:embed="rId5"/>
          <a:stretch>
            <a:fillRect/>
          </a:stretch>
        </p:blipFill>
        <p:spPr>
          <a:xfrm>
            <a:off x="8229599" y="2866327"/>
            <a:ext cx="3618613" cy="3618613"/>
          </a:xfrm>
          <a:prstGeom prst="rect">
            <a:avLst/>
          </a:prstGeom>
          <a:ln>
            <a:noFill/>
          </a:ln>
          <a:effectLst>
            <a:softEdge rad="112500"/>
          </a:effectLst>
        </p:spPr>
      </p:pic>
    </p:spTree>
    <p:extLst>
      <p:ext uri="{BB962C8B-B14F-4D97-AF65-F5344CB8AC3E}">
        <p14:creationId xmlns:p14="http://schemas.microsoft.com/office/powerpoint/2010/main" val="27796473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dolescence: Why Every Parent Should Watch This TV Drama | Loose Women">
            <a:hlinkClick r:id="" action="ppaction://media"/>
            <a:extLst>
              <a:ext uri="{FF2B5EF4-FFF2-40B4-BE49-F238E27FC236}">
                <a16:creationId xmlns:a16="http://schemas.microsoft.com/office/drawing/2014/main" id="{BFA19495-E381-7399-1A96-0E11E34293D4}"/>
              </a:ext>
            </a:extLst>
          </p:cNvPr>
          <p:cNvPicPr>
            <a:picLocks noRot="1" noChangeAspect="1"/>
          </p:cNvPicPr>
          <p:nvPr>
            <a:videoFile r:link="rId1"/>
          </p:nvPr>
        </p:nvPicPr>
        <p:blipFill>
          <a:blip r:embed="rId3"/>
          <a:stretch>
            <a:fillRect/>
          </a:stretch>
        </p:blipFill>
        <p:spPr>
          <a:xfrm>
            <a:off x="1312545" y="1193800"/>
            <a:ext cx="9710738" cy="5486400"/>
          </a:xfrm>
          <a:prstGeom prst="rect">
            <a:avLst/>
          </a:prstGeom>
        </p:spPr>
      </p:pic>
      <p:sp>
        <p:nvSpPr>
          <p:cNvPr id="6" name="TextBox 5">
            <a:extLst>
              <a:ext uri="{FF2B5EF4-FFF2-40B4-BE49-F238E27FC236}">
                <a16:creationId xmlns:a16="http://schemas.microsoft.com/office/drawing/2014/main" id="{D739DE4F-D290-913E-EA9D-0F75E0A18FF9}"/>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ea typeface="Calibri"/>
                <a:cs typeface="Calibri"/>
              </a:rPr>
              <a:t>Incel </a:t>
            </a:r>
            <a:r>
              <a:rPr lang="en-GB" sz="6600" b="1">
                <a:solidFill>
                  <a:schemeClr val="bg1"/>
                </a:solidFill>
                <a:ea typeface="Calibri"/>
                <a:cs typeface="Calibri"/>
              </a:rPr>
              <a:t>culture</a:t>
            </a:r>
            <a:r>
              <a:rPr lang="en-GB" sz="6600" b="1" dirty="0">
                <a:solidFill>
                  <a:schemeClr val="bg1"/>
                </a:solidFill>
                <a:ea typeface="Calibri"/>
                <a:cs typeface="Calibri"/>
              </a:rPr>
              <a:t> and the internet</a:t>
            </a:r>
            <a:endParaRPr lang="en-US" dirty="0">
              <a:solidFill>
                <a:schemeClr val="bg1"/>
              </a:solidFill>
            </a:endParaRPr>
          </a:p>
        </p:txBody>
      </p:sp>
    </p:spTree>
    <p:extLst>
      <p:ext uri="{BB962C8B-B14F-4D97-AF65-F5344CB8AC3E}">
        <p14:creationId xmlns:p14="http://schemas.microsoft.com/office/powerpoint/2010/main" val="651666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can you do?</a:t>
              </a:r>
            </a:p>
          </p:txBody>
        </p:sp>
      </p:grpSp>
      <p:sp>
        <p:nvSpPr>
          <p:cNvPr id="13" name="TextBox 12">
            <a:extLst>
              <a:ext uri="{FF2B5EF4-FFF2-40B4-BE49-F238E27FC236}">
                <a16:creationId xmlns:a16="http://schemas.microsoft.com/office/drawing/2014/main" id="{87A39CB9-5807-4F7E-BFDE-6D0E807A406B}"/>
              </a:ext>
            </a:extLst>
          </p:cNvPr>
          <p:cNvSpPr txBox="1"/>
          <p:nvPr/>
        </p:nvSpPr>
        <p:spPr>
          <a:xfrm>
            <a:off x="389021" y="1443885"/>
            <a:ext cx="5161546" cy="1569660"/>
          </a:xfrm>
          <a:prstGeom prst="rect">
            <a:avLst/>
          </a:prstGeom>
          <a:noFill/>
        </p:spPr>
        <p:txBody>
          <a:bodyPr wrap="square">
            <a:spAutoFit/>
          </a:bodyPr>
          <a:lstStyle/>
          <a:p>
            <a:r>
              <a:rPr lang="en-GB" sz="2400" b="1">
                <a:solidFill>
                  <a:srgbClr val="C00000"/>
                </a:solidFill>
              </a:rPr>
              <a:t>1. Use Calm, Clear Language</a:t>
            </a:r>
          </a:p>
          <a:p>
            <a:r>
              <a:rPr lang="en-GB" sz="2400"/>
              <a:t>“That’s not okay to say.”</a:t>
            </a:r>
          </a:p>
          <a:p>
            <a:r>
              <a:rPr lang="en-GB" sz="2400"/>
              <a:t>“I don’t think that’s funny.”</a:t>
            </a:r>
          </a:p>
          <a:p>
            <a:r>
              <a:rPr lang="en-GB" sz="2400"/>
              <a:t>“That comment is actually quite sexist.”</a:t>
            </a:r>
          </a:p>
        </p:txBody>
      </p:sp>
      <p:sp>
        <p:nvSpPr>
          <p:cNvPr id="15" name="TextBox 14">
            <a:extLst>
              <a:ext uri="{FF2B5EF4-FFF2-40B4-BE49-F238E27FC236}">
                <a16:creationId xmlns:a16="http://schemas.microsoft.com/office/drawing/2014/main" id="{C40081A4-2F9A-423A-9526-2F4C9619E13D}"/>
              </a:ext>
            </a:extLst>
          </p:cNvPr>
          <p:cNvSpPr txBox="1"/>
          <p:nvPr/>
        </p:nvSpPr>
        <p:spPr>
          <a:xfrm>
            <a:off x="389021" y="3276330"/>
            <a:ext cx="5161547" cy="1569660"/>
          </a:xfrm>
          <a:prstGeom prst="rect">
            <a:avLst/>
          </a:prstGeom>
          <a:noFill/>
        </p:spPr>
        <p:txBody>
          <a:bodyPr wrap="square">
            <a:spAutoFit/>
          </a:bodyPr>
          <a:lstStyle/>
          <a:p>
            <a:r>
              <a:rPr lang="en-GB" sz="2400" b="1">
                <a:solidFill>
                  <a:srgbClr val="C00000"/>
                </a:solidFill>
              </a:rPr>
              <a:t>2. Ask Questions to Prompt Reflection</a:t>
            </a:r>
          </a:p>
          <a:p>
            <a:r>
              <a:rPr lang="en-GB" sz="2400"/>
              <a:t>“What do you mean by that?”</a:t>
            </a:r>
          </a:p>
          <a:p>
            <a:r>
              <a:rPr lang="en-GB" sz="2400"/>
              <a:t>“Would you say that if it was about your sister or mum?”</a:t>
            </a:r>
          </a:p>
        </p:txBody>
      </p:sp>
      <p:sp>
        <p:nvSpPr>
          <p:cNvPr id="17" name="TextBox 16">
            <a:extLst>
              <a:ext uri="{FF2B5EF4-FFF2-40B4-BE49-F238E27FC236}">
                <a16:creationId xmlns:a16="http://schemas.microsoft.com/office/drawing/2014/main" id="{DEF50367-8E75-4189-9CB4-E91E30AA30F5}"/>
              </a:ext>
            </a:extLst>
          </p:cNvPr>
          <p:cNvSpPr txBox="1"/>
          <p:nvPr/>
        </p:nvSpPr>
        <p:spPr>
          <a:xfrm>
            <a:off x="389021" y="5075127"/>
            <a:ext cx="5706979" cy="1569660"/>
          </a:xfrm>
          <a:prstGeom prst="rect">
            <a:avLst/>
          </a:prstGeom>
          <a:noFill/>
        </p:spPr>
        <p:txBody>
          <a:bodyPr wrap="square">
            <a:spAutoFit/>
          </a:bodyPr>
          <a:lstStyle/>
          <a:p>
            <a:r>
              <a:rPr lang="en-GB" sz="2400" b="1">
                <a:solidFill>
                  <a:srgbClr val="C00000"/>
                </a:solidFill>
              </a:rPr>
              <a:t>3. Use “I” Statements</a:t>
            </a:r>
          </a:p>
          <a:p>
            <a:r>
              <a:rPr lang="en-GB" sz="2400"/>
              <a:t>“I feel uncomfortable when you say things like that.”</a:t>
            </a:r>
          </a:p>
          <a:p>
            <a:r>
              <a:rPr lang="en-GB" sz="2400"/>
              <a:t>“I don’t agree with that kind of joke.”</a:t>
            </a:r>
          </a:p>
        </p:txBody>
      </p:sp>
      <p:sp>
        <p:nvSpPr>
          <p:cNvPr id="19" name="TextBox 18">
            <a:extLst>
              <a:ext uri="{FF2B5EF4-FFF2-40B4-BE49-F238E27FC236}">
                <a16:creationId xmlns:a16="http://schemas.microsoft.com/office/drawing/2014/main" id="{CFA2F218-4B6D-4476-9232-C79E1D7AD477}"/>
              </a:ext>
            </a:extLst>
          </p:cNvPr>
          <p:cNvSpPr txBox="1"/>
          <p:nvPr/>
        </p:nvSpPr>
        <p:spPr>
          <a:xfrm>
            <a:off x="6368716" y="1443885"/>
            <a:ext cx="5670884" cy="1569660"/>
          </a:xfrm>
          <a:prstGeom prst="rect">
            <a:avLst/>
          </a:prstGeom>
          <a:noFill/>
        </p:spPr>
        <p:txBody>
          <a:bodyPr wrap="square">
            <a:spAutoFit/>
          </a:bodyPr>
          <a:lstStyle/>
          <a:p>
            <a:r>
              <a:rPr lang="en-GB" sz="2400" b="1">
                <a:solidFill>
                  <a:srgbClr val="C00000"/>
                </a:solidFill>
              </a:rPr>
              <a:t>4. Support the Target</a:t>
            </a:r>
          </a:p>
          <a:p>
            <a:r>
              <a:rPr lang="en-GB" sz="2400"/>
              <a:t>Stand beside the person being targeted.</a:t>
            </a:r>
          </a:p>
          <a:p>
            <a:r>
              <a:rPr lang="en-GB" sz="2400"/>
              <a:t>Check in with them afterwards: “Are you okay? That wasn’t right.”</a:t>
            </a:r>
          </a:p>
        </p:txBody>
      </p:sp>
      <p:sp>
        <p:nvSpPr>
          <p:cNvPr id="21" name="TextBox 20">
            <a:extLst>
              <a:ext uri="{FF2B5EF4-FFF2-40B4-BE49-F238E27FC236}">
                <a16:creationId xmlns:a16="http://schemas.microsoft.com/office/drawing/2014/main" id="{4FA01BF0-0404-4A7D-845B-A20B93F9B1E3}"/>
              </a:ext>
            </a:extLst>
          </p:cNvPr>
          <p:cNvSpPr txBox="1"/>
          <p:nvPr/>
        </p:nvSpPr>
        <p:spPr>
          <a:xfrm>
            <a:off x="6412832" y="3276330"/>
            <a:ext cx="5390147" cy="1569660"/>
          </a:xfrm>
          <a:prstGeom prst="rect">
            <a:avLst/>
          </a:prstGeom>
          <a:noFill/>
        </p:spPr>
        <p:txBody>
          <a:bodyPr wrap="square">
            <a:spAutoFit/>
          </a:bodyPr>
          <a:lstStyle/>
          <a:p>
            <a:r>
              <a:rPr lang="en-GB" sz="2400" b="1">
                <a:solidFill>
                  <a:srgbClr val="C00000"/>
                </a:solidFill>
              </a:rPr>
              <a:t>5. Change the Subject or Redirect</a:t>
            </a:r>
          </a:p>
          <a:p>
            <a:r>
              <a:rPr lang="en-GB" sz="2400"/>
              <a:t>If it feels unsafe to confront directly, steer the conversation away.</a:t>
            </a:r>
          </a:p>
          <a:p>
            <a:r>
              <a:rPr lang="en-GB" sz="2400"/>
              <a:t>“Let’s talk about something else.”</a:t>
            </a:r>
          </a:p>
        </p:txBody>
      </p:sp>
    </p:spTree>
    <p:extLst>
      <p:ext uri="{BB962C8B-B14F-4D97-AF65-F5344CB8AC3E}">
        <p14:creationId xmlns:p14="http://schemas.microsoft.com/office/powerpoint/2010/main" val="191900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can you do?</a:t>
              </a:r>
              <a:endParaRPr lang="en-GB" sz="6000" b="1">
                <a:solidFill>
                  <a:schemeClr val="bg1"/>
                </a:solidFill>
                <a:ea typeface="Calibri"/>
                <a:cs typeface="Calibri"/>
              </a:endParaRPr>
            </a:p>
          </p:txBody>
        </p:sp>
      </p:grpSp>
      <p:sp>
        <p:nvSpPr>
          <p:cNvPr id="23" name="TextBox 22">
            <a:extLst>
              <a:ext uri="{FF2B5EF4-FFF2-40B4-BE49-F238E27FC236}">
                <a16:creationId xmlns:a16="http://schemas.microsoft.com/office/drawing/2014/main" id="{C76D82E3-DF3E-410F-8C43-300A694A9D34}"/>
              </a:ext>
            </a:extLst>
          </p:cNvPr>
          <p:cNvSpPr txBox="1"/>
          <p:nvPr/>
        </p:nvSpPr>
        <p:spPr>
          <a:xfrm>
            <a:off x="389021" y="1443885"/>
            <a:ext cx="4904874" cy="1569660"/>
          </a:xfrm>
          <a:prstGeom prst="rect">
            <a:avLst/>
          </a:prstGeom>
          <a:noFill/>
        </p:spPr>
        <p:txBody>
          <a:bodyPr wrap="square">
            <a:spAutoFit/>
          </a:bodyPr>
          <a:lstStyle/>
          <a:p>
            <a:r>
              <a:rPr lang="en-GB" sz="2400" b="1">
                <a:solidFill>
                  <a:srgbClr val="C00000"/>
                </a:solidFill>
              </a:rPr>
              <a:t>6. Use Humour (Carefully)</a:t>
            </a:r>
          </a:p>
          <a:p>
            <a:r>
              <a:rPr lang="en-GB" sz="2400"/>
              <a:t>“Wow, straight out of the 1950s, that one.”</a:t>
            </a:r>
          </a:p>
          <a:p>
            <a:r>
              <a:rPr lang="en-GB" sz="2400"/>
              <a:t>“Did you really just say that in 2025?”</a:t>
            </a:r>
          </a:p>
        </p:txBody>
      </p:sp>
      <p:sp>
        <p:nvSpPr>
          <p:cNvPr id="24" name="TextBox 23">
            <a:extLst>
              <a:ext uri="{FF2B5EF4-FFF2-40B4-BE49-F238E27FC236}">
                <a16:creationId xmlns:a16="http://schemas.microsoft.com/office/drawing/2014/main" id="{3BE62A29-8C80-4BD0-A017-1B218BC6EBC4}"/>
              </a:ext>
            </a:extLst>
          </p:cNvPr>
          <p:cNvSpPr txBox="1"/>
          <p:nvPr/>
        </p:nvSpPr>
        <p:spPr>
          <a:xfrm>
            <a:off x="389021" y="3181446"/>
            <a:ext cx="5161547" cy="1569660"/>
          </a:xfrm>
          <a:prstGeom prst="rect">
            <a:avLst/>
          </a:prstGeom>
          <a:noFill/>
        </p:spPr>
        <p:txBody>
          <a:bodyPr wrap="square">
            <a:spAutoFit/>
          </a:bodyPr>
          <a:lstStyle/>
          <a:p>
            <a:r>
              <a:rPr lang="en-GB" sz="2400" b="1">
                <a:solidFill>
                  <a:srgbClr val="C00000"/>
                </a:solidFill>
              </a:rPr>
              <a:t>7. Speak to a Trusted Adult</a:t>
            </a:r>
          </a:p>
          <a:p>
            <a:r>
              <a:rPr lang="en-GB" sz="2400"/>
              <a:t>If the behaviour continues or feels serious, talk to a teacher, form tutor, or safeguarding lead.</a:t>
            </a:r>
          </a:p>
        </p:txBody>
      </p:sp>
      <p:sp>
        <p:nvSpPr>
          <p:cNvPr id="25" name="TextBox 24">
            <a:extLst>
              <a:ext uri="{FF2B5EF4-FFF2-40B4-BE49-F238E27FC236}">
                <a16:creationId xmlns:a16="http://schemas.microsoft.com/office/drawing/2014/main" id="{B03115FF-6E7B-4F2E-A2BE-552CDE1C4BC0}"/>
              </a:ext>
            </a:extLst>
          </p:cNvPr>
          <p:cNvSpPr txBox="1"/>
          <p:nvPr/>
        </p:nvSpPr>
        <p:spPr>
          <a:xfrm>
            <a:off x="389021" y="4919008"/>
            <a:ext cx="5706979" cy="1938992"/>
          </a:xfrm>
          <a:prstGeom prst="rect">
            <a:avLst/>
          </a:prstGeom>
          <a:noFill/>
        </p:spPr>
        <p:txBody>
          <a:bodyPr wrap="square">
            <a:spAutoFit/>
          </a:bodyPr>
          <a:lstStyle/>
          <a:p>
            <a:r>
              <a:rPr lang="en-GB" sz="2400" b="1">
                <a:solidFill>
                  <a:srgbClr val="C00000"/>
                </a:solidFill>
              </a:rPr>
              <a:t>8. Be a Role Model</a:t>
            </a:r>
          </a:p>
          <a:p>
            <a:r>
              <a:rPr lang="en-GB" sz="2400"/>
              <a:t>Avoid using sexist language or laughing at sexist jokes.</a:t>
            </a:r>
          </a:p>
          <a:p>
            <a:r>
              <a:rPr lang="en-GB" sz="2400"/>
              <a:t>Show respect in your own words and actions.</a:t>
            </a:r>
          </a:p>
        </p:txBody>
      </p:sp>
      <p:sp>
        <p:nvSpPr>
          <p:cNvPr id="26" name="TextBox 25">
            <a:extLst>
              <a:ext uri="{FF2B5EF4-FFF2-40B4-BE49-F238E27FC236}">
                <a16:creationId xmlns:a16="http://schemas.microsoft.com/office/drawing/2014/main" id="{AF5C6279-CDB9-4E31-A1D5-6157DDD51160}"/>
              </a:ext>
            </a:extLst>
          </p:cNvPr>
          <p:cNvSpPr txBox="1"/>
          <p:nvPr/>
        </p:nvSpPr>
        <p:spPr>
          <a:xfrm>
            <a:off x="6368716" y="1443885"/>
            <a:ext cx="5670884" cy="1569660"/>
          </a:xfrm>
          <a:prstGeom prst="rect">
            <a:avLst/>
          </a:prstGeom>
          <a:noFill/>
        </p:spPr>
        <p:txBody>
          <a:bodyPr wrap="square">
            <a:spAutoFit/>
          </a:bodyPr>
          <a:lstStyle/>
          <a:p>
            <a:r>
              <a:rPr lang="en-GB" sz="2400" b="1">
                <a:solidFill>
                  <a:srgbClr val="C00000"/>
                </a:solidFill>
              </a:rPr>
              <a:t>9. Use Group Influence</a:t>
            </a:r>
          </a:p>
          <a:p>
            <a:r>
              <a:rPr lang="en-GB" sz="2400"/>
              <a:t>If others in the group also disagree, speak up together.</a:t>
            </a:r>
          </a:p>
          <a:p>
            <a:r>
              <a:rPr lang="en-GB" sz="2400"/>
              <a:t>“We don’t talk like that here.”</a:t>
            </a:r>
          </a:p>
        </p:txBody>
      </p:sp>
      <p:sp>
        <p:nvSpPr>
          <p:cNvPr id="27" name="TextBox 26">
            <a:extLst>
              <a:ext uri="{FF2B5EF4-FFF2-40B4-BE49-F238E27FC236}">
                <a16:creationId xmlns:a16="http://schemas.microsoft.com/office/drawing/2014/main" id="{30C5BC44-EF20-4E0D-8E20-ADBD45399991}"/>
              </a:ext>
            </a:extLst>
          </p:cNvPr>
          <p:cNvSpPr txBox="1"/>
          <p:nvPr/>
        </p:nvSpPr>
        <p:spPr>
          <a:xfrm>
            <a:off x="6412832" y="3181446"/>
            <a:ext cx="5390147" cy="1569660"/>
          </a:xfrm>
          <a:prstGeom prst="rect">
            <a:avLst/>
          </a:prstGeom>
          <a:noFill/>
        </p:spPr>
        <p:txBody>
          <a:bodyPr wrap="square">
            <a:spAutoFit/>
          </a:bodyPr>
          <a:lstStyle/>
          <a:p>
            <a:r>
              <a:rPr lang="en-GB" sz="2400" b="1">
                <a:solidFill>
                  <a:srgbClr val="C00000"/>
                </a:solidFill>
              </a:rPr>
              <a:t>10. Educate Gently</a:t>
            </a:r>
          </a:p>
          <a:p>
            <a:r>
              <a:rPr lang="en-GB" sz="2400"/>
              <a:t>Share what you’ve learned: “We talked about this in Values Day—those kinds of comments can really hurt people.”</a:t>
            </a:r>
          </a:p>
        </p:txBody>
      </p:sp>
    </p:spTree>
    <p:extLst>
      <p:ext uri="{BB962C8B-B14F-4D97-AF65-F5344CB8AC3E}">
        <p14:creationId xmlns:p14="http://schemas.microsoft.com/office/powerpoint/2010/main" val="25333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Key messages</a:t>
              </a:r>
            </a:p>
          </p:txBody>
        </p:sp>
      </p:grpSp>
      <p:sp>
        <p:nvSpPr>
          <p:cNvPr id="13" name="TextBox 12">
            <a:extLst>
              <a:ext uri="{FF2B5EF4-FFF2-40B4-BE49-F238E27FC236}">
                <a16:creationId xmlns:a16="http://schemas.microsoft.com/office/drawing/2014/main" id="{52EE0082-E097-439D-AB9A-DC4D2A91D58E}"/>
              </a:ext>
            </a:extLst>
          </p:cNvPr>
          <p:cNvSpPr txBox="1"/>
          <p:nvPr/>
        </p:nvSpPr>
        <p:spPr>
          <a:xfrm>
            <a:off x="561825" y="1571507"/>
            <a:ext cx="10892237" cy="3785652"/>
          </a:xfrm>
          <a:prstGeom prst="rect">
            <a:avLst/>
          </a:prstGeom>
          <a:noFill/>
        </p:spPr>
        <p:txBody>
          <a:bodyPr wrap="square">
            <a:spAutoFit/>
          </a:bodyPr>
          <a:lstStyle/>
          <a:p>
            <a:pPr marL="817563" indent="-552450">
              <a:buFont typeface="Arial" panose="020B0604020202020204" pitchFamily="34" charset="0"/>
              <a:buChar char="•"/>
            </a:pPr>
            <a:r>
              <a:rPr lang="en-GB" sz="4000"/>
              <a:t>Sexism is not just “banter” – it can be unlawful.</a:t>
            </a:r>
          </a:p>
          <a:p>
            <a:pPr marL="817563" indent="-552450">
              <a:buFont typeface="Arial" panose="020B0604020202020204" pitchFamily="34" charset="0"/>
              <a:buChar char="•"/>
            </a:pPr>
            <a:r>
              <a:rPr lang="en-GB" sz="4000"/>
              <a:t>Everyone has the right to feel safe, respected, and heard.</a:t>
            </a:r>
          </a:p>
          <a:p>
            <a:pPr marL="817563" indent="-552450">
              <a:buFont typeface="Arial" panose="020B0604020202020204" pitchFamily="34" charset="0"/>
              <a:buChar char="•"/>
            </a:pPr>
            <a:r>
              <a:rPr lang="en-GB" sz="4000"/>
              <a:t>If you or someone you know is experiencing abuse or harassment, speak to a trusted adult or safeguarding lead.</a:t>
            </a:r>
          </a:p>
        </p:txBody>
      </p:sp>
    </p:spTree>
    <p:extLst>
      <p:ext uri="{BB962C8B-B14F-4D97-AF65-F5344CB8AC3E}">
        <p14:creationId xmlns:p14="http://schemas.microsoft.com/office/powerpoint/2010/main" val="3445021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A4EFB916-B88D-37BA-309E-90A80497FBC2}"/>
              </a:ext>
            </a:extLst>
          </p:cNvPr>
          <p:cNvSpPr txBox="1"/>
          <p:nvPr/>
        </p:nvSpPr>
        <p:spPr>
          <a:xfrm>
            <a:off x="317240" y="1047050"/>
            <a:ext cx="4717053" cy="5601533"/>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Sexism</a:t>
            </a:r>
            <a:endParaRPr lang="en-US" sz="4000" b="1" dirty="0">
              <a:ea typeface="Calibri"/>
              <a:cs typeface="Calibri"/>
            </a:endParaRPr>
          </a:p>
          <a:p>
            <a:pPr algn="ctr"/>
            <a:r>
              <a:rPr lang="en-US" sz="4000" b="1">
                <a:ea typeface="Calibri"/>
                <a:cs typeface="Calibri"/>
              </a:rPr>
              <a:t>Misogyny</a:t>
            </a:r>
            <a:endParaRPr lang="en-US" sz="4000" b="1" dirty="0">
              <a:ea typeface="Calibri"/>
              <a:cs typeface="Calibri"/>
            </a:endParaRPr>
          </a:p>
          <a:p>
            <a:pPr algn="ctr"/>
            <a:r>
              <a:rPr lang="en-US" sz="4000" b="1">
                <a:ea typeface="Calibri"/>
                <a:cs typeface="Calibri"/>
              </a:rPr>
              <a:t>Misandry</a:t>
            </a:r>
            <a:endParaRPr lang="en-US" sz="4000" b="1" dirty="0">
              <a:ea typeface="Calibri"/>
              <a:cs typeface="Calibri"/>
            </a:endParaRPr>
          </a:p>
          <a:p>
            <a:pPr algn="ctr"/>
            <a:r>
              <a:rPr lang="en-US" sz="4000" b="1">
                <a:ea typeface="Calibri"/>
                <a:cs typeface="Calibri"/>
              </a:rPr>
              <a:t>Incel</a:t>
            </a:r>
            <a:endParaRPr lang="en-US" sz="4000" b="1" dirty="0">
              <a:ea typeface="Calibri"/>
              <a:cs typeface="Calibri"/>
            </a:endParaRPr>
          </a:p>
          <a:p>
            <a:pPr algn="ctr"/>
            <a:r>
              <a:rPr lang="en-US" sz="4000" b="1">
                <a:ea typeface="Calibri"/>
                <a:cs typeface="Calibri"/>
              </a:rPr>
              <a:t>Impact</a:t>
            </a:r>
            <a:endParaRPr lang="en-US" sz="4000" b="1" dirty="0">
              <a:ea typeface="Calibri"/>
              <a:cs typeface="Calibri"/>
            </a:endParaRPr>
          </a:p>
          <a:p>
            <a:pPr algn="ctr"/>
            <a:r>
              <a:rPr lang="en-US" sz="4000" b="1">
                <a:ea typeface="Calibri"/>
                <a:cs typeface="Calibri"/>
              </a:rPr>
              <a:t>Emotional suppression</a:t>
            </a:r>
            <a:endParaRPr lang="en-US" sz="4000" b="1" dirty="0">
              <a:ea typeface="Calibri"/>
              <a:cs typeface="Calibri"/>
            </a:endParaRPr>
          </a:p>
          <a:p>
            <a:pPr algn="ctr"/>
            <a:r>
              <a:rPr lang="en-US" sz="4000" b="1">
                <a:ea typeface="Calibri"/>
                <a:cs typeface="Calibri"/>
              </a:rPr>
              <a:t>Pressure to conform</a:t>
            </a:r>
            <a:endParaRPr lang="en-US" sz="4000" b="1" dirty="0">
              <a:ea typeface="Calibri"/>
              <a:cs typeface="Calibri"/>
            </a:endParaRPr>
          </a:p>
          <a:p>
            <a:pPr algn="ctr"/>
            <a:r>
              <a:rPr lang="en-US" sz="4000" b="1">
                <a:ea typeface="Calibri"/>
                <a:cs typeface="Calibri"/>
              </a:rPr>
              <a:t>Stereotypes</a:t>
            </a:r>
            <a:endParaRPr lang="en-US" sz="4000" b="1" dirty="0">
              <a:ea typeface="Calibri"/>
              <a:cs typeface="Calibr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5341923" y="1041695"/>
            <a:ext cx="6381775" cy="498598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p>
          <a:p>
            <a:endParaRPr lang="en-US" sz="4000">
              <a:ea typeface="Calibri"/>
              <a:cs typeface="Calibri"/>
            </a:endParaRPr>
          </a:p>
          <a:p>
            <a:r>
              <a:rPr lang="en-US" sz="4000">
                <a:ea typeface="Calibri"/>
                <a:cs typeface="Calibri"/>
              </a:rPr>
              <a:t>Can you explain these words ?</a:t>
            </a:r>
          </a:p>
          <a:p>
            <a:endParaRPr lang="en-US" sz="4000">
              <a:ea typeface="Calibri"/>
              <a:cs typeface="Calibri"/>
            </a:endParaRPr>
          </a:p>
          <a:p>
            <a:r>
              <a:rPr lang="en-US" sz="4000">
                <a:ea typeface="Calibri"/>
                <a:cs typeface="Calibri"/>
              </a:rPr>
              <a:t>Fill in your booklet</a:t>
            </a:r>
          </a:p>
          <a:p>
            <a:endParaRPr lang="en-US" sz="4000">
              <a:ea typeface="Calibri"/>
              <a:cs typeface="Calibri"/>
            </a:endParaRPr>
          </a:p>
          <a:p>
            <a:r>
              <a:rPr lang="en-US" sz="4000">
                <a:ea typeface="Calibri"/>
                <a:cs typeface="Calibri"/>
              </a:rPr>
              <a:t>Is there anything you</a:t>
            </a: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9871274" y="3995243"/>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Reflections</a:t>
              </a:r>
            </a:p>
          </p:txBody>
        </p:sp>
      </p:grpSp>
      <p:sp>
        <p:nvSpPr>
          <p:cNvPr id="3" name="TextBox 2">
            <a:extLst>
              <a:ext uri="{FF2B5EF4-FFF2-40B4-BE49-F238E27FC236}">
                <a16:creationId xmlns:a16="http://schemas.microsoft.com/office/drawing/2014/main" id="{D3BD0631-AAF9-4866-AA03-5C0BFA53E4BA}"/>
              </a:ext>
            </a:extLst>
          </p:cNvPr>
          <p:cNvSpPr txBox="1"/>
          <p:nvPr/>
        </p:nvSpPr>
        <p:spPr>
          <a:xfrm>
            <a:off x="561826" y="2090507"/>
            <a:ext cx="7413042" cy="3016210"/>
          </a:xfrm>
          <a:prstGeom prst="rect">
            <a:avLst/>
          </a:prstGeom>
          <a:noFill/>
        </p:spPr>
        <p:txBody>
          <a:bodyPr wrap="square" lIns="91440" tIns="45720" rIns="91440" bIns="45720" rtlCol="0" anchor="t">
            <a:spAutoFit/>
          </a:bodyPr>
          <a:lstStyle/>
          <a:p>
            <a:pPr marL="93345">
              <a:spcBef>
                <a:spcPts val="600"/>
              </a:spcBef>
              <a:spcAft>
                <a:spcPts val="600"/>
              </a:spcAft>
            </a:pPr>
            <a:r>
              <a:rPr lang="en-GB" sz="4000" b="1">
                <a:solidFill>
                  <a:srgbClr val="C00000"/>
                </a:solidFill>
              </a:rPr>
              <a:t>In your books:</a:t>
            </a:r>
            <a:endParaRPr lang="en-US"/>
          </a:p>
          <a:p>
            <a:pPr marL="836295" indent="-742950">
              <a:spcBef>
                <a:spcPts val="600"/>
              </a:spcBef>
              <a:spcAft>
                <a:spcPts val="600"/>
              </a:spcAft>
              <a:buFont typeface="+mj-lt"/>
              <a:buAutoNum type="arabicPeriod"/>
            </a:pPr>
            <a:r>
              <a:rPr lang="en-GB" sz="4000"/>
              <a:t>What did I learn today?</a:t>
            </a:r>
            <a:endParaRPr lang="en-GB" sz="4000">
              <a:ea typeface="Calibri" panose="020F0502020204030204"/>
              <a:cs typeface="Calibri" panose="020F0502020204030204"/>
            </a:endParaRPr>
          </a:p>
          <a:p>
            <a:pPr marL="836295" indent="-742950">
              <a:spcBef>
                <a:spcPts val="600"/>
              </a:spcBef>
              <a:spcAft>
                <a:spcPts val="600"/>
              </a:spcAft>
              <a:buFont typeface="+mj-lt"/>
              <a:buAutoNum type="arabicPeriod"/>
            </a:pPr>
            <a:r>
              <a:rPr lang="en-GB" sz="4000"/>
              <a:t>What surprised me?</a:t>
            </a:r>
            <a:endParaRPr lang="en-GB" sz="4000">
              <a:ea typeface="Calibri" panose="020F0502020204030204"/>
              <a:cs typeface="Calibri" panose="020F0502020204030204"/>
            </a:endParaRPr>
          </a:p>
          <a:p>
            <a:pPr marL="836295" indent="-742950">
              <a:spcBef>
                <a:spcPts val="600"/>
              </a:spcBef>
              <a:spcAft>
                <a:spcPts val="600"/>
              </a:spcAft>
              <a:buFont typeface="+mj-lt"/>
              <a:buAutoNum type="arabicPeriod"/>
            </a:pPr>
            <a:r>
              <a:rPr lang="en-GB" sz="4000"/>
              <a:t>What might I do differently?</a:t>
            </a:r>
            <a:endParaRPr lang="en-GB" sz="3800">
              <a:ea typeface="Calibri" panose="020F0502020204030204"/>
              <a:cs typeface="Calibri" panose="020F0502020204030204"/>
            </a:endParaRPr>
          </a:p>
        </p:txBody>
      </p:sp>
      <p:pic>
        <p:nvPicPr>
          <p:cNvPr id="6" name="Picture 5" descr="A yellow emoji holding a pen&#10;&#10;AI-generated content may be incorrect.">
            <a:extLst>
              <a:ext uri="{FF2B5EF4-FFF2-40B4-BE49-F238E27FC236}">
                <a16:creationId xmlns:a16="http://schemas.microsoft.com/office/drawing/2014/main" id="{D28E8673-EF6B-47C0-3D7D-8FAE4C061D44}"/>
              </a:ext>
            </a:extLst>
          </p:cNvPr>
          <p:cNvPicPr>
            <a:picLocks noChangeAspect="1"/>
          </p:cNvPicPr>
          <p:nvPr/>
        </p:nvPicPr>
        <p:blipFill>
          <a:blip r:embed="rId3"/>
          <a:stretch>
            <a:fillRect/>
          </a:stretch>
        </p:blipFill>
        <p:spPr>
          <a:xfrm>
            <a:off x="9034462" y="2819718"/>
            <a:ext cx="2098675" cy="2295525"/>
          </a:xfrm>
          <a:prstGeom prst="rect">
            <a:avLst/>
          </a:prstGeom>
        </p:spPr>
      </p:pic>
    </p:spTree>
    <p:extLst>
      <p:ext uri="{BB962C8B-B14F-4D97-AF65-F5344CB8AC3E}">
        <p14:creationId xmlns:p14="http://schemas.microsoft.com/office/powerpoint/2010/main" val="2637455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2141839"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a:solidFill>
                  <a:schemeClr val="bg1"/>
                </a:solidFill>
                <a:ea typeface="Tahoma"/>
                <a:cs typeface="Tahoma"/>
              </a:rPr>
              <a:t>Where to go for help</a:t>
            </a:r>
            <a:endParaRPr lang="en-US" sz="2400" b="1">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927121" y="1110410"/>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9289615" y="186935"/>
            <a:ext cx="2466975" cy="1847850"/>
          </a:xfrm>
          <a:prstGeom prst="rect">
            <a:avLst/>
          </a:prstGeom>
        </p:spPr>
      </p:pic>
      <p:pic>
        <p:nvPicPr>
          <p:cNvPr id="8" name="Picture 8">
            <a:extLst>
              <a:ext uri="{FF2B5EF4-FFF2-40B4-BE49-F238E27FC236}">
                <a16:creationId xmlns:a16="http://schemas.microsoft.com/office/drawing/2014/main" id="{3ADDC0B2-D80B-C925-EFF6-9D906D68247A}"/>
              </a:ext>
            </a:extLst>
          </p:cNvPr>
          <p:cNvPicPr>
            <a:picLocks noChangeAspect="1"/>
          </p:cNvPicPr>
          <p:nvPr/>
        </p:nvPicPr>
        <p:blipFill>
          <a:blip r:embed="rId4"/>
          <a:stretch>
            <a:fillRect/>
          </a:stretch>
        </p:blipFill>
        <p:spPr>
          <a:xfrm>
            <a:off x="4970973" y="1467108"/>
            <a:ext cx="2438400" cy="1876425"/>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5"/>
          <a:stretch>
            <a:fillRect/>
          </a:stretch>
        </p:blipFill>
        <p:spPr>
          <a:xfrm>
            <a:off x="8479674" y="2347814"/>
            <a:ext cx="2619375" cy="1743075"/>
          </a:xfrm>
          <a:prstGeom prst="rect">
            <a:avLst/>
          </a:prstGeom>
        </p:spPr>
      </p:pic>
      <p:pic>
        <p:nvPicPr>
          <p:cNvPr id="11" name="Picture 11" descr="Logo&#10;&#10;Description automatically generated">
            <a:extLst>
              <a:ext uri="{FF2B5EF4-FFF2-40B4-BE49-F238E27FC236}">
                <a16:creationId xmlns:a16="http://schemas.microsoft.com/office/drawing/2014/main" id="{1FC24D42-FA46-FBF1-A3A6-9098D8959CDF}"/>
              </a:ext>
            </a:extLst>
          </p:cNvPr>
          <p:cNvPicPr>
            <a:picLocks noChangeAspect="1"/>
          </p:cNvPicPr>
          <p:nvPr/>
        </p:nvPicPr>
        <p:blipFill>
          <a:blip r:embed="rId6"/>
          <a:stretch>
            <a:fillRect/>
          </a:stretch>
        </p:blipFill>
        <p:spPr>
          <a:xfrm>
            <a:off x="926353" y="3087408"/>
            <a:ext cx="1498993" cy="1888378"/>
          </a:xfrm>
          <a:prstGeom prst="rect">
            <a:avLst/>
          </a:prstGeom>
        </p:spPr>
      </p:pic>
      <p:pic>
        <p:nvPicPr>
          <p:cNvPr id="2" name="Picture 2" descr="Logo&#10;&#10;Description automatically generated">
            <a:extLst>
              <a:ext uri="{FF2B5EF4-FFF2-40B4-BE49-F238E27FC236}">
                <a16:creationId xmlns:a16="http://schemas.microsoft.com/office/drawing/2014/main" id="{71FD3B09-2939-B67B-A24E-13D37E825F9F}"/>
              </a:ext>
            </a:extLst>
          </p:cNvPr>
          <p:cNvPicPr>
            <a:picLocks noChangeAspect="1"/>
          </p:cNvPicPr>
          <p:nvPr/>
        </p:nvPicPr>
        <p:blipFill>
          <a:blip r:embed="rId7"/>
          <a:stretch>
            <a:fillRect/>
          </a:stretch>
        </p:blipFill>
        <p:spPr>
          <a:xfrm>
            <a:off x="9436248" y="4740792"/>
            <a:ext cx="2162249" cy="1682602"/>
          </a:xfrm>
          <a:prstGeom prst="rect">
            <a:avLst/>
          </a:prstGeom>
        </p:spPr>
      </p:pic>
      <p:pic>
        <p:nvPicPr>
          <p:cNvPr id="12" name="Picture 12" descr="A logo for women&amp;#39;s and children&amp;#39;s stores&#10;&#10;Description automatically generated">
            <a:extLst>
              <a:ext uri="{FF2B5EF4-FFF2-40B4-BE49-F238E27FC236}">
                <a16:creationId xmlns:a16="http://schemas.microsoft.com/office/drawing/2014/main" id="{268AE504-0DC2-1319-2D12-42514F1FF436}"/>
              </a:ext>
            </a:extLst>
          </p:cNvPr>
          <p:cNvPicPr>
            <a:picLocks noChangeAspect="1"/>
          </p:cNvPicPr>
          <p:nvPr/>
        </p:nvPicPr>
        <p:blipFill>
          <a:blip r:embed="rId8"/>
          <a:stretch>
            <a:fillRect/>
          </a:stretch>
        </p:blipFill>
        <p:spPr>
          <a:xfrm>
            <a:off x="665630" y="5333805"/>
            <a:ext cx="2534770" cy="1210627"/>
          </a:xfrm>
          <a:prstGeom prst="rect">
            <a:avLst/>
          </a:prstGeom>
        </p:spPr>
      </p:pic>
      <p:pic>
        <p:nvPicPr>
          <p:cNvPr id="13" name="Picture 13" descr="A close-up of a logo&#10;&#10;Description automatically generated">
            <a:extLst>
              <a:ext uri="{FF2B5EF4-FFF2-40B4-BE49-F238E27FC236}">
                <a16:creationId xmlns:a16="http://schemas.microsoft.com/office/drawing/2014/main" id="{6B2D9583-9A2A-5A66-364D-A88165820794}"/>
              </a:ext>
            </a:extLst>
          </p:cNvPr>
          <p:cNvPicPr>
            <a:picLocks noChangeAspect="1"/>
          </p:cNvPicPr>
          <p:nvPr/>
        </p:nvPicPr>
        <p:blipFill>
          <a:blip r:embed="rId9"/>
          <a:stretch>
            <a:fillRect/>
          </a:stretch>
        </p:blipFill>
        <p:spPr>
          <a:xfrm>
            <a:off x="6010836" y="4875057"/>
            <a:ext cx="2770094" cy="1399739"/>
          </a:xfrm>
          <a:prstGeom prst="rect">
            <a:avLst/>
          </a:prstGeom>
        </p:spPr>
      </p:pic>
      <p:pic>
        <p:nvPicPr>
          <p:cNvPr id="14" name="Picture 14" descr="A blue and white rectangular sign&#10;&#10;Description automatically generated">
            <a:extLst>
              <a:ext uri="{FF2B5EF4-FFF2-40B4-BE49-F238E27FC236}">
                <a16:creationId xmlns:a16="http://schemas.microsoft.com/office/drawing/2014/main" id="{E5280038-9DE1-7E40-3BFF-361C64834089}"/>
              </a:ext>
            </a:extLst>
          </p:cNvPr>
          <p:cNvPicPr>
            <a:picLocks noChangeAspect="1"/>
          </p:cNvPicPr>
          <p:nvPr/>
        </p:nvPicPr>
        <p:blipFill>
          <a:blip r:embed="rId10"/>
          <a:stretch>
            <a:fillRect/>
          </a:stretch>
        </p:blipFill>
        <p:spPr>
          <a:xfrm>
            <a:off x="3618379" y="3714751"/>
            <a:ext cx="1974476" cy="2050676"/>
          </a:xfrm>
          <a:prstGeom prst="rect">
            <a:avLst/>
          </a:prstGeom>
        </p:spPr>
      </p:pic>
    </p:spTree>
    <p:extLst>
      <p:ext uri="{BB962C8B-B14F-4D97-AF65-F5344CB8AC3E}">
        <p14:creationId xmlns:p14="http://schemas.microsoft.com/office/powerpoint/2010/main" val="885369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ea typeface="Calibri"/>
                  <a:cs typeface="Calibri"/>
                </a:rPr>
                <a:t>What is sexism ?</a:t>
              </a:r>
            </a:p>
          </p:txBody>
        </p:sp>
      </p:grpSp>
      <p:sp>
        <p:nvSpPr>
          <p:cNvPr id="17" name="TextBox 16">
            <a:extLst>
              <a:ext uri="{FF2B5EF4-FFF2-40B4-BE49-F238E27FC236}">
                <a16:creationId xmlns:a16="http://schemas.microsoft.com/office/drawing/2014/main" id="{8F8B775B-661D-4A4C-9531-FF11DD43FE10}"/>
              </a:ext>
            </a:extLst>
          </p:cNvPr>
          <p:cNvSpPr txBox="1"/>
          <p:nvPr/>
        </p:nvSpPr>
        <p:spPr>
          <a:xfrm>
            <a:off x="606033" y="1393686"/>
            <a:ext cx="6824494" cy="4708981"/>
          </a:xfrm>
          <a:prstGeom prst="rect">
            <a:avLst/>
          </a:prstGeom>
          <a:solidFill>
            <a:schemeClr val="accent6">
              <a:lumMod val="40000"/>
              <a:lumOff val="60000"/>
            </a:schemeClr>
          </a:solidFill>
        </p:spPr>
        <p:txBody>
          <a:bodyPr wrap="square" lIns="91440" tIns="45720" rIns="91440" bIns="45720" anchor="t">
            <a:spAutoFit/>
          </a:bodyPr>
          <a:lstStyle/>
          <a:p>
            <a:pPr algn="ctr">
              <a:spcBef>
                <a:spcPts val="600"/>
              </a:spcBef>
              <a:spcAft>
                <a:spcPts val="1200"/>
              </a:spcAft>
            </a:pPr>
            <a:r>
              <a:rPr lang="en-GB" sz="6000"/>
              <a:t>Sexism is when someone is treated unfairly or differently because of their sex or gender.</a:t>
            </a:r>
            <a:r>
              <a:rPr lang="en-GB" sz="4000"/>
              <a:t> </a:t>
            </a:r>
            <a:endParaRPr lang="en-US"/>
          </a:p>
        </p:txBody>
      </p:sp>
      <p:sp>
        <p:nvSpPr>
          <p:cNvPr id="3" name="TextBox 5">
            <a:extLst>
              <a:ext uri="{FF2B5EF4-FFF2-40B4-BE49-F238E27FC236}">
                <a16:creationId xmlns:a16="http://schemas.microsoft.com/office/drawing/2014/main" id="{53923224-BCB6-F1D5-8671-494254AB909A}"/>
              </a:ext>
            </a:extLst>
          </p:cNvPr>
          <p:cNvSpPr txBox="1"/>
          <p:nvPr/>
        </p:nvSpPr>
        <p:spPr>
          <a:xfrm>
            <a:off x="7833215" y="1969106"/>
            <a:ext cx="3984641"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a:ea typeface="Calibri"/>
                <a:cs typeface="Calibri"/>
              </a:rPr>
              <a:t>Copy this definition into your booklets</a:t>
            </a:r>
          </a:p>
        </p:txBody>
      </p:sp>
      <p:pic>
        <p:nvPicPr>
          <p:cNvPr id="4" name="Picture 3" descr="A yellow emoji holding a pen&#10;&#10;AI-generated content may be incorrect.">
            <a:extLst>
              <a:ext uri="{FF2B5EF4-FFF2-40B4-BE49-F238E27FC236}">
                <a16:creationId xmlns:a16="http://schemas.microsoft.com/office/drawing/2014/main" id="{206ADBC1-9EC9-5205-BA3F-B91DAAF987BC}"/>
              </a:ext>
            </a:extLst>
          </p:cNvPr>
          <p:cNvPicPr>
            <a:picLocks noChangeAspect="1"/>
          </p:cNvPicPr>
          <p:nvPr/>
        </p:nvPicPr>
        <p:blipFill>
          <a:blip r:embed="rId3"/>
          <a:stretch>
            <a:fillRect/>
          </a:stretch>
        </p:blipFill>
        <p:spPr>
          <a:xfrm>
            <a:off x="9255125" y="4313238"/>
            <a:ext cx="1504950" cy="1685925"/>
          </a:xfrm>
          <a:prstGeom prst="rect">
            <a:avLst/>
          </a:prstGeom>
        </p:spPr>
      </p:pic>
    </p:spTree>
    <p:extLst>
      <p:ext uri="{BB962C8B-B14F-4D97-AF65-F5344CB8AC3E}">
        <p14:creationId xmlns:p14="http://schemas.microsoft.com/office/powerpoint/2010/main" val="278878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2"/>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B1D30E56-D132-7CF1-1A7A-66BC68DE58D3}"/>
              </a:ext>
            </a:extLst>
          </p:cNvPr>
          <p:cNvSpPr txBox="1"/>
          <p:nvPr/>
        </p:nvSpPr>
        <p:spPr>
          <a:xfrm>
            <a:off x="574084" y="1215787"/>
            <a:ext cx="4947962" cy="5601533"/>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Sexism</a:t>
            </a:r>
            <a:endParaRPr lang="en-US" sz="4000" b="1" dirty="0">
              <a:ea typeface="Calibri"/>
              <a:cs typeface="Calibri"/>
            </a:endParaRPr>
          </a:p>
          <a:p>
            <a:pPr algn="ctr"/>
            <a:r>
              <a:rPr lang="en-US" sz="4000" b="1">
                <a:ea typeface="Calibri"/>
                <a:cs typeface="Calibri"/>
              </a:rPr>
              <a:t>Misogyny</a:t>
            </a:r>
            <a:endParaRPr lang="en-US" sz="4000" b="1" dirty="0">
              <a:ea typeface="Calibri"/>
              <a:cs typeface="Calibri"/>
            </a:endParaRPr>
          </a:p>
          <a:p>
            <a:pPr algn="ctr"/>
            <a:r>
              <a:rPr lang="en-US" sz="4000" b="1">
                <a:ea typeface="Calibri"/>
                <a:cs typeface="Calibri"/>
              </a:rPr>
              <a:t>Misandry</a:t>
            </a:r>
            <a:endParaRPr lang="en-US" sz="4000" b="1" dirty="0">
              <a:ea typeface="Calibri"/>
              <a:cs typeface="Calibri"/>
            </a:endParaRPr>
          </a:p>
          <a:p>
            <a:pPr algn="ctr"/>
            <a:r>
              <a:rPr lang="en-US" sz="4000" b="1">
                <a:ea typeface="Calibri"/>
                <a:cs typeface="Calibri"/>
              </a:rPr>
              <a:t>Incel</a:t>
            </a:r>
            <a:endParaRPr lang="en-US" sz="4000" b="1" dirty="0">
              <a:ea typeface="Calibri"/>
              <a:cs typeface="Calibri"/>
            </a:endParaRPr>
          </a:p>
          <a:p>
            <a:pPr algn="ctr"/>
            <a:r>
              <a:rPr lang="en-US" sz="4000" b="1">
                <a:ea typeface="Calibri"/>
                <a:cs typeface="Calibri"/>
              </a:rPr>
              <a:t>Impact</a:t>
            </a:r>
            <a:endParaRPr lang="en-US" sz="4000" b="1" dirty="0">
              <a:ea typeface="Calibri"/>
              <a:cs typeface="Calibri"/>
            </a:endParaRPr>
          </a:p>
          <a:p>
            <a:pPr algn="ctr"/>
            <a:r>
              <a:rPr lang="en-US" sz="4000" b="1">
                <a:ea typeface="Calibri"/>
                <a:cs typeface="Calibri"/>
              </a:rPr>
              <a:t>Emotional suppression</a:t>
            </a:r>
            <a:endParaRPr lang="en-US" sz="4000" b="1" dirty="0">
              <a:ea typeface="Calibri"/>
              <a:cs typeface="Calibri"/>
            </a:endParaRPr>
          </a:p>
          <a:p>
            <a:pPr algn="ctr"/>
            <a:r>
              <a:rPr lang="en-US" sz="4000" b="1">
                <a:ea typeface="Calibri"/>
                <a:cs typeface="Calibri"/>
              </a:rPr>
              <a:t>Pressure to conform</a:t>
            </a:r>
            <a:endParaRPr lang="en-US" sz="4000" b="1" dirty="0">
              <a:ea typeface="Calibri"/>
              <a:cs typeface="Calibri"/>
            </a:endParaRPr>
          </a:p>
          <a:p>
            <a:pPr algn="ctr"/>
            <a:r>
              <a:rPr lang="en-US" sz="4000" b="1">
                <a:ea typeface="Calibri"/>
                <a:cs typeface="Calibri"/>
              </a:rPr>
              <a:t>Stereotypes</a:t>
            </a:r>
            <a:endParaRPr lang="en-US" sz="4000" b="1" dirty="0">
              <a:ea typeface="Calibri"/>
              <a:cs typeface="Calibri"/>
            </a:endParaRPr>
          </a:p>
          <a:p>
            <a:pPr algn="ctr"/>
            <a:endParaRPr lang="en-US" sz="4000" b="1" dirty="0">
              <a:ea typeface="Calibri"/>
              <a:cs typeface="Calibri"/>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6228550" y="1660088"/>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p>
          <a:p>
            <a:endParaRPr lang="en-US" sz="4000">
              <a:ea typeface="Calibri"/>
              <a:cs typeface="Calibri"/>
            </a:endParaRPr>
          </a:p>
          <a:p>
            <a:r>
              <a:rPr lang="en-US" sz="4000">
                <a:ea typeface="Calibri"/>
                <a:cs typeface="Calibri"/>
              </a:rPr>
              <a:t>Can you explain these words ?</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ea typeface="Calibri"/>
                  <a:cs typeface="Calibri"/>
                </a:rPr>
                <a:t>Key words</a:t>
              </a:r>
            </a:p>
          </p:txBody>
        </p:sp>
      </p:grpSp>
      <p:sp>
        <p:nvSpPr>
          <p:cNvPr id="17" name="TextBox 16">
            <a:extLst>
              <a:ext uri="{FF2B5EF4-FFF2-40B4-BE49-F238E27FC236}">
                <a16:creationId xmlns:a16="http://schemas.microsoft.com/office/drawing/2014/main" id="{8F8B775B-661D-4A4C-9531-FF11DD43FE10}"/>
              </a:ext>
            </a:extLst>
          </p:cNvPr>
          <p:cNvSpPr txBox="1"/>
          <p:nvPr/>
        </p:nvSpPr>
        <p:spPr>
          <a:xfrm>
            <a:off x="280913" y="1647686"/>
            <a:ext cx="11630174" cy="4862870"/>
          </a:xfrm>
          <a:prstGeom prst="rect">
            <a:avLst/>
          </a:prstGeom>
          <a:noFill/>
        </p:spPr>
        <p:txBody>
          <a:bodyPr wrap="square">
            <a:spAutoFit/>
          </a:bodyPr>
          <a:lstStyle/>
          <a:p>
            <a:pPr marL="571500" indent="-571500">
              <a:spcBef>
                <a:spcPts val="600"/>
              </a:spcBef>
              <a:spcAft>
                <a:spcPts val="1200"/>
              </a:spcAft>
              <a:buFont typeface="Arial" panose="020B0604020202020204" pitchFamily="34" charset="0"/>
              <a:buChar char="•"/>
            </a:pPr>
            <a:r>
              <a:rPr lang="en-GB" sz="4000" b="1">
                <a:solidFill>
                  <a:srgbClr val="C00000"/>
                </a:solidFill>
              </a:rPr>
              <a:t>Sexism: </a:t>
            </a:r>
            <a:r>
              <a:rPr lang="en-GB" sz="4000"/>
              <a:t>Discrimination or prejudice based on a person's sex or gender, often against women.</a:t>
            </a:r>
          </a:p>
          <a:p>
            <a:pPr marL="571500" indent="-571500">
              <a:spcBef>
                <a:spcPts val="600"/>
              </a:spcBef>
              <a:spcAft>
                <a:spcPts val="1200"/>
              </a:spcAft>
              <a:buFont typeface="Arial" panose="020B0604020202020204" pitchFamily="34" charset="0"/>
              <a:buChar char="•"/>
            </a:pPr>
            <a:r>
              <a:rPr lang="en-GB" sz="4000" b="1">
                <a:solidFill>
                  <a:srgbClr val="C00000"/>
                </a:solidFill>
              </a:rPr>
              <a:t>Misogyny: </a:t>
            </a:r>
            <a:r>
              <a:rPr lang="en-GB" sz="4000"/>
              <a:t>Hatred, dislike, or mistrust of women, often expressed through harmful attitudes, behaviours, or systemic practices.</a:t>
            </a:r>
          </a:p>
          <a:p>
            <a:pPr marL="571500" indent="-571500">
              <a:spcBef>
                <a:spcPts val="600"/>
              </a:spcBef>
              <a:spcAft>
                <a:spcPts val="1200"/>
              </a:spcAft>
              <a:buFont typeface="Arial" panose="020B0604020202020204" pitchFamily="34" charset="0"/>
              <a:buChar char="•"/>
            </a:pPr>
            <a:r>
              <a:rPr lang="en-GB" sz="4000" b="1">
                <a:solidFill>
                  <a:srgbClr val="C00000"/>
                </a:solidFill>
              </a:rPr>
              <a:t>Misandry: </a:t>
            </a:r>
            <a:r>
              <a:rPr lang="en-GB" sz="4000"/>
              <a:t>dislike of, contempt for, or ingrained prejudice against men (i.e. the male sex).</a:t>
            </a:r>
          </a:p>
        </p:txBody>
      </p:sp>
    </p:spTree>
    <p:extLst>
      <p:ext uri="{BB962C8B-B14F-4D97-AF65-F5344CB8AC3E}">
        <p14:creationId xmlns:p14="http://schemas.microsoft.com/office/powerpoint/2010/main" val="12047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is sexism?</a:t>
              </a:r>
              <a:endParaRPr lang="en-GB" sz="6000" b="1">
                <a:solidFill>
                  <a:schemeClr val="bg1"/>
                </a:solidFill>
                <a:ea typeface="Calibri"/>
                <a:cs typeface="Calibri"/>
              </a:endParaRPr>
            </a:p>
          </p:txBody>
        </p:sp>
      </p:grpSp>
      <p:sp>
        <p:nvSpPr>
          <p:cNvPr id="13" name="TextBox 12">
            <a:extLst>
              <a:ext uri="{FF2B5EF4-FFF2-40B4-BE49-F238E27FC236}">
                <a16:creationId xmlns:a16="http://schemas.microsoft.com/office/drawing/2014/main" id="{4AC5AA0A-749C-4327-9DA5-61F244DDDA40}"/>
              </a:ext>
            </a:extLst>
          </p:cNvPr>
          <p:cNvSpPr txBox="1"/>
          <p:nvPr/>
        </p:nvSpPr>
        <p:spPr>
          <a:xfrm>
            <a:off x="533755" y="2104241"/>
            <a:ext cx="4891954" cy="3170099"/>
          </a:xfrm>
          <a:prstGeom prst="rect">
            <a:avLst/>
          </a:prstGeom>
          <a:noFill/>
        </p:spPr>
        <p:txBody>
          <a:bodyPr wrap="square" lIns="91440" tIns="45720" rIns="91440" bIns="45720" rtlCol="0" anchor="t">
            <a:spAutoFit/>
          </a:bodyPr>
          <a:lstStyle/>
          <a:p>
            <a:pPr algn="ctr"/>
            <a:r>
              <a:rPr lang="en-GB" sz="4000" b="1">
                <a:solidFill>
                  <a:srgbClr val="C00000"/>
                </a:solidFill>
              </a:rPr>
              <a:t>Task: </a:t>
            </a:r>
            <a:r>
              <a:rPr lang="en-GB" sz="4000"/>
              <a:t>While we watch the video on the next slide, take note of three examples that it shares about sexism.</a:t>
            </a:r>
            <a:endParaRPr lang="en-US" sz="4000"/>
          </a:p>
        </p:txBody>
      </p:sp>
      <p:pic>
        <p:nvPicPr>
          <p:cNvPr id="5" name="Picture 4">
            <a:extLst>
              <a:ext uri="{FF2B5EF4-FFF2-40B4-BE49-F238E27FC236}">
                <a16:creationId xmlns:a16="http://schemas.microsoft.com/office/drawing/2014/main" id="{A5743409-C2E3-4EA2-8DD5-221F3D88F5CF}"/>
              </a:ext>
            </a:extLst>
          </p:cNvPr>
          <p:cNvPicPr>
            <a:picLocks noChangeAspect="1"/>
          </p:cNvPicPr>
          <p:nvPr/>
        </p:nvPicPr>
        <p:blipFill>
          <a:blip r:embed="rId3"/>
          <a:stretch>
            <a:fillRect/>
          </a:stretch>
        </p:blipFill>
        <p:spPr>
          <a:xfrm>
            <a:off x="5964371" y="2339205"/>
            <a:ext cx="5256994" cy="2817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7011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B8A4E-2FD4-36C6-0D8B-68B14A1E50D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2337834-5A23-A2D3-B42E-EED4470F366D}"/>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85004372-B323-0821-906D-1256C9A02E23}"/>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F49C5B5B-7CE7-FF08-B242-9D801CC28A97}"/>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a:solidFill>
                    <a:schemeClr val="bg1"/>
                  </a:solidFill>
                </a:rPr>
                <a:t>What is sexism?</a:t>
              </a:r>
            </a:p>
          </p:txBody>
        </p:sp>
      </p:grpSp>
      <p:pic>
        <p:nvPicPr>
          <p:cNvPr id="4" name="Online Media 3" title="SEXISM">
            <a:hlinkClick r:id="" action="ppaction://media"/>
            <a:extLst>
              <a:ext uri="{FF2B5EF4-FFF2-40B4-BE49-F238E27FC236}">
                <a16:creationId xmlns:a16="http://schemas.microsoft.com/office/drawing/2014/main" id="{AA3A8311-377A-2526-52AD-D5EAEE655F85}"/>
              </a:ext>
            </a:extLst>
          </p:cNvPr>
          <p:cNvPicPr>
            <a:picLocks noRot="1" noChangeAspect="1"/>
          </p:cNvPicPr>
          <p:nvPr>
            <a:videoFile r:link="rId1"/>
          </p:nvPr>
        </p:nvPicPr>
        <p:blipFill>
          <a:blip r:embed="rId4"/>
          <a:stretch>
            <a:fillRect/>
          </a:stretch>
        </p:blipFill>
        <p:spPr>
          <a:xfrm>
            <a:off x="1312545" y="1183640"/>
            <a:ext cx="9710738" cy="5486400"/>
          </a:xfrm>
          <a:prstGeom prst="rect">
            <a:avLst/>
          </a:prstGeom>
        </p:spPr>
      </p:pic>
    </p:spTree>
    <p:extLst>
      <p:ext uri="{BB962C8B-B14F-4D97-AF65-F5344CB8AC3E}">
        <p14:creationId xmlns:p14="http://schemas.microsoft.com/office/powerpoint/2010/main" val="18381404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8F8831EB99F4ABF9D51B79DB74EE3" ma:contentTypeVersion="11" ma:contentTypeDescription="Create a new document." ma:contentTypeScope="" ma:versionID="2bab094f8e16bdc37644ea81dd489a7e">
  <xsd:schema xmlns:xsd="http://www.w3.org/2001/XMLSchema" xmlns:xs="http://www.w3.org/2001/XMLSchema" xmlns:p="http://schemas.microsoft.com/office/2006/metadata/properties" xmlns:ns2="f09eb01d-789b-430d-8ddb-81f7e59871e4" targetNamespace="http://schemas.microsoft.com/office/2006/metadata/properties" ma:root="true" ma:fieldsID="f1d81e99b539fa1ea480649b8b0e9d4d" ns2:_="">
    <xsd:import namespace="f09eb01d-789b-430d-8ddb-81f7e59871e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eb01d-789b-430d-8ddb-81f7e59871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4F2CB59-C273-4931-827A-E7F0513E6109}">
  <ds:schemaRefs>
    <ds:schemaRef ds:uri="f09eb01d-789b-430d-8ddb-81f7e59871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3.xml><?xml version="1.0" encoding="utf-8"?>
<ds:datastoreItem xmlns:ds="http://schemas.openxmlformats.org/officeDocument/2006/customXml" ds:itemID="{AC82137D-4538-4CB9-A01D-C563E725940E}">
  <ds:schemaRefs>
    <ds:schemaRef ds:uri="17d39295-004b-4222-88d8-ad27008ef85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46</Slides>
  <Notes>34</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revision>56</cp:revision>
  <dcterms:created xsi:type="dcterms:W3CDTF">2015-07-27T20:59:03Z</dcterms:created>
  <dcterms:modified xsi:type="dcterms:W3CDTF">2026-06-26T09:10:54Z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0x0101001388F8831EB99F4ABF9D51B79DB74EE3</vt:lpwstr>
  </property>
</Properties>
</file>