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8"/>
  </p:notesMasterIdLst>
  <p:sldIdLst>
    <p:sldId id="291" r:id="rId5"/>
    <p:sldId id="278" r:id="rId6"/>
    <p:sldId id="320" r:id="rId7"/>
    <p:sldId id="306" r:id="rId8"/>
    <p:sldId id="303" r:id="rId9"/>
    <p:sldId id="281" r:id="rId10"/>
    <p:sldId id="264" r:id="rId11"/>
    <p:sldId id="265" r:id="rId12"/>
    <p:sldId id="337" r:id="rId13"/>
    <p:sldId id="257" r:id="rId14"/>
    <p:sldId id="338" r:id="rId15"/>
    <p:sldId id="346" r:id="rId16"/>
    <p:sldId id="345" r:id="rId17"/>
    <p:sldId id="348" r:id="rId18"/>
    <p:sldId id="349" r:id="rId19"/>
    <p:sldId id="353" r:id="rId20"/>
    <p:sldId id="342" r:id="rId21"/>
    <p:sldId id="343" r:id="rId22"/>
    <p:sldId id="344" r:id="rId23"/>
    <p:sldId id="354" r:id="rId24"/>
    <p:sldId id="282" r:id="rId25"/>
    <p:sldId id="263"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F642"/>
    <a:srgbClr val="E7F2FF"/>
    <a:srgbClr val="EAD5FF"/>
    <a:srgbClr val="E7F9FF"/>
    <a:srgbClr val="CCFF66"/>
    <a:srgbClr val="DEBDFF"/>
    <a:srgbClr val="FFFF99"/>
    <a:srgbClr val="FF66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90F265-514A-86BF-C653-20A8C1900491}" v="111" dt="2026-03-31T17:20:50.648"/>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791" autoAdjust="0"/>
  </p:normalViewPr>
  <p:slideViewPr>
    <p:cSldViewPr snapToGrid="0">
      <p:cViewPr varScale="1">
        <p:scale>
          <a:sx n="106" d="100"/>
          <a:sy n="106" d="100"/>
        </p:scale>
        <p:origin x="792"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10 ACTIVITY 3</a:t>
            </a:r>
          </a:p>
          <a:p>
            <a:endParaRPr lang="en-US" dirty="0"/>
          </a:p>
          <a:p>
            <a:r>
              <a:rPr lang="en-US" dirty="0"/>
              <a:t>It can be easy to vilify social media when if fact there are both positives and negatives. Show PowerPoint Slide 9 and working in small groups task students with listing as many positives and negative as they can think of. They could do this on flipchart paper and move the papers around from group to group to share ideas. What are the main positives and negatives suggested? Take some feedback from groups before moving onto the next slide.</a:t>
            </a:r>
          </a:p>
          <a:p>
            <a:endParaRPr lang="en-US" dirty="0"/>
          </a:p>
        </p:txBody>
      </p:sp>
      <p:sp>
        <p:nvSpPr>
          <p:cNvPr id="4" name="Slide Number Placeholder 3"/>
          <p:cNvSpPr>
            <a:spLocks noGrp="1"/>
          </p:cNvSpPr>
          <p:nvPr>
            <p:ph type="sldNum" sz="quarter" idx="5"/>
          </p:nvPr>
        </p:nvSpPr>
        <p:spPr/>
        <p:txBody>
          <a:bodyPr/>
          <a:lstStyle/>
          <a:p>
            <a:fld id="{374C09C6-D157-2C4F-8255-0BA4D8AB6F5A}" type="slidenum">
              <a:rPr lang="en-US" smtClean="0"/>
              <a:t>7</a:t>
            </a:fld>
            <a:endParaRPr lang="en-US" dirty="0"/>
          </a:p>
        </p:txBody>
      </p:sp>
    </p:spTree>
    <p:extLst>
      <p:ext uri="{BB962C8B-B14F-4D97-AF65-F5344CB8AC3E}">
        <p14:creationId xmlns:p14="http://schemas.microsoft.com/office/powerpoint/2010/main" val="3047911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17</a:t>
            </a:fld>
            <a:endParaRPr lang="en-GB"/>
          </a:p>
        </p:txBody>
      </p:sp>
    </p:spTree>
    <p:extLst>
      <p:ext uri="{BB962C8B-B14F-4D97-AF65-F5344CB8AC3E}">
        <p14:creationId xmlns:p14="http://schemas.microsoft.com/office/powerpoint/2010/main" val="3043152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18</a:t>
            </a:fld>
            <a:endParaRPr lang="en-GB"/>
          </a:p>
        </p:txBody>
      </p:sp>
    </p:spTree>
    <p:extLst>
      <p:ext uri="{BB962C8B-B14F-4D97-AF65-F5344CB8AC3E}">
        <p14:creationId xmlns:p14="http://schemas.microsoft.com/office/powerpoint/2010/main" val="3135444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19</a:t>
            </a:fld>
            <a:endParaRPr lang="en-GB"/>
          </a:p>
        </p:txBody>
      </p:sp>
    </p:spTree>
    <p:extLst>
      <p:ext uri="{BB962C8B-B14F-4D97-AF65-F5344CB8AC3E}">
        <p14:creationId xmlns:p14="http://schemas.microsoft.com/office/powerpoint/2010/main" val="2740204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Conclude the activity by going through the information on PowerPoint Slide 8. Stress that we are all in control of what we allow our mobile phones and social media to do, although it often doesn’t feel this way. Inform students about the role of algorithms and how manipulative they can be. </a:t>
            </a:r>
            <a:r>
              <a:rPr lang="en-US" b="0" i="0" u="none" strike="noStrike" dirty="0">
                <a:solidFill>
                  <a:srgbClr val="000000"/>
                </a:solidFill>
                <a:effectLst/>
                <a:latin typeface="+mn-lt"/>
              </a:rPr>
              <a:t>Social media algorithms are a way of sorting posts in a users’ feed based on relevancy. Social networks prioritise which content a user sees in their feed first by the likelihood that they’ll actually want to see it. Algorithms collect our data usage and then push appropriate content our way. </a:t>
            </a:r>
            <a:r>
              <a:rPr lang="en-US" dirty="0">
                <a:latin typeface="+mn-lt"/>
              </a:rPr>
              <a:t>If anyone is particularly interested in this area they might want to read “Weapons of Math destruction” by Cathy O’Neil.</a:t>
            </a:r>
          </a:p>
        </p:txBody>
      </p:sp>
      <p:sp>
        <p:nvSpPr>
          <p:cNvPr id="4" name="Slide Number Placeholder 3"/>
          <p:cNvSpPr>
            <a:spLocks noGrp="1"/>
          </p:cNvSpPr>
          <p:nvPr>
            <p:ph type="sldNum" sz="quarter" idx="5"/>
          </p:nvPr>
        </p:nvSpPr>
        <p:spPr/>
        <p:txBody>
          <a:bodyPr/>
          <a:lstStyle/>
          <a:p>
            <a:fld id="{374C09C6-D157-2C4F-8255-0BA4D8AB6F5A}" type="slidenum">
              <a:rPr lang="en-US" smtClean="0"/>
              <a:t>22</a:t>
            </a:fld>
            <a:endParaRPr lang="en-US" dirty="0"/>
          </a:p>
        </p:txBody>
      </p:sp>
    </p:spTree>
    <p:extLst>
      <p:ext uri="{BB962C8B-B14F-4D97-AF65-F5344CB8AC3E}">
        <p14:creationId xmlns:p14="http://schemas.microsoft.com/office/powerpoint/2010/main" val="8486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PowerPoint Slide 10 gives a few examples of positive and negative aspects of social media. It also considers some of the potentially dangerous behaviours that can take place online. Take comments and additional examples if time allows.</a:t>
            </a:r>
          </a:p>
        </p:txBody>
      </p:sp>
      <p:sp>
        <p:nvSpPr>
          <p:cNvPr id="4" name="Slide Number Placeholder 3"/>
          <p:cNvSpPr>
            <a:spLocks noGrp="1"/>
          </p:cNvSpPr>
          <p:nvPr>
            <p:ph type="sldNum" sz="quarter" idx="5"/>
          </p:nvPr>
        </p:nvSpPr>
        <p:spPr/>
        <p:txBody>
          <a:bodyPr/>
          <a:lstStyle/>
          <a:p>
            <a:fld id="{374C09C6-D157-2C4F-8255-0BA4D8AB6F5A}" type="slidenum">
              <a:rPr lang="en-US" smtClean="0"/>
              <a:t>8</a:t>
            </a:fld>
            <a:endParaRPr lang="en-US" dirty="0"/>
          </a:p>
        </p:txBody>
      </p:sp>
    </p:spTree>
    <p:extLst>
      <p:ext uri="{BB962C8B-B14F-4D97-AF65-F5344CB8AC3E}">
        <p14:creationId xmlns:p14="http://schemas.microsoft.com/office/powerpoint/2010/main" val="930359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9</a:t>
            </a:fld>
            <a:endParaRPr lang="en-GB"/>
          </a:p>
        </p:txBody>
      </p:sp>
    </p:spTree>
    <p:extLst>
      <p:ext uri="{BB962C8B-B14F-4D97-AF65-F5344CB8AC3E}">
        <p14:creationId xmlns:p14="http://schemas.microsoft.com/office/powerpoint/2010/main" val="192558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10 ACTIVITY 1</a:t>
            </a:r>
          </a:p>
          <a:p>
            <a:r>
              <a:rPr lang="en-US" dirty="0"/>
              <a:t>This exercise is designed to help establish a baseline that will indicate how dependent (or not) students are on social media. Show PowerPoint Slide 2 and give students a few moments to estimate their screen time. Take some brief feedback.</a:t>
            </a:r>
          </a:p>
        </p:txBody>
      </p:sp>
      <p:sp>
        <p:nvSpPr>
          <p:cNvPr id="4" name="Slide Number Placeholder 3"/>
          <p:cNvSpPr>
            <a:spLocks noGrp="1"/>
          </p:cNvSpPr>
          <p:nvPr>
            <p:ph type="sldNum" sz="quarter" idx="5"/>
          </p:nvPr>
        </p:nvSpPr>
        <p:spPr/>
        <p:txBody>
          <a:bodyPr/>
          <a:lstStyle/>
          <a:p>
            <a:fld id="{374C09C6-D157-2C4F-8255-0BA4D8AB6F5A}" type="slidenum">
              <a:rPr lang="en-US" smtClean="0"/>
              <a:t>10</a:t>
            </a:fld>
            <a:endParaRPr lang="en-US" dirty="0"/>
          </a:p>
        </p:txBody>
      </p:sp>
    </p:spTree>
    <p:extLst>
      <p:ext uri="{BB962C8B-B14F-4D97-AF65-F5344CB8AC3E}">
        <p14:creationId xmlns:p14="http://schemas.microsoft.com/office/powerpoint/2010/main" val="384606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11</a:t>
            </a:fld>
            <a:endParaRPr lang="en-GB"/>
          </a:p>
        </p:txBody>
      </p:sp>
    </p:spTree>
    <p:extLst>
      <p:ext uri="{BB962C8B-B14F-4D97-AF65-F5344CB8AC3E}">
        <p14:creationId xmlns:p14="http://schemas.microsoft.com/office/powerpoint/2010/main" val="402698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12</a:t>
            </a:fld>
            <a:endParaRPr lang="en-GB"/>
          </a:p>
        </p:txBody>
      </p:sp>
    </p:spTree>
    <p:extLst>
      <p:ext uri="{BB962C8B-B14F-4D97-AF65-F5344CB8AC3E}">
        <p14:creationId xmlns:p14="http://schemas.microsoft.com/office/powerpoint/2010/main" val="3342883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13</a:t>
            </a:fld>
            <a:endParaRPr lang="en-GB"/>
          </a:p>
        </p:txBody>
      </p:sp>
    </p:spTree>
    <p:extLst>
      <p:ext uri="{BB962C8B-B14F-4D97-AF65-F5344CB8AC3E}">
        <p14:creationId xmlns:p14="http://schemas.microsoft.com/office/powerpoint/2010/main" val="659549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14</a:t>
            </a:fld>
            <a:endParaRPr lang="en-GB"/>
          </a:p>
        </p:txBody>
      </p:sp>
    </p:spTree>
    <p:extLst>
      <p:ext uri="{BB962C8B-B14F-4D97-AF65-F5344CB8AC3E}">
        <p14:creationId xmlns:p14="http://schemas.microsoft.com/office/powerpoint/2010/main" val="2104633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https://www.nursingtimes.net/news/mental-health/how-use-of-social-media-and-social-comparison-affect-mental-health-24-02-2020/ </a:t>
            </a:r>
          </a:p>
        </p:txBody>
      </p:sp>
      <p:sp>
        <p:nvSpPr>
          <p:cNvPr id="4" name="Slide Number Placeholder 3"/>
          <p:cNvSpPr>
            <a:spLocks noGrp="1"/>
          </p:cNvSpPr>
          <p:nvPr>
            <p:ph type="sldNum" sz="quarter" idx="5"/>
          </p:nvPr>
        </p:nvSpPr>
        <p:spPr/>
        <p:txBody>
          <a:bodyPr/>
          <a:lstStyle/>
          <a:p>
            <a:fld id="{B88E39FC-3F8E-4C6F-BF5D-F785557B5399}" type="slidenum">
              <a:rPr lang="en-GB" smtClean="0"/>
              <a:t>15</a:t>
            </a:fld>
            <a:endParaRPr lang="en-GB"/>
          </a:p>
        </p:txBody>
      </p:sp>
    </p:spTree>
    <p:extLst>
      <p:ext uri="{BB962C8B-B14F-4D97-AF65-F5344CB8AC3E}">
        <p14:creationId xmlns:p14="http://schemas.microsoft.com/office/powerpoint/2010/main" val="1275688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XmXRaG3nLhY"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video" Target="https://www.youtube.com/embed/YHsxXMeD_AE?feature=oembed"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video" Target="https://www.youtube.com/embed/Cab8P1LC3PY?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jpeg"/><Relationship Id="rId12"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svg"/><Relationship Id="rId5" Type="http://schemas.openxmlformats.org/officeDocument/2006/relationships/image" Target="../media/image7.jpe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upload.wikimedia.org/wikipedia/commons/a/ad/Stephen_Hawking_Pronunciation.og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0D8ACB-589E-89ED-98D1-55E26DB559D6}"/>
              </a:ext>
            </a:extLst>
          </p:cNvPr>
          <p:cNvSpPr txBox="1"/>
          <p:nvPr/>
        </p:nvSpPr>
        <p:spPr>
          <a:xfrm>
            <a:off x="457200" y="228601"/>
            <a:ext cx="2794000" cy="800219"/>
          </a:xfrm>
          <a:prstGeom prst="rect">
            <a:avLst/>
          </a:prstGeom>
          <a:noFill/>
          <a:ln>
            <a:solidFill>
              <a:schemeClr val="bg1"/>
            </a:solidFill>
          </a:ln>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Year 8 Personal Development</a:t>
            </a:r>
          </a:p>
          <a:p>
            <a:r>
              <a:rPr lang="en-GB" sz="1600" b="1" dirty="0">
                <a:solidFill>
                  <a:schemeClr val="bg1"/>
                </a:solidFill>
                <a:cs typeface="Calibri"/>
              </a:rPr>
              <a:t>Online Life and Media</a:t>
            </a:r>
          </a:p>
          <a:p>
            <a:r>
              <a:rPr lang="en-GB" sz="1600" b="1">
                <a:solidFill>
                  <a:schemeClr val="bg1"/>
                </a:solidFill>
                <a:ea typeface="Calibri"/>
                <a:cs typeface="Calibri"/>
              </a:rPr>
              <a:t>Mental and emotional health</a:t>
            </a:r>
          </a:p>
        </p:txBody>
      </p:sp>
      <p:pic>
        <p:nvPicPr>
          <p:cNvPr id="1028" name="Picture 4">
            <a:extLst>
              <a:ext uri="{FF2B5EF4-FFF2-40B4-BE49-F238E27FC236}">
                <a16:creationId xmlns:a16="http://schemas.microsoft.com/office/drawing/2014/main" id="{02EB9A11-6945-9008-3BD8-70ED398F29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0" y="4648200"/>
            <a:ext cx="1822450" cy="18224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C08DBD6-17AB-1E64-B7D0-5734FE624B78}"/>
              </a:ext>
            </a:extLst>
          </p:cNvPr>
          <p:cNvSpPr txBox="1"/>
          <p:nvPr/>
        </p:nvSpPr>
        <p:spPr>
          <a:xfrm>
            <a:off x="627439" y="1286556"/>
            <a:ext cx="10925176" cy="1046440"/>
          </a:xfrm>
          <a:prstGeom prst="rect">
            <a:avLst/>
          </a:prstGeom>
          <a:noFill/>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6400" b="1" dirty="0">
                <a:solidFill>
                  <a:schemeClr val="bg1"/>
                </a:solidFill>
                <a:cs typeface="Calibri"/>
              </a:rPr>
              <a:t>Social Media and Mental health</a:t>
            </a:r>
          </a:p>
        </p:txBody>
      </p:sp>
      <p:pic>
        <p:nvPicPr>
          <p:cNvPr id="3" name="Picture 8" descr="A group of different colored logos&#10;&#10;Description automatically generated">
            <a:extLst>
              <a:ext uri="{FF2B5EF4-FFF2-40B4-BE49-F238E27FC236}">
                <a16:creationId xmlns:a16="http://schemas.microsoft.com/office/drawing/2014/main" id="{A91CB7AF-9690-7BCA-F466-81F2FE027280}"/>
              </a:ext>
            </a:extLst>
          </p:cNvPr>
          <p:cNvPicPr>
            <a:picLocks noChangeAspect="1"/>
          </p:cNvPicPr>
          <p:nvPr/>
        </p:nvPicPr>
        <p:blipFill>
          <a:blip r:embed="rId3"/>
          <a:stretch>
            <a:fillRect/>
          </a:stretch>
        </p:blipFill>
        <p:spPr>
          <a:xfrm>
            <a:off x="2996454" y="2658053"/>
            <a:ext cx="5459505" cy="3727042"/>
          </a:xfrm>
          <a:prstGeom prst="rect">
            <a:avLst/>
          </a:prstGeom>
        </p:spPr>
      </p:pic>
    </p:spTree>
    <p:extLst>
      <p:ext uri="{BB962C8B-B14F-4D97-AF65-F5344CB8AC3E}">
        <p14:creationId xmlns:p14="http://schemas.microsoft.com/office/powerpoint/2010/main" val="1223520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245231" y="1923132"/>
            <a:ext cx="3475550" cy="2149049"/>
          </a:xfrm>
          <a:prstGeom prst="rect">
            <a:avLst/>
          </a:prstGeom>
        </p:spPr>
      </p:pic>
      <p:pic>
        <p:nvPicPr>
          <p:cNvPr id="6" name="Picture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378730" y="1952175"/>
            <a:ext cx="3135460" cy="2090960"/>
          </a:xfrm>
          <a:prstGeom prst="rect">
            <a:avLst/>
          </a:prstGeom>
        </p:spPr>
      </p:pic>
      <p:pic>
        <p:nvPicPr>
          <p:cNvPr id="7" name="Picture 7"/>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368504" y="1709766"/>
            <a:ext cx="3521117" cy="2572616"/>
          </a:xfrm>
          <a:prstGeom prst="rect">
            <a:avLst/>
          </a:prstGeom>
        </p:spPr>
      </p:pic>
      <p:sp>
        <p:nvSpPr>
          <p:cNvPr id="8" name="TextBox 8"/>
          <p:cNvSpPr txBox="1"/>
          <p:nvPr/>
        </p:nvSpPr>
        <p:spPr>
          <a:xfrm>
            <a:off x="1311276" y="4769857"/>
            <a:ext cx="9575171" cy="15242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113"/>
              </a:lnSpc>
            </a:pPr>
            <a:r>
              <a:rPr lang="en-US" sz="4350" dirty="0">
                <a:latin typeface="Calibri"/>
              </a:rPr>
              <a:t>How much screen time do you spend every day?</a:t>
            </a:r>
          </a:p>
        </p:txBody>
      </p:sp>
      <p:grpSp>
        <p:nvGrpSpPr>
          <p:cNvPr id="13" name="Group 12">
            <a:extLst>
              <a:ext uri="{FF2B5EF4-FFF2-40B4-BE49-F238E27FC236}">
                <a16:creationId xmlns:a16="http://schemas.microsoft.com/office/drawing/2014/main" id="{B1218154-64E1-59CD-E29C-27753C2E0A36}"/>
              </a:ext>
            </a:extLst>
          </p:cNvPr>
          <p:cNvGrpSpPr/>
          <p:nvPr/>
        </p:nvGrpSpPr>
        <p:grpSpPr>
          <a:xfrm>
            <a:off x="0" y="0"/>
            <a:ext cx="12192000" cy="1181100"/>
            <a:chOff x="0" y="0"/>
            <a:chExt cx="12192000" cy="1181100"/>
          </a:xfrm>
        </p:grpSpPr>
        <p:sp>
          <p:nvSpPr>
            <p:cNvPr id="11" name="Rectangle 10">
              <a:extLst>
                <a:ext uri="{FF2B5EF4-FFF2-40B4-BE49-F238E27FC236}">
                  <a16:creationId xmlns:a16="http://schemas.microsoft.com/office/drawing/2014/main" id="{D5D99CD6-39FB-29DF-08A0-928955D6B3D5}"/>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AC454C15-7254-7B3E-96DE-19C40744AC23}"/>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Social media usage</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830997"/>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4800" b="1" dirty="0">
                  <a:solidFill>
                    <a:schemeClr val="bg1"/>
                  </a:solidFill>
                  <a:ea typeface="Calibri"/>
                  <a:cs typeface="Calibri"/>
                </a:rPr>
                <a:t>Is it healthy to spend so much time online ?</a:t>
              </a:r>
              <a:endParaRPr lang="en-GB" sz="4800" b="1" dirty="0">
                <a:solidFill>
                  <a:schemeClr val="bg1"/>
                </a:solidFill>
              </a:endParaRPr>
            </a:p>
          </p:txBody>
        </p:sp>
      </p:grpSp>
      <p:sp>
        <p:nvSpPr>
          <p:cNvPr id="7" name="TextBox 6"/>
          <p:cNvSpPr txBox="1"/>
          <p:nvPr/>
        </p:nvSpPr>
        <p:spPr>
          <a:xfrm>
            <a:off x="942826" y="1714416"/>
            <a:ext cx="4509510" cy="4154984"/>
          </a:xfrm>
          <a:prstGeom prst="rect">
            <a:avLst/>
          </a:prstGeom>
          <a:noFill/>
          <a:ln>
            <a:noFill/>
          </a:ln>
        </p:spPr>
        <p:txBody>
          <a:bodyPr wrap="square" lIns="91440" tIns="45720" rIns="91440" bIns="45720" rtlCol="0" anchor="t">
            <a:spAutoFit/>
          </a:bodyPr>
          <a:lstStyle/>
          <a:p>
            <a:endParaRPr lang="en-GB" sz="3600" dirty="0">
              <a:solidFill>
                <a:srgbClr val="000000"/>
              </a:solidFill>
              <a:ea typeface="Calibri"/>
              <a:cs typeface="Calibri"/>
            </a:endParaRPr>
          </a:p>
          <a:p>
            <a:r>
              <a:rPr lang="en-GB" sz="4800" dirty="0"/>
              <a:t>What are the potential issues in spending too much time on it?</a:t>
            </a:r>
            <a:endParaRPr lang="en-GB" sz="4800" dirty="0">
              <a:ea typeface="Calibri"/>
              <a:cs typeface="Calibri"/>
            </a:endParaRPr>
          </a:p>
          <a:p>
            <a:endParaRPr lang="en-GB" sz="3600" dirty="0">
              <a:ea typeface="Calibri"/>
              <a:cs typeface="Calibri"/>
            </a:endParaRPr>
          </a:p>
        </p:txBody>
      </p:sp>
      <p:pic>
        <p:nvPicPr>
          <p:cNvPr id="3" name="Picture 2" descr="Boost Classroom Learning with Think-Pair-Share Assessment">
            <a:extLst>
              <a:ext uri="{FF2B5EF4-FFF2-40B4-BE49-F238E27FC236}">
                <a16:creationId xmlns:a16="http://schemas.microsoft.com/office/drawing/2014/main" id="{B5AFA3D1-BFC6-BF06-7828-87AD654A2492}"/>
              </a:ext>
            </a:extLst>
          </p:cNvPr>
          <p:cNvPicPr>
            <a:picLocks noChangeAspect="1"/>
          </p:cNvPicPr>
          <p:nvPr/>
        </p:nvPicPr>
        <p:blipFill>
          <a:blip r:embed="rId3"/>
          <a:stretch>
            <a:fillRect/>
          </a:stretch>
        </p:blipFill>
        <p:spPr>
          <a:xfrm>
            <a:off x="6524625" y="1528763"/>
            <a:ext cx="4810125" cy="4867275"/>
          </a:xfrm>
          <a:prstGeom prst="rect">
            <a:avLst/>
          </a:prstGeom>
        </p:spPr>
      </p:pic>
    </p:spTree>
    <p:extLst>
      <p:ext uri="{BB962C8B-B14F-4D97-AF65-F5344CB8AC3E}">
        <p14:creationId xmlns:p14="http://schemas.microsoft.com/office/powerpoint/2010/main" val="251492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Impact of social media</a:t>
              </a:r>
            </a:p>
          </p:txBody>
        </p:sp>
      </p:grpSp>
      <p:sp>
        <p:nvSpPr>
          <p:cNvPr id="7" name="TextBox 6"/>
          <p:cNvSpPr txBox="1"/>
          <p:nvPr/>
        </p:nvSpPr>
        <p:spPr>
          <a:xfrm>
            <a:off x="520587" y="1453610"/>
            <a:ext cx="11048282" cy="4401205"/>
          </a:xfrm>
          <a:prstGeom prst="rect">
            <a:avLst/>
          </a:prstGeom>
          <a:noFill/>
          <a:ln>
            <a:noFill/>
          </a:ln>
        </p:spPr>
        <p:txBody>
          <a:bodyPr wrap="square" lIns="91440" tIns="45720" rIns="91440" bIns="45720" rtlCol="0" anchor="t">
            <a:spAutoFit/>
          </a:bodyPr>
          <a:lstStyle/>
          <a:p>
            <a:r>
              <a:rPr lang="en-GB" sz="4000" dirty="0"/>
              <a:t>As you watch the video make notes on the following </a:t>
            </a:r>
            <a:r>
              <a:rPr lang="en-GB" sz="4000"/>
              <a:t>in your booklets:</a:t>
            </a:r>
          </a:p>
          <a:p>
            <a:endParaRPr lang="en-GB" sz="4000" dirty="0"/>
          </a:p>
          <a:p>
            <a:pPr marL="742950" indent="-742950">
              <a:buFont typeface="+mj-lt"/>
              <a:buAutoNum type="arabicPeriod"/>
            </a:pPr>
            <a:r>
              <a:rPr lang="en-GB" sz="4000" dirty="0"/>
              <a:t>What are some of the issues with social media?</a:t>
            </a:r>
          </a:p>
          <a:p>
            <a:pPr marL="742950" indent="-742950">
              <a:buFont typeface="+mj-lt"/>
              <a:buAutoNum type="arabicPeriod"/>
            </a:pPr>
            <a:endParaRPr lang="en-GB" sz="4000" dirty="0"/>
          </a:p>
          <a:p>
            <a:pPr marL="742950" indent="-742950">
              <a:buFont typeface="+mj-lt"/>
              <a:buAutoNum type="arabicPeriod"/>
            </a:pPr>
            <a:r>
              <a:rPr lang="en-GB" sz="4000" dirty="0"/>
              <a:t>Why do you think social media is being likened to a ‘drug’?</a:t>
            </a:r>
          </a:p>
        </p:txBody>
      </p:sp>
    </p:spTree>
    <p:extLst>
      <p:ext uri="{BB962C8B-B14F-4D97-AF65-F5344CB8AC3E}">
        <p14:creationId xmlns:p14="http://schemas.microsoft.com/office/powerpoint/2010/main" val="101732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Impact of social media</a:t>
              </a:r>
            </a:p>
          </p:txBody>
        </p:sp>
      </p:grpSp>
      <p:sp>
        <p:nvSpPr>
          <p:cNvPr id="3" name="Rectangle 2"/>
          <p:cNvSpPr/>
          <p:nvPr/>
        </p:nvSpPr>
        <p:spPr>
          <a:xfrm>
            <a:off x="2693113" y="6266934"/>
            <a:ext cx="6805774" cy="461665"/>
          </a:xfrm>
          <a:prstGeom prst="rect">
            <a:avLst/>
          </a:prstGeom>
        </p:spPr>
        <p:txBody>
          <a:bodyPr wrap="none">
            <a:spAutoFit/>
          </a:bodyPr>
          <a:lstStyle/>
          <a:p>
            <a:r>
              <a:rPr lang="en-GB" sz="2400" dirty="0">
                <a:hlinkClick r:id="rId3"/>
              </a:rPr>
              <a:t>https://www.yout-ube.com/watch?v=XmXRaG3nLhY</a:t>
            </a:r>
            <a:r>
              <a:rPr lang="en-GB" sz="2400" dirty="0"/>
              <a:t> </a:t>
            </a:r>
          </a:p>
        </p:txBody>
      </p:sp>
      <p:pic>
        <p:nvPicPr>
          <p:cNvPr id="4" name="Picture 3">
            <a:hlinkClick r:id="rId3"/>
          </p:cNvPr>
          <p:cNvPicPr>
            <a:picLocks noChangeAspect="1"/>
          </p:cNvPicPr>
          <p:nvPr/>
        </p:nvPicPr>
        <p:blipFill rotWithShape="1">
          <a:blip r:embed="rId4"/>
          <a:srcRect t="15114" b="15674"/>
          <a:stretch/>
        </p:blipFill>
        <p:spPr>
          <a:xfrm>
            <a:off x="2172412" y="1587500"/>
            <a:ext cx="7898687" cy="437346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664173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Teacher feedback</a:t>
              </a:r>
            </a:p>
          </p:txBody>
        </p:sp>
      </p:grpSp>
      <p:sp>
        <p:nvSpPr>
          <p:cNvPr id="7" name="TextBox 6"/>
          <p:cNvSpPr txBox="1"/>
          <p:nvPr/>
        </p:nvSpPr>
        <p:spPr>
          <a:xfrm>
            <a:off x="260293" y="1440910"/>
            <a:ext cx="11671413" cy="5016758"/>
          </a:xfrm>
          <a:prstGeom prst="rect">
            <a:avLst/>
          </a:prstGeom>
          <a:noFill/>
          <a:ln>
            <a:noFill/>
          </a:ln>
        </p:spPr>
        <p:txBody>
          <a:bodyPr wrap="square" rtlCol="0">
            <a:spAutoFit/>
          </a:bodyPr>
          <a:lstStyle/>
          <a:p>
            <a:r>
              <a:rPr lang="en-GB" sz="4000" dirty="0"/>
              <a:t>What are some of the issues with social media?</a:t>
            </a:r>
          </a:p>
          <a:p>
            <a:r>
              <a:rPr lang="en-GB" sz="4000" dirty="0">
                <a:solidFill>
                  <a:srgbClr val="7030A0"/>
                </a:solidFill>
              </a:rPr>
              <a:t>Becoming addicted to it, social media taking over your life, comparing your life to others, feeling of jealousy.</a:t>
            </a:r>
          </a:p>
          <a:p>
            <a:endParaRPr lang="en-GB" sz="4000" dirty="0"/>
          </a:p>
          <a:p>
            <a:r>
              <a:rPr lang="en-GB" sz="4000" dirty="0"/>
              <a:t>Why do you think social media is being likened to a ‘drug’?</a:t>
            </a:r>
          </a:p>
          <a:p>
            <a:r>
              <a:rPr lang="en-GB" sz="4000" dirty="0">
                <a:solidFill>
                  <a:srgbClr val="7030A0"/>
                </a:solidFill>
              </a:rPr>
              <a:t>It can take over your whole life, the way you live, you may start to feel you cannot live without it.</a:t>
            </a:r>
          </a:p>
        </p:txBody>
      </p:sp>
    </p:spTree>
    <p:extLst>
      <p:ext uri="{BB962C8B-B14F-4D97-AF65-F5344CB8AC3E}">
        <p14:creationId xmlns:p14="http://schemas.microsoft.com/office/powerpoint/2010/main" val="298669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Impact of social media</a:t>
              </a:r>
            </a:p>
          </p:txBody>
        </p:sp>
      </p:grpSp>
      <p:sp>
        <p:nvSpPr>
          <p:cNvPr id="7" name="TextBox 6"/>
          <p:cNvSpPr txBox="1"/>
          <p:nvPr/>
        </p:nvSpPr>
        <p:spPr>
          <a:xfrm>
            <a:off x="321294" y="1383272"/>
            <a:ext cx="11048282" cy="5016758"/>
          </a:xfrm>
          <a:prstGeom prst="rect">
            <a:avLst/>
          </a:prstGeom>
          <a:noFill/>
          <a:ln>
            <a:noFill/>
          </a:ln>
        </p:spPr>
        <p:txBody>
          <a:bodyPr wrap="square" rtlCol="0">
            <a:spAutoFit/>
          </a:bodyPr>
          <a:lstStyle/>
          <a:p>
            <a:r>
              <a:rPr lang="en-GB" sz="4000" dirty="0"/>
              <a:t>Social media can be positive but it can also negatively impact your mental health.  Some of these are:</a:t>
            </a:r>
          </a:p>
          <a:p>
            <a:pPr marL="1028700" lvl="1" indent="-571500">
              <a:buFont typeface="Arial" panose="020B0604020202020204" pitchFamily="34" charset="0"/>
              <a:buChar char="•"/>
            </a:pPr>
            <a:r>
              <a:rPr lang="en-GB" sz="4000" dirty="0"/>
              <a:t>Increase in anxiety.</a:t>
            </a:r>
          </a:p>
          <a:p>
            <a:pPr marL="1028700" lvl="1" indent="-571500">
              <a:buFont typeface="Arial" panose="020B0604020202020204" pitchFamily="34" charset="0"/>
              <a:buChar char="•"/>
            </a:pPr>
            <a:r>
              <a:rPr lang="en-GB" sz="4000" dirty="0"/>
              <a:t>Depression.</a:t>
            </a:r>
          </a:p>
          <a:p>
            <a:pPr marL="1028700" lvl="1" indent="-571500">
              <a:buFont typeface="Arial" panose="020B0604020202020204" pitchFamily="34" charset="0"/>
              <a:buChar char="•"/>
            </a:pPr>
            <a:r>
              <a:rPr lang="en-GB" sz="4000" dirty="0"/>
              <a:t>Negative body images and low self-esteem.</a:t>
            </a:r>
          </a:p>
          <a:p>
            <a:pPr marL="1028700" lvl="1" indent="-571500">
              <a:buFont typeface="Arial" panose="020B0604020202020204" pitchFamily="34" charset="0"/>
              <a:buChar char="•"/>
            </a:pPr>
            <a:r>
              <a:rPr lang="en-GB" sz="4000" dirty="0"/>
              <a:t>Sleep problems.</a:t>
            </a:r>
          </a:p>
          <a:p>
            <a:pPr marL="1028700" lvl="1" indent="-571500">
              <a:buFont typeface="Arial" panose="020B0604020202020204" pitchFamily="34" charset="0"/>
              <a:buChar char="•"/>
            </a:pPr>
            <a:r>
              <a:rPr lang="en-GB" sz="4000" dirty="0"/>
              <a:t>Cyberbullying.</a:t>
            </a:r>
          </a:p>
        </p:txBody>
      </p:sp>
    </p:spTree>
    <p:extLst>
      <p:ext uri="{BB962C8B-B14F-4D97-AF65-F5344CB8AC3E}">
        <p14:creationId xmlns:p14="http://schemas.microsoft.com/office/powerpoint/2010/main" val="326755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Social Media: Ways to Stay Healthy">
            <a:hlinkClick r:id="" action="ppaction://media"/>
            <a:extLst>
              <a:ext uri="{FF2B5EF4-FFF2-40B4-BE49-F238E27FC236}">
                <a16:creationId xmlns:a16="http://schemas.microsoft.com/office/drawing/2014/main" id="{3855DD52-A757-E6BC-54A1-40B1CFFD07BF}"/>
              </a:ext>
            </a:extLst>
          </p:cNvPr>
          <p:cNvPicPr>
            <a:picLocks noGrp="1" noRot="1" noChangeAspect="1"/>
          </p:cNvPicPr>
          <p:nvPr>
            <p:ph idx="1"/>
            <a:videoFile r:link="rId1"/>
          </p:nvPr>
        </p:nvPicPr>
        <p:blipFill>
          <a:blip r:embed="rId3"/>
          <a:stretch>
            <a:fillRect/>
          </a:stretch>
        </p:blipFill>
        <p:spPr>
          <a:xfrm>
            <a:off x="1427816" y="1300630"/>
            <a:ext cx="9639580" cy="5449514"/>
          </a:xfrm>
          <a:prstGeom prst="rect">
            <a:avLst/>
          </a:prstGeom>
        </p:spPr>
      </p:pic>
      <p:grpSp>
        <p:nvGrpSpPr>
          <p:cNvPr id="7" name="Group 6">
            <a:extLst>
              <a:ext uri="{FF2B5EF4-FFF2-40B4-BE49-F238E27FC236}">
                <a16:creationId xmlns:a16="http://schemas.microsoft.com/office/drawing/2014/main" id="{45DE1E3C-7751-F1C9-8CB7-0421C4FF0E40}"/>
              </a:ext>
            </a:extLst>
          </p:cNvPr>
          <p:cNvGrpSpPr/>
          <p:nvPr/>
        </p:nvGrpSpPr>
        <p:grpSpPr>
          <a:xfrm>
            <a:off x="0" y="0"/>
            <a:ext cx="12192000" cy="1181100"/>
            <a:chOff x="0" y="0"/>
            <a:chExt cx="12192000" cy="1181100"/>
          </a:xfrm>
        </p:grpSpPr>
        <p:sp>
          <p:nvSpPr>
            <p:cNvPr id="5" name="Rectangle 4">
              <a:extLst>
                <a:ext uri="{FF2B5EF4-FFF2-40B4-BE49-F238E27FC236}">
                  <a16:creationId xmlns:a16="http://schemas.microsoft.com/office/drawing/2014/main" id="{C9EBB776-A63C-38CE-7571-8C69971A330C}"/>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AA4F831-F8D9-7FE9-8C54-C412FD2B3AA9}"/>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Staying healthy</a:t>
              </a:r>
              <a:endParaRPr lang="en-GB" sz="6000" b="1" dirty="0">
                <a:solidFill>
                  <a:schemeClr val="bg1"/>
                </a:solidFill>
              </a:endParaRPr>
            </a:p>
          </p:txBody>
        </p:sp>
      </p:grpSp>
    </p:spTree>
    <p:extLst>
      <p:ext uri="{BB962C8B-B14F-4D97-AF65-F5344CB8AC3E}">
        <p14:creationId xmlns:p14="http://schemas.microsoft.com/office/powerpoint/2010/main" val="2391910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Social media responsibility</a:t>
              </a:r>
            </a:p>
          </p:txBody>
        </p:sp>
      </p:grpSp>
      <p:sp>
        <p:nvSpPr>
          <p:cNvPr id="7" name="TextBox 6"/>
          <p:cNvSpPr txBox="1"/>
          <p:nvPr/>
        </p:nvSpPr>
        <p:spPr>
          <a:xfrm>
            <a:off x="282426" y="1301210"/>
            <a:ext cx="11048282" cy="1323439"/>
          </a:xfrm>
          <a:prstGeom prst="rect">
            <a:avLst/>
          </a:prstGeom>
          <a:noFill/>
          <a:ln>
            <a:noFill/>
          </a:ln>
        </p:spPr>
        <p:txBody>
          <a:bodyPr wrap="square" rtlCol="0">
            <a:spAutoFit/>
          </a:bodyPr>
          <a:lstStyle/>
          <a:p>
            <a:pPr algn="ctr"/>
            <a:r>
              <a:rPr lang="en-GB" sz="4000" dirty="0"/>
              <a:t>Over half of teenagers have been exposed to inappropriate content on social media.</a:t>
            </a:r>
          </a:p>
        </p:txBody>
      </p:sp>
      <p:sp>
        <p:nvSpPr>
          <p:cNvPr id="12" name="Rounded Rectangle 11"/>
          <p:cNvSpPr/>
          <p:nvPr/>
        </p:nvSpPr>
        <p:spPr>
          <a:xfrm>
            <a:off x="1549400" y="2903698"/>
            <a:ext cx="4394200" cy="1458573"/>
          </a:xfrm>
          <a:prstGeom prst="roundRect">
            <a:avLst/>
          </a:prstGeom>
          <a:solidFill>
            <a:srgbClr val="2AF6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p:cNvSpPr/>
          <p:nvPr/>
        </p:nvSpPr>
        <p:spPr>
          <a:xfrm>
            <a:off x="6527800" y="3009551"/>
            <a:ext cx="4140200" cy="1270000"/>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False</a:t>
            </a:r>
          </a:p>
        </p:txBody>
      </p:sp>
      <p:sp>
        <p:nvSpPr>
          <p:cNvPr id="14" name="Rounded Rectangle 13"/>
          <p:cNvSpPr/>
          <p:nvPr/>
        </p:nvSpPr>
        <p:spPr>
          <a:xfrm>
            <a:off x="1663700" y="3009551"/>
            <a:ext cx="4140200" cy="127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True</a:t>
            </a:r>
          </a:p>
        </p:txBody>
      </p:sp>
      <p:sp>
        <p:nvSpPr>
          <p:cNvPr id="15" name="Rectangle 14"/>
          <p:cNvSpPr/>
          <p:nvPr/>
        </p:nvSpPr>
        <p:spPr>
          <a:xfrm>
            <a:off x="715224" y="4933771"/>
            <a:ext cx="10615484" cy="1200329"/>
          </a:xfrm>
          <a:prstGeom prst="rect">
            <a:avLst/>
          </a:prstGeom>
        </p:spPr>
        <p:txBody>
          <a:bodyPr wrap="square">
            <a:spAutoFit/>
          </a:bodyPr>
          <a:lstStyle/>
          <a:p>
            <a:pPr algn="ctr"/>
            <a:r>
              <a:rPr lang="en-GB" sz="3600" b="1" dirty="0">
                <a:solidFill>
                  <a:srgbClr val="7030A0"/>
                </a:solidFill>
              </a:rPr>
              <a:t>Unfortunately the majority of young people have been exposed to content which isn’t appropriate.</a:t>
            </a:r>
          </a:p>
        </p:txBody>
      </p:sp>
    </p:spTree>
    <p:extLst>
      <p:ext uri="{BB962C8B-B14F-4D97-AF65-F5344CB8AC3E}">
        <p14:creationId xmlns:p14="http://schemas.microsoft.com/office/powerpoint/2010/main" val="381293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Social media responsibility</a:t>
              </a:r>
            </a:p>
          </p:txBody>
        </p:sp>
      </p:grpSp>
      <p:sp>
        <p:nvSpPr>
          <p:cNvPr id="7" name="TextBox 6"/>
          <p:cNvSpPr txBox="1"/>
          <p:nvPr/>
        </p:nvSpPr>
        <p:spPr>
          <a:xfrm>
            <a:off x="282426" y="1545654"/>
            <a:ext cx="11797837" cy="3785652"/>
          </a:xfrm>
          <a:prstGeom prst="rect">
            <a:avLst/>
          </a:prstGeom>
          <a:noFill/>
          <a:ln>
            <a:noFill/>
          </a:ln>
        </p:spPr>
        <p:txBody>
          <a:bodyPr wrap="square" rtlCol="0">
            <a:spAutoFit/>
          </a:bodyPr>
          <a:lstStyle/>
          <a:p>
            <a:r>
              <a:rPr lang="en-GB" sz="4000" dirty="0"/>
              <a:t>From everything we have discussed today you now need to come up with some </a:t>
            </a:r>
            <a:r>
              <a:rPr lang="en-GB" sz="4000" b="1" dirty="0">
                <a:solidFill>
                  <a:srgbClr val="FF0000"/>
                </a:solidFill>
              </a:rPr>
              <a:t>personal rules </a:t>
            </a:r>
            <a:r>
              <a:rPr lang="en-GB" sz="4000" dirty="0"/>
              <a:t>that you could abide by on social media.</a:t>
            </a:r>
          </a:p>
          <a:p>
            <a:endParaRPr lang="en-GB" sz="4000" dirty="0"/>
          </a:p>
          <a:p>
            <a:r>
              <a:rPr lang="en-GB" sz="4000" dirty="0"/>
              <a:t>Think about: privacy, content, your mental health, is it true?</a:t>
            </a:r>
          </a:p>
        </p:txBody>
      </p:sp>
    </p:spTree>
    <p:extLst>
      <p:ext uri="{BB962C8B-B14F-4D97-AF65-F5344CB8AC3E}">
        <p14:creationId xmlns:p14="http://schemas.microsoft.com/office/powerpoint/2010/main" val="3634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Feedback</a:t>
              </a:r>
            </a:p>
          </p:txBody>
        </p:sp>
      </p:grpSp>
      <p:sp>
        <p:nvSpPr>
          <p:cNvPr id="7" name="TextBox 6"/>
          <p:cNvSpPr txBox="1"/>
          <p:nvPr/>
        </p:nvSpPr>
        <p:spPr>
          <a:xfrm>
            <a:off x="152400" y="1225689"/>
            <a:ext cx="11797837" cy="5632311"/>
          </a:xfrm>
          <a:prstGeom prst="rect">
            <a:avLst/>
          </a:prstGeom>
          <a:noFill/>
          <a:ln>
            <a:noFill/>
          </a:ln>
        </p:spPr>
        <p:txBody>
          <a:bodyPr wrap="square" rtlCol="0">
            <a:spAutoFit/>
          </a:bodyPr>
          <a:lstStyle/>
          <a:p>
            <a:r>
              <a:rPr lang="en-GB" sz="3600" b="1" u="sng" dirty="0"/>
              <a:t>What can you do?</a:t>
            </a:r>
          </a:p>
          <a:p>
            <a:pPr marL="571500" indent="-571500">
              <a:buFont typeface="Arial" panose="020B0604020202020204" pitchFamily="34" charset="0"/>
              <a:buChar char="•"/>
            </a:pPr>
            <a:r>
              <a:rPr lang="en-GB" sz="3600" b="1" dirty="0">
                <a:solidFill>
                  <a:srgbClr val="7030A0"/>
                </a:solidFill>
              </a:rPr>
              <a:t>Privacy</a:t>
            </a:r>
            <a:r>
              <a:rPr lang="en-GB" sz="3600" dirty="0">
                <a:solidFill>
                  <a:srgbClr val="7030A0"/>
                </a:solidFill>
              </a:rPr>
              <a:t> - To stop people viewing content who you don’t know.</a:t>
            </a:r>
          </a:p>
          <a:p>
            <a:pPr marL="571500" indent="-571500">
              <a:buFont typeface="Arial" panose="020B0604020202020204" pitchFamily="34" charset="0"/>
              <a:buChar char="•"/>
            </a:pPr>
            <a:r>
              <a:rPr lang="en-GB" sz="3600" b="1" dirty="0">
                <a:solidFill>
                  <a:srgbClr val="7030A0"/>
                </a:solidFill>
              </a:rPr>
              <a:t>Inappropriate content </a:t>
            </a:r>
            <a:r>
              <a:rPr lang="en-GB" sz="3600" dirty="0">
                <a:solidFill>
                  <a:srgbClr val="7030A0"/>
                </a:solidFill>
              </a:rPr>
              <a:t>- Anyone who posts anything inappropriate, block them.</a:t>
            </a:r>
          </a:p>
          <a:p>
            <a:pPr marL="571500" indent="-571500">
              <a:buFont typeface="Arial" panose="020B0604020202020204" pitchFamily="34" charset="0"/>
              <a:buChar char="•"/>
            </a:pPr>
            <a:r>
              <a:rPr lang="en-GB" sz="3600" b="1" dirty="0">
                <a:solidFill>
                  <a:srgbClr val="7030A0"/>
                </a:solidFill>
              </a:rPr>
              <a:t>Self-esteem</a:t>
            </a:r>
            <a:r>
              <a:rPr lang="en-GB" sz="3600" dirty="0">
                <a:solidFill>
                  <a:srgbClr val="7030A0"/>
                </a:solidFill>
              </a:rPr>
              <a:t> - Is there any chance that this will make me feel worse about myself?</a:t>
            </a:r>
          </a:p>
          <a:p>
            <a:pPr marL="571500" indent="-571500">
              <a:buFont typeface="Arial" panose="020B0604020202020204" pitchFamily="34" charset="0"/>
              <a:buChar char="•"/>
            </a:pPr>
            <a:r>
              <a:rPr lang="en-GB" sz="3600" b="1" dirty="0">
                <a:solidFill>
                  <a:srgbClr val="7030A0"/>
                </a:solidFill>
              </a:rPr>
              <a:t>Are they genuine? </a:t>
            </a:r>
            <a:r>
              <a:rPr lang="en-GB" sz="3600" dirty="0">
                <a:solidFill>
                  <a:srgbClr val="7030A0"/>
                </a:solidFill>
              </a:rPr>
              <a:t>- If they aren’t real or are portraying as a fake, you could remove them.</a:t>
            </a:r>
          </a:p>
          <a:p>
            <a:pPr marL="571500" indent="-571500">
              <a:buFont typeface="Arial" panose="020B0604020202020204" pitchFamily="34" charset="0"/>
              <a:buChar char="•"/>
            </a:pPr>
            <a:r>
              <a:rPr lang="en-GB" sz="3600" b="1" dirty="0">
                <a:solidFill>
                  <a:srgbClr val="7030A0"/>
                </a:solidFill>
              </a:rPr>
              <a:t>Is it offensive? </a:t>
            </a:r>
            <a:r>
              <a:rPr lang="en-GB" sz="3600" dirty="0">
                <a:solidFill>
                  <a:srgbClr val="7030A0"/>
                </a:solidFill>
              </a:rPr>
              <a:t>- Could the account offend other people?</a:t>
            </a:r>
          </a:p>
        </p:txBody>
      </p:sp>
    </p:spTree>
    <p:extLst>
      <p:ext uri="{BB962C8B-B14F-4D97-AF65-F5344CB8AC3E}">
        <p14:creationId xmlns:p14="http://schemas.microsoft.com/office/powerpoint/2010/main" val="342734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2"/>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2505484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Social media &amp; mental health: 5 steps to healthier habits">
            <a:hlinkClick r:id="" action="ppaction://media"/>
            <a:extLst>
              <a:ext uri="{FF2B5EF4-FFF2-40B4-BE49-F238E27FC236}">
                <a16:creationId xmlns:a16="http://schemas.microsoft.com/office/drawing/2014/main" id="{935AC3DA-03A4-A7D3-6B96-22707B626A8F}"/>
              </a:ext>
            </a:extLst>
          </p:cNvPr>
          <p:cNvPicPr>
            <a:picLocks noRot="1" noChangeAspect="1"/>
          </p:cNvPicPr>
          <p:nvPr>
            <a:videoFile r:link="rId1"/>
          </p:nvPr>
        </p:nvPicPr>
        <p:blipFill>
          <a:blip r:embed="rId3"/>
          <a:stretch>
            <a:fillRect/>
          </a:stretch>
        </p:blipFill>
        <p:spPr>
          <a:xfrm>
            <a:off x="1241425" y="1266825"/>
            <a:ext cx="9710738" cy="5486400"/>
          </a:xfrm>
          <a:prstGeom prst="rect">
            <a:avLst/>
          </a:prstGeom>
        </p:spPr>
      </p:pic>
      <p:grpSp>
        <p:nvGrpSpPr>
          <p:cNvPr id="6" name="Group 5">
            <a:extLst>
              <a:ext uri="{FF2B5EF4-FFF2-40B4-BE49-F238E27FC236}">
                <a16:creationId xmlns:a16="http://schemas.microsoft.com/office/drawing/2014/main" id="{76D8820F-FF6B-C1F0-3C4F-21B723722D63}"/>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977F9CEB-900A-4820-66D9-54453BAB2E67}"/>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D26FC1E-0CA9-813F-054B-5DD4BE14AB06}"/>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What can you do?</a:t>
              </a:r>
            </a:p>
          </p:txBody>
        </p:sp>
      </p:grpSp>
    </p:spTree>
    <p:extLst>
      <p:ext uri="{BB962C8B-B14F-4D97-AF65-F5344CB8AC3E}">
        <p14:creationId xmlns:p14="http://schemas.microsoft.com/office/powerpoint/2010/main" val="219928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2"/>
            <a:ext cx="12192000" cy="1015663"/>
          </a:xfrm>
          <a:prstGeom prst="rect">
            <a:avLst/>
          </a:prstGeom>
          <a:solidFill>
            <a:srgbClr val="37874F"/>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A4EFB916-B88D-37BA-309E-90A80497FBC2}"/>
              </a:ext>
            </a:extLst>
          </p:cNvPr>
          <p:cNvSpPr txBox="1"/>
          <p:nvPr/>
        </p:nvSpPr>
        <p:spPr>
          <a:xfrm>
            <a:off x="802148" y="1751322"/>
            <a:ext cx="3770326" cy="4370427"/>
          </a:xfrm>
          <a:prstGeom prst="rect">
            <a:avLst/>
          </a:prstGeom>
          <a:solidFill>
            <a:schemeClr val="accent3">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Screen time</a:t>
            </a:r>
            <a:endParaRPr lang="en-US" sz="4000">
              <a:ea typeface="Calibri"/>
              <a:cs typeface="Calibri"/>
            </a:endParaRPr>
          </a:p>
          <a:p>
            <a:pPr algn="ctr"/>
            <a:endParaRPr lang="en-US" sz="4000" dirty="0">
              <a:ea typeface="Calibri"/>
              <a:cs typeface="Calibri"/>
            </a:endParaRPr>
          </a:p>
          <a:p>
            <a:pPr algn="ctr"/>
            <a:r>
              <a:rPr lang="en-US" sz="4000" b="1">
                <a:ea typeface="Calibri"/>
                <a:cs typeface="Calibri"/>
              </a:rPr>
              <a:t>Privacy</a:t>
            </a:r>
            <a:endParaRPr lang="en-US" sz="4000">
              <a:ea typeface="Calibri"/>
              <a:cs typeface="Calibri"/>
            </a:endParaRPr>
          </a:p>
          <a:p>
            <a:pPr algn="ctr"/>
            <a:endParaRPr lang="en-US" sz="4000" dirty="0">
              <a:ea typeface="Calibri"/>
              <a:cs typeface="Calibri"/>
            </a:endParaRPr>
          </a:p>
          <a:p>
            <a:pPr algn="ctr"/>
            <a:r>
              <a:rPr lang="en-US" sz="4000" b="1">
                <a:ea typeface="Calibri"/>
                <a:cs typeface="Calibri"/>
              </a:rPr>
              <a:t>Inappropriate content</a:t>
            </a:r>
            <a:endParaRPr lang="en-US" sz="4000">
              <a:ea typeface="Calibri"/>
              <a:cs typeface="Calibri"/>
            </a:endParaRPr>
          </a:p>
          <a:p>
            <a:pPr algn="ctr"/>
            <a:endParaRPr lang="en-US" sz="4000" b="1">
              <a:ea typeface="Calibri"/>
              <a:cs typeface="Calibri"/>
            </a:endParaRPr>
          </a:p>
        </p:txBody>
      </p:sp>
      <p:sp>
        <p:nvSpPr>
          <p:cNvPr id="5" name="TextBox 4">
            <a:extLst>
              <a:ext uri="{FF2B5EF4-FFF2-40B4-BE49-F238E27FC236}">
                <a16:creationId xmlns:a16="http://schemas.microsoft.com/office/drawing/2014/main" id="{E34F0783-EF78-748A-B8AE-31194095233D}"/>
              </a:ext>
            </a:extLst>
          </p:cNvPr>
          <p:cNvSpPr txBox="1"/>
          <p:nvPr/>
        </p:nvSpPr>
        <p:spPr>
          <a:xfrm>
            <a:off x="5226468" y="1503513"/>
            <a:ext cx="6624230" cy="4985980"/>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p>
          <a:p>
            <a:endParaRPr lang="en-US" sz="4000">
              <a:ea typeface="Calibri"/>
              <a:cs typeface="Calibri"/>
            </a:endParaRPr>
          </a:p>
          <a:p>
            <a:r>
              <a:rPr lang="en-US" sz="4000">
                <a:ea typeface="Calibri"/>
                <a:cs typeface="Calibri"/>
              </a:rPr>
              <a:t>Can you explain these words ?</a:t>
            </a:r>
          </a:p>
          <a:p>
            <a:endParaRPr lang="en-US" sz="4000">
              <a:ea typeface="Calibri"/>
              <a:cs typeface="Calibri"/>
            </a:endParaRPr>
          </a:p>
          <a:p>
            <a:r>
              <a:rPr lang="en-US" sz="4000">
                <a:ea typeface="Calibri"/>
                <a:cs typeface="Calibri"/>
              </a:rPr>
              <a:t>Fill in your booklet</a:t>
            </a:r>
          </a:p>
          <a:p>
            <a:endParaRPr lang="en-US" sz="4000">
              <a:ea typeface="Calibri"/>
              <a:cs typeface="Calibri"/>
            </a:endParaRPr>
          </a:p>
          <a:p>
            <a:r>
              <a:rPr lang="en-US" sz="4000">
                <a:ea typeface="Calibri"/>
                <a:cs typeface="Calibri"/>
              </a:rPr>
              <a:t>Is there anything you</a:t>
            </a: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9871274" y="3995243"/>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14125" y="2017157"/>
            <a:ext cx="2469102" cy="3036559"/>
          </a:xfrm>
          <a:prstGeom prst="rect">
            <a:avLst/>
          </a:prstGeom>
        </p:spPr>
      </p:pic>
      <p:grpSp>
        <p:nvGrpSpPr>
          <p:cNvPr id="3" name="Group 3"/>
          <p:cNvGrpSpPr/>
          <p:nvPr/>
        </p:nvGrpSpPr>
        <p:grpSpPr>
          <a:xfrm>
            <a:off x="6208184" y="1326900"/>
            <a:ext cx="5414433" cy="4845300"/>
            <a:chOff x="0" y="0"/>
            <a:chExt cx="9115208" cy="8157071"/>
          </a:xfrm>
        </p:grpSpPr>
        <p:sp>
          <p:nvSpPr>
            <p:cNvPr id="4" name="Freeform 4"/>
            <p:cNvSpPr/>
            <p:nvPr/>
          </p:nvSpPr>
          <p:spPr>
            <a:xfrm>
              <a:off x="72390" y="72390"/>
              <a:ext cx="8970428" cy="8012291"/>
            </a:xfrm>
            <a:custGeom>
              <a:avLst/>
              <a:gdLst/>
              <a:ahLst/>
              <a:cxnLst/>
              <a:rect l="l" t="t" r="r" b="b"/>
              <a:pathLst>
                <a:path w="8970428" h="8012291">
                  <a:moveTo>
                    <a:pt x="0" y="0"/>
                  </a:moveTo>
                  <a:lnTo>
                    <a:pt x="8970428" y="0"/>
                  </a:lnTo>
                  <a:lnTo>
                    <a:pt x="8970428" y="8012291"/>
                  </a:lnTo>
                  <a:lnTo>
                    <a:pt x="0" y="8012291"/>
                  </a:lnTo>
                  <a:lnTo>
                    <a:pt x="0" y="0"/>
                  </a:lnTo>
                  <a:close/>
                </a:path>
              </a:pathLst>
            </a:custGeom>
            <a:solidFill>
              <a:srgbClr val="FFFFFF"/>
            </a:solidFill>
          </p:spPr>
        </p:sp>
        <p:sp>
          <p:nvSpPr>
            <p:cNvPr id="5" name="Freeform 5"/>
            <p:cNvSpPr/>
            <p:nvPr/>
          </p:nvSpPr>
          <p:spPr>
            <a:xfrm>
              <a:off x="0" y="0"/>
              <a:ext cx="9115208" cy="8157071"/>
            </a:xfrm>
            <a:custGeom>
              <a:avLst/>
              <a:gdLst/>
              <a:ahLst/>
              <a:cxnLst/>
              <a:rect l="l" t="t" r="r" b="b"/>
              <a:pathLst>
                <a:path w="9115208" h="8157071">
                  <a:moveTo>
                    <a:pt x="8970428" y="8012292"/>
                  </a:moveTo>
                  <a:lnTo>
                    <a:pt x="9115208" y="8012292"/>
                  </a:lnTo>
                  <a:lnTo>
                    <a:pt x="9115208" y="8157071"/>
                  </a:lnTo>
                  <a:lnTo>
                    <a:pt x="8970428" y="8157071"/>
                  </a:lnTo>
                  <a:lnTo>
                    <a:pt x="8970428" y="8012292"/>
                  </a:lnTo>
                  <a:close/>
                  <a:moveTo>
                    <a:pt x="0" y="144780"/>
                  </a:moveTo>
                  <a:lnTo>
                    <a:pt x="144780" y="144780"/>
                  </a:lnTo>
                  <a:lnTo>
                    <a:pt x="144780" y="8012292"/>
                  </a:lnTo>
                  <a:lnTo>
                    <a:pt x="0" y="8012292"/>
                  </a:lnTo>
                  <a:lnTo>
                    <a:pt x="0" y="144780"/>
                  </a:lnTo>
                  <a:close/>
                  <a:moveTo>
                    <a:pt x="0" y="8012292"/>
                  </a:moveTo>
                  <a:lnTo>
                    <a:pt x="144780" y="8012292"/>
                  </a:lnTo>
                  <a:lnTo>
                    <a:pt x="144780" y="8157071"/>
                  </a:lnTo>
                  <a:lnTo>
                    <a:pt x="0" y="8157071"/>
                  </a:lnTo>
                  <a:lnTo>
                    <a:pt x="0" y="8012292"/>
                  </a:lnTo>
                  <a:close/>
                  <a:moveTo>
                    <a:pt x="8970428" y="144780"/>
                  </a:moveTo>
                  <a:lnTo>
                    <a:pt x="9115208" y="144780"/>
                  </a:lnTo>
                  <a:lnTo>
                    <a:pt x="9115208" y="8012292"/>
                  </a:lnTo>
                  <a:lnTo>
                    <a:pt x="8970428" y="8012292"/>
                  </a:lnTo>
                  <a:lnTo>
                    <a:pt x="8970428" y="144780"/>
                  </a:lnTo>
                  <a:close/>
                  <a:moveTo>
                    <a:pt x="144780" y="8012292"/>
                  </a:moveTo>
                  <a:lnTo>
                    <a:pt x="8970428" y="8012292"/>
                  </a:lnTo>
                  <a:lnTo>
                    <a:pt x="8970428" y="8157071"/>
                  </a:lnTo>
                  <a:lnTo>
                    <a:pt x="144780" y="8157071"/>
                  </a:lnTo>
                  <a:lnTo>
                    <a:pt x="144780" y="8012292"/>
                  </a:lnTo>
                  <a:close/>
                  <a:moveTo>
                    <a:pt x="8970428" y="0"/>
                  </a:moveTo>
                  <a:lnTo>
                    <a:pt x="9115208" y="0"/>
                  </a:lnTo>
                  <a:lnTo>
                    <a:pt x="9115208" y="144780"/>
                  </a:lnTo>
                  <a:lnTo>
                    <a:pt x="8970428" y="144780"/>
                  </a:lnTo>
                  <a:lnTo>
                    <a:pt x="8970428" y="0"/>
                  </a:lnTo>
                  <a:close/>
                  <a:moveTo>
                    <a:pt x="0" y="0"/>
                  </a:moveTo>
                  <a:lnTo>
                    <a:pt x="144780" y="0"/>
                  </a:lnTo>
                  <a:lnTo>
                    <a:pt x="144780" y="144780"/>
                  </a:lnTo>
                  <a:lnTo>
                    <a:pt x="0" y="144780"/>
                  </a:lnTo>
                  <a:lnTo>
                    <a:pt x="0" y="0"/>
                  </a:lnTo>
                  <a:close/>
                  <a:moveTo>
                    <a:pt x="144780" y="0"/>
                  </a:moveTo>
                  <a:lnTo>
                    <a:pt x="8970428" y="0"/>
                  </a:lnTo>
                  <a:lnTo>
                    <a:pt x="8970428" y="144780"/>
                  </a:lnTo>
                  <a:lnTo>
                    <a:pt x="144780" y="144780"/>
                  </a:lnTo>
                  <a:lnTo>
                    <a:pt x="144780" y="0"/>
                  </a:lnTo>
                  <a:close/>
                </a:path>
              </a:pathLst>
            </a:custGeom>
            <a:solidFill>
              <a:srgbClr val="F39200"/>
            </a:solidFill>
          </p:spPr>
        </p:sp>
      </p:grpSp>
      <p:sp>
        <p:nvSpPr>
          <p:cNvPr id="8" name="TextBox 8"/>
          <p:cNvSpPr txBox="1"/>
          <p:nvPr/>
        </p:nvSpPr>
        <p:spPr>
          <a:xfrm>
            <a:off x="290941" y="1660525"/>
            <a:ext cx="2601171" cy="36074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r>
              <a:rPr lang="en-US" sz="2133" dirty="0">
                <a:solidFill>
                  <a:srgbClr val="000000"/>
                </a:solidFill>
                <a:latin typeface="Calibri"/>
              </a:rPr>
              <a:t>"Have you checked in?"</a:t>
            </a:r>
          </a:p>
        </p:txBody>
      </p:sp>
      <p:sp>
        <p:nvSpPr>
          <p:cNvPr id="9" name="TextBox 9"/>
          <p:cNvSpPr txBox="1"/>
          <p:nvPr/>
        </p:nvSpPr>
        <p:spPr>
          <a:xfrm>
            <a:off x="2949262" y="1404382"/>
            <a:ext cx="3040486" cy="7454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r>
              <a:rPr lang="en-US" sz="2133" dirty="0">
                <a:solidFill>
                  <a:srgbClr val="000000"/>
                </a:solidFill>
                <a:latin typeface="Calibri"/>
              </a:rPr>
              <a:t>"You've just lost your place </a:t>
            </a:r>
          </a:p>
          <a:p>
            <a:pPr algn="ctr">
              <a:lnSpc>
                <a:spcPts val="2986"/>
              </a:lnSpc>
            </a:pPr>
            <a:r>
              <a:rPr lang="en-US" sz="2133" dirty="0">
                <a:solidFill>
                  <a:srgbClr val="000000"/>
                </a:solidFill>
                <a:latin typeface="Calibri"/>
              </a:rPr>
              <a:t>on the leader board."</a:t>
            </a:r>
          </a:p>
        </p:txBody>
      </p:sp>
      <p:sp>
        <p:nvSpPr>
          <p:cNvPr id="10" name="TextBox 10"/>
          <p:cNvSpPr txBox="1"/>
          <p:nvPr/>
        </p:nvSpPr>
        <p:spPr>
          <a:xfrm>
            <a:off x="671940" y="5191086"/>
            <a:ext cx="1861185" cy="7454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r>
              <a:rPr lang="en-US" sz="2133" dirty="0">
                <a:solidFill>
                  <a:srgbClr val="000000"/>
                </a:solidFill>
                <a:latin typeface="Calibri"/>
              </a:rPr>
              <a:t>"200 day streak -</a:t>
            </a:r>
          </a:p>
          <a:p>
            <a:pPr algn="ctr">
              <a:lnSpc>
                <a:spcPts val="2986"/>
              </a:lnSpc>
            </a:pPr>
            <a:r>
              <a:rPr lang="en-US" sz="2133" dirty="0">
                <a:solidFill>
                  <a:srgbClr val="000000"/>
                </a:solidFill>
                <a:latin typeface="Calibri"/>
              </a:rPr>
              <a:t> keep it up."</a:t>
            </a:r>
          </a:p>
        </p:txBody>
      </p:sp>
      <p:sp>
        <p:nvSpPr>
          <p:cNvPr id="11" name="TextBox 11"/>
          <p:cNvSpPr txBox="1"/>
          <p:nvPr/>
        </p:nvSpPr>
        <p:spPr>
          <a:xfrm>
            <a:off x="2949262" y="4088727"/>
            <a:ext cx="1920240" cy="7454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r>
              <a:rPr lang="en-US" sz="2133" dirty="0">
                <a:solidFill>
                  <a:srgbClr val="000000"/>
                </a:solidFill>
                <a:latin typeface="Calibri"/>
              </a:rPr>
              <a:t>"Time to do your </a:t>
            </a:r>
          </a:p>
          <a:p>
            <a:pPr algn="ctr">
              <a:lnSpc>
                <a:spcPts val="2986"/>
              </a:lnSpc>
            </a:pPr>
            <a:r>
              <a:rPr lang="en-US" sz="2133" dirty="0">
                <a:solidFill>
                  <a:srgbClr val="000000"/>
                </a:solidFill>
                <a:latin typeface="Calibri"/>
              </a:rPr>
              <a:t>daily exercise."</a:t>
            </a:r>
          </a:p>
        </p:txBody>
      </p:sp>
      <p:sp>
        <p:nvSpPr>
          <p:cNvPr id="12" name="TextBox 12"/>
          <p:cNvSpPr txBox="1"/>
          <p:nvPr/>
        </p:nvSpPr>
        <p:spPr>
          <a:xfrm>
            <a:off x="3103995" y="2424820"/>
            <a:ext cx="2548784" cy="7454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86"/>
              </a:lnSpc>
            </a:pPr>
            <a:r>
              <a:rPr lang="en-US" sz="2133" dirty="0">
                <a:solidFill>
                  <a:srgbClr val="000000"/>
                </a:solidFill>
                <a:latin typeface="Calibri"/>
              </a:rPr>
              <a:t>"Daisy B has just stolen</a:t>
            </a:r>
          </a:p>
          <a:p>
            <a:pPr algn="ctr">
              <a:lnSpc>
                <a:spcPts val="2986"/>
              </a:lnSpc>
            </a:pPr>
            <a:r>
              <a:rPr lang="en-US" sz="2133" dirty="0">
                <a:solidFill>
                  <a:srgbClr val="000000"/>
                </a:solidFill>
                <a:latin typeface="Calibri"/>
              </a:rPr>
              <a:t> your top spot."</a:t>
            </a:r>
          </a:p>
        </p:txBody>
      </p:sp>
      <p:sp>
        <p:nvSpPr>
          <p:cNvPr id="13" name="TextBox 13"/>
          <p:cNvSpPr txBox="1"/>
          <p:nvPr/>
        </p:nvSpPr>
        <p:spPr>
          <a:xfrm>
            <a:off x="6479117" y="1845495"/>
            <a:ext cx="4872567" cy="371856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518186" lvl="1" indent="-259093">
              <a:lnSpc>
                <a:spcPts val="2400"/>
              </a:lnSpc>
              <a:buFont typeface="Arial"/>
              <a:buChar char="•"/>
            </a:pPr>
            <a:r>
              <a:rPr lang="en-US" sz="2400" dirty="0">
                <a:solidFill>
                  <a:srgbClr val="000000"/>
                </a:solidFill>
                <a:latin typeface="Calibri"/>
              </a:rPr>
              <a:t>Turn off notifications.</a:t>
            </a:r>
          </a:p>
          <a:p>
            <a:pPr>
              <a:lnSpc>
                <a:spcPts val="2400"/>
              </a:lnSpc>
            </a:pPr>
            <a:endParaRPr lang="en-US" sz="2400" dirty="0">
              <a:solidFill>
                <a:srgbClr val="000000"/>
              </a:solidFill>
              <a:latin typeface="Calibri"/>
            </a:endParaRPr>
          </a:p>
          <a:p>
            <a:pPr marL="518186" lvl="1" indent="-259093">
              <a:lnSpc>
                <a:spcPts val="2400"/>
              </a:lnSpc>
              <a:buFont typeface="Arial"/>
              <a:buChar char="•"/>
            </a:pPr>
            <a:r>
              <a:rPr lang="en-US" sz="2400" dirty="0">
                <a:solidFill>
                  <a:srgbClr val="000000"/>
                </a:solidFill>
                <a:latin typeface="Calibri"/>
              </a:rPr>
              <a:t>Don't care about top spots, streaks etc.</a:t>
            </a:r>
          </a:p>
          <a:p>
            <a:pPr>
              <a:lnSpc>
                <a:spcPts val="2400"/>
              </a:lnSpc>
            </a:pPr>
            <a:endParaRPr lang="en-US" sz="2400" dirty="0">
              <a:solidFill>
                <a:srgbClr val="000000"/>
              </a:solidFill>
              <a:latin typeface="Calibri"/>
            </a:endParaRPr>
          </a:p>
          <a:p>
            <a:pPr marL="518186" lvl="1" indent="-259093">
              <a:lnSpc>
                <a:spcPts val="2400"/>
              </a:lnSpc>
              <a:buFont typeface="Arial"/>
              <a:buChar char="•"/>
            </a:pPr>
            <a:r>
              <a:rPr lang="en-US" sz="2400" dirty="0">
                <a:solidFill>
                  <a:srgbClr val="000000"/>
                </a:solidFill>
                <a:latin typeface="Calibri"/>
              </a:rPr>
              <a:t>Remember it's only algorithms 'talking' to you - they don't really know (or care) about you as an individual.</a:t>
            </a:r>
          </a:p>
          <a:p>
            <a:pPr>
              <a:lnSpc>
                <a:spcPts val="2400"/>
              </a:lnSpc>
            </a:pPr>
            <a:endParaRPr lang="en-US" sz="2400" dirty="0">
              <a:solidFill>
                <a:srgbClr val="000000"/>
              </a:solidFill>
              <a:latin typeface="Calibri"/>
            </a:endParaRPr>
          </a:p>
          <a:p>
            <a:pPr marL="518186" lvl="1" indent="-259093">
              <a:lnSpc>
                <a:spcPts val="2400"/>
              </a:lnSpc>
              <a:buFont typeface="Arial"/>
              <a:buChar char="•"/>
            </a:pPr>
            <a:r>
              <a:rPr lang="en-US" sz="2400" dirty="0">
                <a:solidFill>
                  <a:srgbClr val="000000"/>
                </a:solidFill>
                <a:latin typeface="Calibri"/>
              </a:rPr>
              <a:t>You are in charge and can choose what you see, read and switch off.</a:t>
            </a:r>
          </a:p>
        </p:txBody>
      </p:sp>
      <p:grpSp>
        <p:nvGrpSpPr>
          <p:cNvPr id="17" name="Group 16">
            <a:extLst>
              <a:ext uri="{FF2B5EF4-FFF2-40B4-BE49-F238E27FC236}">
                <a16:creationId xmlns:a16="http://schemas.microsoft.com/office/drawing/2014/main" id="{0146FAA9-DCAE-26FD-124D-8F8FE3CF199C}"/>
              </a:ext>
            </a:extLst>
          </p:cNvPr>
          <p:cNvGrpSpPr/>
          <p:nvPr/>
        </p:nvGrpSpPr>
        <p:grpSpPr>
          <a:xfrm>
            <a:off x="0" y="0"/>
            <a:ext cx="12192000" cy="1181100"/>
            <a:chOff x="0" y="0"/>
            <a:chExt cx="12192000" cy="1181100"/>
          </a:xfrm>
        </p:grpSpPr>
        <p:sp>
          <p:nvSpPr>
            <p:cNvPr id="15" name="Rectangle 14">
              <a:extLst>
                <a:ext uri="{FF2B5EF4-FFF2-40B4-BE49-F238E27FC236}">
                  <a16:creationId xmlns:a16="http://schemas.microsoft.com/office/drawing/2014/main" id="{CD0D61F1-5336-3805-3502-3B7BCB46C7A8}"/>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1B8DE17-2D06-FCA3-2743-F82CD92CF56F}"/>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What can you do?</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2141839" y="308920"/>
            <a:ext cx="3451065"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b="1" dirty="0">
                <a:solidFill>
                  <a:schemeClr val="bg1"/>
                </a:solidFill>
                <a:ea typeface="Tahoma"/>
                <a:cs typeface="Tahoma"/>
              </a:rPr>
              <a:t>Where to go for help</a:t>
            </a:r>
            <a:endParaRPr lang="en-US" sz="2400" b="1" dirty="0">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521925" y="1253001"/>
            <a:ext cx="2743200" cy="1615858"/>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8816674" y="405712"/>
            <a:ext cx="2466975" cy="1847850"/>
          </a:xfrm>
          <a:prstGeom prst="rect">
            <a:avLst/>
          </a:prstGeom>
        </p:spPr>
      </p:pic>
      <p:pic>
        <p:nvPicPr>
          <p:cNvPr id="7" name="Picture 7" descr="Graphical user interface, text&#10;&#10;Description automatically generated">
            <a:extLst>
              <a:ext uri="{FF2B5EF4-FFF2-40B4-BE49-F238E27FC236}">
                <a16:creationId xmlns:a16="http://schemas.microsoft.com/office/drawing/2014/main" id="{4BA6669F-90E6-1BC3-2843-6EF64B6257F4}"/>
              </a:ext>
            </a:extLst>
          </p:cNvPr>
          <p:cNvPicPr>
            <a:picLocks noChangeAspect="1"/>
          </p:cNvPicPr>
          <p:nvPr/>
        </p:nvPicPr>
        <p:blipFill>
          <a:blip r:embed="rId4"/>
          <a:stretch>
            <a:fillRect/>
          </a:stretch>
        </p:blipFill>
        <p:spPr>
          <a:xfrm>
            <a:off x="7592933" y="5489635"/>
            <a:ext cx="2743200" cy="962653"/>
          </a:xfrm>
          <a:prstGeom prst="rect">
            <a:avLst/>
          </a:prstGeom>
        </p:spPr>
      </p:pic>
      <p:pic>
        <p:nvPicPr>
          <p:cNvPr id="8" name="Picture 8">
            <a:extLst>
              <a:ext uri="{FF2B5EF4-FFF2-40B4-BE49-F238E27FC236}">
                <a16:creationId xmlns:a16="http://schemas.microsoft.com/office/drawing/2014/main" id="{3ADDC0B2-D80B-C925-EFF6-9D906D68247A}"/>
              </a:ext>
            </a:extLst>
          </p:cNvPr>
          <p:cNvPicPr>
            <a:picLocks noChangeAspect="1"/>
          </p:cNvPicPr>
          <p:nvPr/>
        </p:nvPicPr>
        <p:blipFill>
          <a:blip r:embed="rId5"/>
          <a:stretch>
            <a:fillRect/>
          </a:stretch>
        </p:blipFill>
        <p:spPr>
          <a:xfrm>
            <a:off x="960195" y="4803635"/>
            <a:ext cx="2438400" cy="1876425"/>
          </a:xfrm>
          <a:prstGeom prst="rect">
            <a:avLst/>
          </a:prstGeom>
        </p:spPr>
      </p:pic>
      <p:pic>
        <p:nvPicPr>
          <p:cNvPr id="9" name="Picture 9">
            <a:extLst>
              <a:ext uri="{FF2B5EF4-FFF2-40B4-BE49-F238E27FC236}">
                <a16:creationId xmlns:a16="http://schemas.microsoft.com/office/drawing/2014/main" id="{036959F4-4F16-903A-2D53-437D262E9B51}"/>
              </a:ext>
            </a:extLst>
          </p:cNvPr>
          <p:cNvPicPr>
            <a:picLocks noChangeAspect="1"/>
          </p:cNvPicPr>
          <p:nvPr/>
        </p:nvPicPr>
        <p:blipFill>
          <a:blip r:embed="rId6"/>
          <a:stretch>
            <a:fillRect/>
          </a:stretch>
        </p:blipFill>
        <p:spPr>
          <a:xfrm>
            <a:off x="4521200" y="3511269"/>
            <a:ext cx="2247900" cy="1781175"/>
          </a:xfrm>
          <a:prstGeom prst="rect">
            <a:avLst/>
          </a:prstGeom>
        </p:spPr>
      </p:pic>
      <p:pic>
        <p:nvPicPr>
          <p:cNvPr id="10" name="Picture 10" descr="Logo, company name&#10;&#10;Description automatically generated">
            <a:extLst>
              <a:ext uri="{FF2B5EF4-FFF2-40B4-BE49-F238E27FC236}">
                <a16:creationId xmlns:a16="http://schemas.microsoft.com/office/drawing/2014/main" id="{1B92089B-6629-0DFB-DD5E-AFFA85B9124B}"/>
              </a:ext>
            </a:extLst>
          </p:cNvPr>
          <p:cNvPicPr>
            <a:picLocks noChangeAspect="1"/>
          </p:cNvPicPr>
          <p:nvPr/>
        </p:nvPicPr>
        <p:blipFill>
          <a:blip r:embed="rId7"/>
          <a:stretch>
            <a:fillRect/>
          </a:stretch>
        </p:blipFill>
        <p:spPr>
          <a:xfrm>
            <a:off x="8483601" y="3060560"/>
            <a:ext cx="2619375" cy="1743075"/>
          </a:xfrm>
          <a:prstGeom prst="rect">
            <a:avLst/>
          </a:prstGeom>
        </p:spPr>
      </p:pic>
      <p:pic>
        <p:nvPicPr>
          <p:cNvPr id="11" name="Picture 11" descr="Logo&#10;&#10;Description automatically generated">
            <a:extLst>
              <a:ext uri="{FF2B5EF4-FFF2-40B4-BE49-F238E27FC236}">
                <a16:creationId xmlns:a16="http://schemas.microsoft.com/office/drawing/2014/main" id="{1FC24D42-FA46-FBF1-A3A6-9098D8959CDF}"/>
              </a:ext>
            </a:extLst>
          </p:cNvPr>
          <p:cNvPicPr>
            <a:picLocks noChangeAspect="1"/>
          </p:cNvPicPr>
          <p:nvPr/>
        </p:nvPicPr>
        <p:blipFill>
          <a:blip r:embed="rId8"/>
          <a:stretch>
            <a:fillRect/>
          </a:stretch>
        </p:blipFill>
        <p:spPr>
          <a:xfrm>
            <a:off x="6197600" y="829994"/>
            <a:ext cx="1498993" cy="1888378"/>
          </a:xfrm>
          <a:prstGeom prst="rect">
            <a:avLst/>
          </a:prstGeom>
        </p:spPr>
      </p:pic>
    </p:spTree>
    <p:extLst>
      <p:ext uri="{BB962C8B-B14F-4D97-AF65-F5344CB8AC3E}">
        <p14:creationId xmlns:p14="http://schemas.microsoft.com/office/powerpoint/2010/main" val="26924529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50" y="1220915"/>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1" y="3717931"/>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1" y="4434331"/>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1" y="5150731"/>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8" y="38637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8" y="45801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8" y="3113278"/>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3" y="3815070"/>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20" y="3921800"/>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1" y="3872474"/>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1" y="2935732"/>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5" y="3037869"/>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5" y="2967441"/>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8" y="3198826"/>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6"/>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2"/>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600" y="1042472"/>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1" y="2967441"/>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1" y="2219109"/>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1" y="1484661"/>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8" y="1653731"/>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8" y="236473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8" y="313744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8" y="5296568"/>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600" y="1317253"/>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8" y="3768862"/>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8"/>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8"/>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8" y="1487929"/>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8" y="2950024"/>
            <a:ext cx="2691175"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9" y="3587437"/>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6" y="1446562"/>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9" y="4637619"/>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9" y="2262526"/>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9" y="5160348"/>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2347" y="725687"/>
            <a:ext cx="10099707" cy="1754326"/>
          </a:xfrm>
          <a:prstGeom prst="rect">
            <a:avLst/>
          </a:prstGeom>
          <a:noFill/>
          <a:ln>
            <a:noFill/>
          </a:ln>
        </p:spPr>
        <p:txBody>
          <a:bodyPr wrap="square" rtlCol="0">
            <a:spAutoFit/>
          </a:bodyPr>
          <a:lstStyle/>
          <a:p>
            <a:pPr algn="ctr"/>
            <a:r>
              <a:rPr lang="en-GB" sz="5400" b="1" dirty="0"/>
              <a:t>Title</a:t>
            </a:r>
            <a:r>
              <a:rPr lang="en-GB" sz="5400" dirty="0"/>
              <a:t>: </a:t>
            </a:r>
            <a:r>
              <a:rPr lang="en-GB" sz="5400" u="sng" dirty="0"/>
              <a:t>How can social media affect our mental health?</a:t>
            </a:r>
          </a:p>
        </p:txBody>
      </p:sp>
      <p:sp>
        <p:nvSpPr>
          <p:cNvPr id="7" name="AutoShape 4" descr="Listen">
            <a:hlinkClick r:id="rId2"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1129012" y="2799213"/>
            <a:ext cx="9760856" cy="933356"/>
          </a:xfrm>
          <a:prstGeom prst="rect">
            <a:avLst/>
          </a:prstGeom>
          <a:noFill/>
          <a:ln>
            <a:noFill/>
          </a:ln>
        </p:spPr>
        <p:txBody>
          <a:bodyPr wrap="square" lIns="91440" tIns="45720" rIns="91440" bIns="45720" rtlCol="0" anchor="t">
            <a:spAutoFit/>
          </a:bodyPr>
          <a:lstStyle/>
          <a:p>
            <a:r>
              <a:rPr lang="en-GB" sz="5400">
                <a:solidFill>
                  <a:srgbClr val="00B050"/>
                </a:solidFill>
              </a:rPr>
              <a:t>Whiteboards, Do</a:t>
            </a:r>
            <a:r>
              <a:rPr lang="en-GB" sz="5400" dirty="0">
                <a:solidFill>
                  <a:srgbClr val="00B050"/>
                </a:solidFill>
              </a:rPr>
              <a:t> now:</a:t>
            </a:r>
            <a:r>
              <a:rPr lang="en-GB" sz="5400" b="1" dirty="0">
                <a:solidFill>
                  <a:srgbClr val="C00000"/>
                </a:solidFill>
              </a:rPr>
              <a:t> </a:t>
            </a:r>
            <a:endParaRPr lang="en-GB" sz="5400" dirty="0">
              <a:solidFill>
                <a:srgbClr val="C00000"/>
              </a:solidFill>
              <a:ea typeface="Calibri"/>
              <a:cs typeface="Calibri"/>
            </a:endParaRPr>
          </a:p>
        </p:txBody>
      </p:sp>
      <p:sp>
        <p:nvSpPr>
          <p:cNvPr id="4" name="TextBox 3">
            <a:extLst>
              <a:ext uri="{FF2B5EF4-FFF2-40B4-BE49-F238E27FC236}">
                <a16:creationId xmlns:a16="http://schemas.microsoft.com/office/drawing/2014/main" id="{EF13F98C-3AEE-44EB-98BD-BD0756732D4A}"/>
              </a:ext>
            </a:extLst>
          </p:cNvPr>
          <p:cNvSpPr txBox="1"/>
          <p:nvPr/>
        </p:nvSpPr>
        <p:spPr>
          <a:xfrm>
            <a:off x="1139039" y="3732568"/>
            <a:ext cx="10716027" cy="1477328"/>
          </a:xfrm>
          <a:prstGeom prst="rect">
            <a:avLst/>
          </a:prstGeom>
          <a:noFill/>
        </p:spPr>
        <p:txBody>
          <a:bodyPr wrap="square" lIns="91440" tIns="45720" rIns="91440" bIns="45720" rtlCol="0" anchor="t">
            <a:spAutoFit/>
          </a:bodyPr>
          <a:lstStyle/>
          <a:p>
            <a:pPr marL="342900" indent="-342900">
              <a:spcBef>
                <a:spcPts val="600"/>
              </a:spcBef>
              <a:spcAft>
                <a:spcPts val="600"/>
              </a:spcAft>
              <a:buFontTx/>
              <a:buAutoNum type="arabicPeriod"/>
            </a:pPr>
            <a:r>
              <a:rPr lang="en-US" sz="4000" dirty="0"/>
              <a:t>What are some of the benefits of being online?</a:t>
            </a:r>
          </a:p>
          <a:p>
            <a:pPr marL="342900" indent="-342900">
              <a:spcBef>
                <a:spcPts val="600"/>
              </a:spcBef>
              <a:spcAft>
                <a:spcPts val="600"/>
              </a:spcAft>
              <a:buFontTx/>
              <a:buAutoNum type="arabicPeriod"/>
            </a:pPr>
            <a:r>
              <a:rPr lang="en-US" sz="4000"/>
              <a:t>What are some negatives ?</a:t>
            </a:r>
            <a:endParaRPr lang="en-US" sz="4000" dirty="0"/>
          </a:p>
        </p:txBody>
      </p:sp>
      <p:sp>
        <p:nvSpPr>
          <p:cNvPr id="8" name="Date Placeholder 7"/>
          <p:cNvSpPr>
            <a:spLocks noGrp="1"/>
          </p:cNvSpPr>
          <p:nvPr>
            <p:ph type="dt" sz="half" idx="10"/>
          </p:nvPr>
        </p:nvSpPr>
        <p:spPr>
          <a:xfrm>
            <a:off x="6863938" y="217783"/>
            <a:ext cx="5148942" cy="442911"/>
          </a:xfrm>
        </p:spPr>
        <p:txBody>
          <a:bodyPr/>
          <a:lstStyle/>
          <a:p>
            <a:pPr algn="r"/>
            <a:fld id="{CF5F00F6-BB26-469A-A5C3-51FC208CEBED}" type="datetime2">
              <a:rPr lang="en-GB" sz="2800" b="1" u="sng" smtClean="0">
                <a:solidFill>
                  <a:schemeClr val="tx1"/>
                </a:solidFill>
              </a:rPr>
              <a:pPr algn="r"/>
              <a:t>Friday, 26 June 2026</a:t>
            </a:fld>
            <a:endParaRPr lang="en-GB" sz="2800" b="1" u="sng" dirty="0">
              <a:solidFill>
                <a:schemeClr val="tx1"/>
              </a:solidFill>
            </a:endParaRPr>
          </a:p>
        </p:txBody>
      </p:sp>
      <p:pic>
        <p:nvPicPr>
          <p:cNvPr id="9" name="Picture 8" descr="10,900+ Thinking Emoji Stock Photos, Pictures &amp; Royalty-Free Images -  iStock | Thinking emoji vector, Thinking emoji line, Flat thinking emoji">
            <a:extLst>
              <a:ext uri="{FF2B5EF4-FFF2-40B4-BE49-F238E27FC236}">
                <a16:creationId xmlns:a16="http://schemas.microsoft.com/office/drawing/2014/main" id="{350F4E6E-94A2-89C2-E99E-F76251397D73}"/>
              </a:ext>
            </a:extLst>
          </p:cNvPr>
          <p:cNvPicPr>
            <a:picLocks noChangeAspect="1"/>
          </p:cNvPicPr>
          <p:nvPr/>
        </p:nvPicPr>
        <p:blipFill>
          <a:blip r:embed="rId3"/>
          <a:stretch>
            <a:fillRect/>
          </a:stretch>
        </p:blipFill>
        <p:spPr>
          <a:xfrm>
            <a:off x="9285194" y="4668238"/>
            <a:ext cx="1600200" cy="1628775"/>
          </a:xfrm>
          <a:prstGeom prst="rect">
            <a:avLst/>
          </a:prstGeom>
        </p:spPr>
      </p:pic>
    </p:spTree>
    <p:extLst>
      <p:ext uri="{BB962C8B-B14F-4D97-AF65-F5344CB8AC3E}">
        <p14:creationId xmlns:p14="http://schemas.microsoft.com/office/powerpoint/2010/main" val="277964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2D331-4A82-4EED-A1B3-F4387AAD34B9}"/>
              </a:ext>
            </a:extLst>
          </p:cNvPr>
          <p:cNvSpPr/>
          <p:nvPr/>
        </p:nvSpPr>
        <p:spPr>
          <a:xfrm>
            <a:off x="477151" y="1236184"/>
            <a:ext cx="10228514" cy="1323439"/>
          </a:xfrm>
          <a:prstGeom prst="rect">
            <a:avLst/>
          </a:prstGeom>
        </p:spPr>
        <p:txBody>
          <a:bodyPr wrap="square">
            <a:spAutoFit/>
          </a:bodyPr>
          <a:lstStyle/>
          <a:p>
            <a:r>
              <a:rPr lang="en-GB" sz="4000" b="1" dirty="0"/>
              <a:t>Lesson Objective</a:t>
            </a:r>
            <a:r>
              <a:rPr lang="en-GB" sz="4000" dirty="0"/>
              <a:t>: Today we are learning about how social media can affect our mental health.</a:t>
            </a:r>
          </a:p>
        </p:txBody>
      </p:sp>
      <p:sp>
        <p:nvSpPr>
          <p:cNvPr id="3" name="Rectangle 2">
            <a:extLst>
              <a:ext uri="{FF2B5EF4-FFF2-40B4-BE49-F238E27FC236}">
                <a16:creationId xmlns:a16="http://schemas.microsoft.com/office/drawing/2014/main" id="{DEAF0773-D3D3-42B2-A775-8197AF4DEED0}"/>
              </a:ext>
            </a:extLst>
          </p:cNvPr>
          <p:cNvSpPr/>
          <p:nvPr/>
        </p:nvSpPr>
        <p:spPr>
          <a:xfrm>
            <a:off x="477151" y="2559623"/>
            <a:ext cx="8092418" cy="3970318"/>
          </a:xfrm>
          <a:prstGeom prst="rect">
            <a:avLst/>
          </a:prstGeom>
        </p:spPr>
        <p:txBody>
          <a:bodyPr wrap="square">
            <a:spAutoFit/>
          </a:bodyPr>
          <a:lstStyle/>
          <a:p>
            <a:r>
              <a:rPr lang="en-GB" sz="3600" b="1" dirty="0"/>
              <a:t>Learning Outcomes:</a:t>
            </a:r>
          </a:p>
          <a:p>
            <a:pPr marL="742950" indent="-742950">
              <a:buFont typeface="+mj-lt"/>
              <a:buAutoNum type="arabicPeriod"/>
            </a:pPr>
            <a:r>
              <a:rPr lang="en-GB" sz="3600" dirty="0"/>
              <a:t>To </a:t>
            </a:r>
            <a:r>
              <a:rPr lang="en-GB" sz="3600" b="1" dirty="0">
                <a:solidFill>
                  <a:srgbClr val="FF0000"/>
                </a:solidFill>
              </a:rPr>
              <a:t>analyse</a:t>
            </a:r>
            <a:r>
              <a:rPr lang="en-GB" sz="3600" dirty="0"/>
              <a:t> how much time we spend on social media.</a:t>
            </a:r>
          </a:p>
          <a:p>
            <a:pPr marL="742950" indent="-742950">
              <a:buFont typeface="+mj-lt"/>
              <a:buAutoNum type="arabicPeriod"/>
            </a:pPr>
            <a:r>
              <a:rPr lang="en-GB" sz="3600" dirty="0"/>
              <a:t>To </a:t>
            </a:r>
            <a:r>
              <a:rPr lang="en-GB" sz="3600" b="1" dirty="0">
                <a:solidFill>
                  <a:srgbClr val="FF0000"/>
                </a:solidFill>
              </a:rPr>
              <a:t>decide</a:t>
            </a:r>
            <a:r>
              <a:rPr lang="en-GB" sz="3600" dirty="0"/>
              <a:t> how to choose which accounts to follow.</a:t>
            </a:r>
            <a:endParaRPr lang="en-US" sz="3600" b="1" dirty="0">
              <a:solidFill>
                <a:srgbClr val="FF0000"/>
              </a:solidFill>
            </a:endParaRPr>
          </a:p>
          <a:p>
            <a:pPr marL="742950" indent="-742950">
              <a:buFont typeface="+mj-lt"/>
              <a:buAutoNum type="arabicPeriod"/>
            </a:pPr>
            <a:r>
              <a:rPr lang="en-US" sz="3600" dirty="0"/>
              <a:t>To </a:t>
            </a:r>
            <a:r>
              <a:rPr lang="en-US" sz="3600" b="1" dirty="0">
                <a:solidFill>
                  <a:srgbClr val="FF0000"/>
                </a:solidFill>
              </a:rPr>
              <a:t>evaluate</a:t>
            </a:r>
            <a:r>
              <a:rPr lang="en-US" sz="3600" dirty="0"/>
              <a:t> how we maintain healthy habits on social media.</a:t>
            </a:r>
            <a:endParaRPr lang="en-GB" sz="3600" dirty="0"/>
          </a:p>
        </p:txBody>
      </p:sp>
      <p:pic>
        <p:nvPicPr>
          <p:cNvPr id="9" name="Picture 8">
            <a:extLst>
              <a:ext uri="{FF2B5EF4-FFF2-40B4-BE49-F238E27FC236}">
                <a16:creationId xmlns:a16="http://schemas.microsoft.com/office/drawing/2014/main" id="{03453CAB-2066-429F-A6D3-6E3F318BE04E}"/>
              </a:ext>
            </a:extLst>
          </p:cNvPr>
          <p:cNvPicPr>
            <a:picLocks noChangeAspect="1"/>
          </p:cNvPicPr>
          <p:nvPr/>
        </p:nvPicPr>
        <p:blipFill rotWithShape="1">
          <a:blip r:embed="rId2"/>
          <a:srcRect l="18088" r="16350" b="12830"/>
          <a:stretch/>
        </p:blipFill>
        <p:spPr>
          <a:xfrm>
            <a:off x="8741665" y="2804692"/>
            <a:ext cx="2712146" cy="3606007"/>
          </a:xfrm>
          <a:prstGeom prst="rect">
            <a:avLst/>
          </a:prstGeom>
        </p:spPr>
      </p:pic>
      <p:sp>
        <p:nvSpPr>
          <p:cNvPr id="7" name="TextBox 6"/>
          <p:cNvSpPr txBox="1"/>
          <p:nvPr/>
        </p:nvSpPr>
        <p:spPr>
          <a:xfrm>
            <a:off x="0" y="0"/>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r>
              <a:rPr lang="en-GB" sz="6000" b="1" dirty="0">
                <a:solidFill>
                  <a:schemeClr val="bg1"/>
                </a:solidFill>
              </a:rPr>
              <a:t>What are we learning today?</a:t>
            </a:r>
          </a:p>
        </p:txBody>
      </p:sp>
    </p:spTree>
    <p:extLst>
      <p:ext uri="{BB962C8B-B14F-4D97-AF65-F5344CB8AC3E}">
        <p14:creationId xmlns:p14="http://schemas.microsoft.com/office/powerpoint/2010/main" val="2019425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2"/>
            <a:ext cx="12192000" cy="1015663"/>
          </a:xfrm>
          <a:prstGeom prst="rect">
            <a:avLst/>
          </a:prstGeom>
          <a:solidFill>
            <a:srgbClr val="37874F"/>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B1D30E56-D132-7CF1-1A7A-66BC68DE58D3}"/>
              </a:ext>
            </a:extLst>
          </p:cNvPr>
          <p:cNvSpPr txBox="1"/>
          <p:nvPr/>
        </p:nvSpPr>
        <p:spPr>
          <a:xfrm>
            <a:off x="1428448" y="1712242"/>
            <a:ext cx="3770326" cy="3754874"/>
          </a:xfrm>
          <a:prstGeom prst="rect">
            <a:avLst/>
          </a:prstGeom>
          <a:solidFill>
            <a:schemeClr val="accent3">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Screen time</a:t>
            </a:r>
            <a:endParaRPr lang="en-US" sz="4000" b="1" dirty="0">
              <a:ea typeface="Calibri"/>
              <a:cs typeface="Calibri"/>
            </a:endParaRPr>
          </a:p>
          <a:p>
            <a:pPr algn="ctr"/>
            <a:endParaRPr lang="en-US" sz="4000" b="1" dirty="0">
              <a:ea typeface="Calibri"/>
              <a:cs typeface="Calibri"/>
            </a:endParaRPr>
          </a:p>
          <a:p>
            <a:pPr algn="ctr"/>
            <a:r>
              <a:rPr lang="en-US" sz="4000" b="1">
                <a:ea typeface="Calibri"/>
                <a:cs typeface="Calibri"/>
              </a:rPr>
              <a:t>Privacy</a:t>
            </a:r>
          </a:p>
          <a:p>
            <a:pPr algn="ctr"/>
            <a:endParaRPr lang="en-US" sz="4000" b="1" dirty="0">
              <a:ea typeface="Calibri"/>
              <a:cs typeface="Calibri"/>
            </a:endParaRPr>
          </a:p>
          <a:p>
            <a:pPr algn="ctr"/>
            <a:r>
              <a:rPr lang="en-US" sz="4000" b="1">
                <a:ea typeface="Calibri"/>
                <a:cs typeface="Calibri"/>
              </a:rPr>
              <a:t>Inappropriate content</a:t>
            </a:r>
            <a:endParaRPr lang="en-US" sz="4000" b="1" dirty="0">
              <a:ea typeface="Calibri"/>
              <a:cs typeface="Calibri"/>
            </a:endParaRPr>
          </a:p>
        </p:txBody>
      </p:sp>
      <p:sp>
        <p:nvSpPr>
          <p:cNvPr id="5" name="TextBox 4">
            <a:extLst>
              <a:ext uri="{FF2B5EF4-FFF2-40B4-BE49-F238E27FC236}">
                <a16:creationId xmlns:a16="http://schemas.microsoft.com/office/drawing/2014/main" id="{3493A542-59F7-E22D-4DBA-1FC77BCFB2BD}"/>
              </a:ext>
            </a:extLst>
          </p:cNvPr>
          <p:cNvSpPr txBox="1"/>
          <p:nvPr/>
        </p:nvSpPr>
        <p:spPr>
          <a:xfrm>
            <a:off x="6228550" y="1660088"/>
            <a:ext cx="5173299"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p>
          <a:p>
            <a:endParaRPr lang="en-US" sz="4000">
              <a:ea typeface="Calibri"/>
              <a:cs typeface="Calibri"/>
            </a:endParaRPr>
          </a:p>
          <a:p>
            <a:r>
              <a:rPr lang="en-US" sz="4000">
                <a:ea typeface="Calibri"/>
                <a:cs typeface="Calibri"/>
              </a:rPr>
              <a:t>Can you explain these words ?</a:t>
            </a: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9315363" y="4015635"/>
            <a:ext cx="2413000" cy="2438400"/>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75363" y="1716379"/>
            <a:ext cx="4353231" cy="2583180"/>
          </a:xfrm>
          <a:prstGeom prst="rect">
            <a:avLst/>
          </a:prstGeom>
        </p:spPr>
      </p:pic>
      <p:pic>
        <p:nvPicPr>
          <p:cNvPr id="6" name="Picture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611350" y="1580688"/>
            <a:ext cx="4730155" cy="2687556"/>
          </a:xfrm>
          <a:prstGeom prst="rect">
            <a:avLst/>
          </a:prstGeom>
        </p:spPr>
      </p:pic>
      <p:pic>
        <p:nvPicPr>
          <p:cNvPr id="7" name="Picture 7"/>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2447955" y="5448089"/>
            <a:ext cx="842190" cy="815871"/>
          </a:xfrm>
          <a:prstGeom prst="rect">
            <a:avLst/>
          </a:prstGeom>
        </p:spPr>
      </p:pic>
      <p:pic>
        <p:nvPicPr>
          <p:cNvPr id="8" name="Picture 8"/>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8709460" y="5316459"/>
            <a:ext cx="845302" cy="845302"/>
          </a:xfrm>
          <a:prstGeom prst="rect">
            <a:avLst/>
          </a:prstGeom>
        </p:spPr>
      </p:pic>
      <p:sp>
        <p:nvSpPr>
          <p:cNvPr id="9" name="TextBox 9"/>
          <p:cNvSpPr txBox="1"/>
          <p:nvPr/>
        </p:nvSpPr>
        <p:spPr>
          <a:xfrm>
            <a:off x="680453" y="369898"/>
            <a:ext cx="10798583" cy="62649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6"/>
              </a:lnSpc>
            </a:pPr>
            <a:r>
              <a:rPr lang="en-US" sz="3733" dirty="0">
                <a:solidFill>
                  <a:srgbClr val="F39200"/>
                </a:solidFill>
                <a:latin typeface="Calibri"/>
              </a:rPr>
              <a:t>Positives and negatives of social media</a:t>
            </a:r>
          </a:p>
        </p:txBody>
      </p:sp>
      <p:sp>
        <p:nvSpPr>
          <p:cNvPr id="10" name="TextBox 10"/>
          <p:cNvSpPr txBox="1"/>
          <p:nvPr/>
        </p:nvSpPr>
        <p:spPr>
          <a:xfrm>
            <a:off x="362457" y="4573078"/>
            <a:ext cx="5374769" cy="128028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360"/>
              </a:lnSpc>
            </a:pPr>
            <a:r>
              <a:rPr lang="en-US" sz="2400" dirty="0">
                <a:solidFill>
                  <a:srgbClr val="000000"/>
                </a:solidFill>
                <a:latin typeface="Calibri"/>
              </a:rPr>
              <a:t>List 3 positive things about social media:</a:t>
            </a:r>
          </a:p>
          <a:p>
            <a:pPr>
              <a:lnSpc>
                <a:spcPts val="3360"/>
              </a:lnSpc>
            </a:pPr>
            <a:endParaRPr lang="en-US" sz="2400" dirty="0">
              <a:solidFill>
                <a:srgbClr val="000000"/>
              </a:solidFill>
              <a:latin typeface="Calibri"/>
            </a:endParaRPr>
          </a:p>
          <a:p>
            <a:pPr>
              <a:lnSpc>
                <a:spcPts val="3360"/>
              </a:lnSpc>
            </a:pPr>
            <a:endParaRPr lang="en-US" sz="2400" dirty="0">
              <a:solidFill>
                <a:srgbClr val="000000"/>
              </a:solidFill>
              <a:latin typeface="Calibri"/>
            </a:endParaRPr>
          </a:p>
        </p:txBody>
      </p:sp>
      <p:sp>
        <p:nvSpPr>
          <p:cNvPr id="11" name="TextBox 11"/>
          <p:cNvSpPr txBox="1"/>
          <p:nvPr/>
        </p:nvSpPr>
        <p:spPr>
          <a:xfrm>
            <a:off x="6465213" y="4573078"/>
            <a:ext cx="5523587" cy="128028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360"/>
              </a:lnSpc>
            </a:pPr>
            <a:r>
              <a:rPr lang="en-US" sz="2400" dirty="0">
                <a:solidFill>
                  <a:srgbClr val="000000"/>
                </a:solidFill>
                <a:latin typeface="Calibri"/>
              </a:rPr>
              <a:t>List 3 negative things about social media:</a:t>
            </a:r>
          </a:p>
          <a:p>
            <a:pPr>
              <a:lnSpc>
                <a:spcPts val="3360"/>
              </a:lnSpc>
            </a:pPr>
            <a:endParaRPr lang="en-US" sz="2400" dirty="0">
              <a:solidFill>
                <a:srgbClr val="000000"/>
              </a:solidFill>
              <a:latin typeface="Calibri"/>
            </a:endParaRPr>
          </a:p>
          <a:p>
            <a:pPr>
              <a:lnSpc>
                <a:spcPts val="3360"/>
              </a:lnSpc>
            </a:pPr>
            <a:endParaRPr lang="en-US" sz="2400" dirty="0">
              <a:solidFill>
                <a:srgbClr val="000000"/>
              </a:solidFill>
              <a:latin typeface="Calibri"/>
            </a:endParaRPr>
          </a:p>
        </p:txBody>
      </p:sp>
      <p:sp>
        <p:nvSpPr>
          <p:cNvPr id="13" name="TextBox 12">
            <a:extLst>
              <a:ext uri="{FF2B5EF4-FFF2-40B4-BE49-F238E27FC236}">
                <a16:creationId xmlns:a16="http://schemas.microsoft.com/office/drawing/2014/main" id="{439511FC-2308-D893-5A34-C97900E2B96D}"/>
              </a:ext>
            </a:extLst>
          </p:cNvPr>
          <p:cNvSpPr txBox="1"/>
          <p:nvPr/>
        </p:nvSpPr>
        <p:spPr>
          <a:xfrm>
            <a:off x="0" y="0"/>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Whiteboards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76073" y="1283677"/>
            <a:ext cx="1809743" cy="1308785"/>
          </a:xfrm>
          <a:prstGeom prst="rect">
            <a:avLst/>
          </a:prstGeom>
        </p:spPr>
      </p:pic>
      <p:pic>
        <p:nvPicPr>
          <p:cNvPr id="15" name="Picture 15"/>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76073" y="2975521"/>
            <a:ext cx="1815523" cy="1371855"/>
          </a:xfrm>
          <a:prstGeom prst="rect">
            <a:avLst/>
          </a:prstGeom>
        </p:spPr>
      </p:pic>
      <p:pic>
        <p:nvPicPr>
          <p:cNvPr id="16" name="Picture 1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76073" y="4582848"/>
            <a:ext cx="1815523" cy="1589353"/>
          </a:xfrm>
          <a:prstGeom prst="rect">
            <a:avLst/>
          </a:prstGeom>
          <a:ln>
            <a:solidFill>
              <a:schemeClr val="tx1"/>
            </a:solidFill>
          </a:ln>
        </p:spPr>
      </p:pic>
      <p:sp>
        <p:nvSpPr>
          <p:cNvPr id="17" name="TextBox 17"/>
          <p:cNvSpPr txBox="1"/>
          <p:nvPr/>
        </p:nvSpPr>
        <p:spPr>
          <a:xfrm>
            <a:off x="685801" y="230052"/>
            <a:ext cx="10798583"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dirty="0">
                <a:solidFill>
                  <a:srgbClr val="F39200"/>
                </a:solidFill>
                <a:latin typeface="Calibri"/>
              </a:rPr>
              <a:t>Social media - the good, the bad &amp; the ugly</a:t>
            </a:r>
          </a:p>
        </p:txBody>
      </p:sp>
      <p:sp>
        <p:nvSpPr>
          <p:cNvPr id="18" name="TextBox 18"/>
          <p:cNvSpPr txBox="1"/>
          <p:nvPr/>
        </p:nvSpPr>
        <p:spPr>
          <a:xfrm>
            <a:off x="2749215" y="4896031"/>
            <a:ext cx="8768307" cy="64671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613"/>
              </a:lnSpc>
            </a:pPr>
            <a:r>
              <a:rPr lang="en-US" sz="1867" dirty="0">
                <a:solidFill>
                  <a:srgbClr val="000000"/>
                </a:solidFill>
                <a:latin typeface="Calibri"/>
              </a:rPr>
              <a:t>Manipulation by large corporations, use of personal data, 'spying', fake news, unhealthy and/or harmful sites, can be used for criminal activity, bullying, hate crime, trolling etc </a:t>
            </a:r>
          </a:p>
        </p:txBody>
      </p:sp>
      <p:sp>
        <p:nvSpPr>
          <p:cNvPr id="19" name="TextBox 19"/>
          <p:cNvSpPr txBox="1"/>
          <p:nvPr/>
        </p:nvSpPr>
        <p:spPr>
          <a:xfrm>
            <a:off x="2749215" y="1374004"/>
            <a:ext cx="8620106" cy="10181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613"/>
              </a:lnSpc>
            </a:pPr>
            <a:r>
              <a:rPr lang="en-US" sz="1867" dirty="0">
                <a:solidFill>
                  <a:srgbClr val="000000"/>
                </a:solidFill>
                <a:latin typeface="Calibri"/>
              </a:rPr>
              <a:t>Good way to keep in touch, share information, photographs etc. Can keep up to date with issues you are interested in. Lots of free information, re-connect with people, global communication, instant, advertising/marketing self, cheap/free</a:t>
            </a:r>
          </a:p>
        </p:txBody>
      </p:sp>
      <p:sp>
        <p:nvSpPr>
          <p:cNvPr id="20" name="TextBox 20"/>
          <p:cNvSpPr txBox="1"/>
          <p:nvPr/>
        </p:nvSpPr>
        <p:spPr>
          <a:xfrm>
            <a:off x="2755770" y="3132560"/>
            <a:ext cx="8620106" cy="10181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613"/>
              </a:lnSpc>
            </a:pPr>
            <a:r>
              <a:rPr lang="en-US" sz="1867" dirty="0">
                <a:solidFill>
                  <a:srgbClr val="000000"/>
                </a:solidFill>
                <a:latin typeface="Calibri"/>
              </a:rPr>
              <a:t>Can become very reliant 'addicted' to social media, lose other types of communication skills e.g. conversation, writing, speaking on the telephone, listening, concentration. Increases fear of missing out FOMO, comparing self to others</a:t>
            </a:r>
          </a:p>
        </p:txBody>
      </p:sp>
      <p:sp>
        <p:nvSpPr>
          <p:cNvPr id="9" name="TextBox 8">
            <a:extLst>
              <a:ext uri="{FF2B5EF4-FFF2-40B4-BE49-F238E27FC236}">
                <a16:creationId xmlns:a16="http://schemas.microsoft.com/office/drawing/2014/main" id="{C60F310D-4EDB-FC91-B1FF-73F178C904F2}"/>
              </a:ext>
            </a:extLst>
          </p:cNvPr>
          <p:cNvSpPr txBox="1"/>
          <p:nvPr/>
        </p:nvSpPr>
        <p:spPr>
          <a:xfrm>
            <a:off x="0" y="0"/>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The good, the bad and the ugly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 calcmode="lin" valueType="num">
                                      <p:cBhvr additive="base">
                                        <p:cTn id="1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 calcmode="lin" valueType="num">
                                      <p:cBhvr additive="base">
                                        <p:cTn id="1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Social media usage</a:t>
              </a:r>
            </a:p>
          </p:txBody>
        </p:sp>
      </p:grpSp>
      <p:sp>
        <p:nvSpPr>
          <p:cNvPr id="7" name="TextBox 6"/>
          <p:cNvSpPr txBox="1"/>
          <p:nvPr/>
        </p:nvSpPr>
        <p:spPr>
          <a:xfrm>
            <a:off x="229318" y="1335463"/>
            <a:ext cx="11733363" cy="1323439"/>
          </a:xfrm>
          <a:prstGeom prst="rect">
            <a:avLst/>
          </a:prstGeom>
          <a:noFill/>
          <a:ln>
            <a:noFill/>
          </a:ln>
        </p:spPr>
        <p:txBody>
          <a:bodyPr wrap="square" rtlCol="0">
            <a:spAutoFit/>
          </a:bodyPr>
          <a:lstStyle/>
          <a:p>
            <a:r>
              <a:rPr lang="en-GB" sz="4000" dirty="0"/>
              <a:t>How long is spent on average on social media every day by a person?</a:t>
            </a:r>
            <a:endParaRPr lang="en-US" sz="4000" dirty="0"/>
          </a:p>
        </p:txBody>
      </p:sp>
      <p:sp>
        <p:nvSpPr>
          <p:cNvPr id="5" name="Rounded Rectangle 4"/>
          <p:cNvSpPr/>
          <p:nvPr/>
        </p:nvSpPr>
        <p:spPr>
          <a:xfrm>
            <a:off x="1549400" y="4199098"/>
            <a:ext cx="4394200" cy="1458573"/>
          </a:xfrm>
          <a:prstGeom prst="roundRect">
            <a:avLst/>
          </a:prstGeom>
          <a:solidFill>
            <a:srgbClr val="2AF6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1663700" y="2846378"/>
            <a:ext cx="4140200" cy="1270000"/>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101 minutes</a:t>
            </a:r>
          </a:p>
        </p:txBody>
      </p:sp>
      <p:sp>
        <p:nvSpPr>
          <p:cNvPr id="18" name="Rounded Rectangle 17"/>
          <p:cNvSpPr/>
          <p:nvPr/>
        </p:nvSpPr>
        <p:spPr>
          <a:xfrm>
            <a:off x="6527800" y="2846378"/>
            <a:ext cx="4140200" cy="12700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schemeClr val="tx1"/>
                </a:solidFill>
              </a:rPr>
              <a:t>127 minutes</a:t>
            </a:r>
          </a:p>
        </p:txBody>
      </p:sp>
      <p:sp>
        <p:nvSpPr>
          <p:cNvPr id="19" name="Rounded Rectangle 18"/>
          <p:cNvSpPr/>
          <p:nvPr/>
        </p:nvSpPr>
        <p:spPr>
          <a:xfrm>
            <a:off x="6527800" y="4304951"/>
            <a:ext cx="4140200" cy="1270000"/>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183 minutes</a:t>
            </a:r>
          </a:p>
        </p:txBody>
      </p:sp>
      <p:sp>
        <p:nvSpPr>
          <p:cNvPr id="20" name="Rounded Rectangle 19"/>
          <p:cNvSpPr/>
          <p:nvPr/>
        </p:nvSpPr>
        <p:spPr>
          <a:xfrm>
            <a:off x="1663700" y="4304951"/>
            <a:ext cx="4140200" cy="127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t>147 minutes</a:t>
            </a:r>
          </a:p>
        </p:txBody>
      </p:sp>
      <p:sp>
        <p:nvSpPr>
          <p:cNvPr id="4" name="Rectangle 3"/>
          <p:cNvSpPr/>
          <p:nvPr/>
        </p:nvSpPr>
        <p:spPr>
          <a:xfrm>
            <a:off x="0" y="5657671"/>
            <a:ext cx="12192000" cy="1200329"/>
          </a:xfrm>
          <a:prstGeom prst="rect">
            <a:avLst/>
          </a:prstGeom>
        </p:spPr>
        <p:txBody>
          <a:bodyPr wrap="square">
            <a:spAutoFit/>
          </a:bodyPr>
          <a:lstStyle/>
          <a:p>
            <a:pPr algn="ctr"/>
            <a:r>
              <a:rPr lang="en-GB" sz="3600" b="1" i="1" dirty="0">
                <a:solidFill>
                  <a:srgbClr val="7030A0"/>
                </a:solidFill>
              </a:rPr>
              <a:t>This amount is up from 90 minutes in 2012. </a:t>
            </a:r>
          </a:p>
          <a:p>
            <a:pPr algn="ctr"/>
            <a:r>
              <a:rPr lang="en-GB" sz="3600" b="1" i="1" dirty="0">
                <a:solidFill>
                  <a:srgbClr val="7030A0"/>
                </a:solidFill>
              </a:rPr>
              <a:t>It is growing every year.</a:t>
            </a:r>
          </a:p>
        </p:txBody>
      </p:sp>
    </p:spTree>
    <p:extLst>
      <p:ext uri="{BB962C8B-B14F-4D97-AF65-F5344CB8AC3E}">
        <p14:creationId xmlns:p14="http://schemas.microsoft.com/office/powerpoint/2010/main" val="149745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94552A1935DB4BAE0F529CC04127C2" ma:contentTypeVersion="5" ma:contentTypeDescription="Create a new document." ma:contentTypeScope="" ma:versionID="47d2d33c623bf66bd525bd8577c6982d">
  <xsd:schema xmlns:xsd="http://www.w3.org/2001/XMLSchema" xmlns:xs="http://www.w3.org/2001/XMLSchema" xmlns:p="http://schemas.microsoft.com/office/2006/metadata/properties" xmlns:ns2="17d39295-004b-4222-88d8-ad27008ef85c" targetNamespace="http://schemas.microsoft.com/office/2006/metadata/properties" ma:root="true" ma:fieldsID="127f90ae58a902fdc8d2700e0622c2c4" ns2:_="">
    <xsd:import namespace="17d39295-004b-4222-88d8-ad27008ef85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d39295-004b-4222-88d8-ad27008ef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C248B3-5D89-477A-AF85-5D75A2737C04}">
  <ds:schemaRefs>
    <ds:schemaRef ds:uri="http://schemas.microsoft.com/sharepoint/v3/contenttype/forms"/>
  </ds:schemaRefs>
</ds:datastoreItem>
</file>

<file path=customXml/itemProps2.xml><?xml version="1.0" encoding="utf-8"?>
<ds:datastoreItem xmlns:ds="http://schemas.openxmlformats.org/officeDocument/2006/customXml" ds:itemID="{9C96DE61-CEC1-40C7-81B7-88C259EEA4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d39295-004b-4222-88d8-ad27008ef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82137D-4538-4CB9-A01D-C563E725940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17d39295-004b-4222-88d8-ad27008ef85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1332</TotalTime>
  <Words>1215</Words>
  <Application>Microsoft Office PowerPoint</Application>
  <PresentationFormat>Widescreen</PresentationFormat>
  <Paragraphs>131</Paragraphs>
  <Slides>23</Slides>
  <Notes>13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lastModifiedBy>Mrs N Ford</cp:lastModifiedBy>
  <cp:revision>356</cp:revision>
  <dcterms:created xsi:type="dcterms:W3CDTF">2015-07-27T20:59:03Z</dcterms:created>
  <dcterms:modified xsi:type="dcterms:W3CDTF">2026-06-26T08:51:33Z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0x010100C894552A1935DB4BAE0F529CC04127C2</vt:lpwstr>
  </property>
</Properties>
</file>