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35"/>
  </p:notesMasterIdLst>
  <p:sldIdLst>
    <p:sldId id="295" r:id="rId5"/>
    <p:sldId id="278" r:id="rId6"/>
    <p:sldId id="320" r:id="rId7"/>
    <p:sldId id="306" r:id="rId8"/>
    <p:sldId id="327" r:id="rId9"/>
    <p:sldId id="303" r:id="rId10"/>
    <p:sldId id="281" r:id="rId11"/>
    <p:sldId id="333" r:id="rId12"/>
    <p:sldId id="311" r:id="rId13"/>
    <p:sldId id="420" r:id="rId14"/>
    <p:sldId id="419" r:id="rId15"/>
    <p:sldId id="299" r:id="rId16"/>
    <p:sldId id="421" r:id="rId17"/>
    <p:sldId id="412" r:id="rId18"/>
    <p:sldId id="354" r:id="rId19"/>
    <p:sldId id="355" r:id="rId20"/>
    <p:sldId id="340" r:id="rId21"/>
    <p:sldId id="341" r:id="rId22"/>
    <p:sldId id="408" r:id="rId23"/>
    <p:sldId id="342" r:id="rId24"/>
    <p:sldId id="343" r:id="rId25"/>
    <p:sldId id="422" r:id="rId26"/>
    <p:sldId id="423" r:id="rId27"/>
    <p:sldId id="349" r:id="rId28"/>
    <p:sldId id="357" r:id="rId29"/>
    <p:sldId id="358" r:id="rId30"/>
    <p:sldId id="368" r:id="rId31"/>
    <p:sldId id="300" r:id="rId32"/>
    <p:sldId id="402" r:id="rId33"/>
    <p:sldId id="297"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EAD5FF"/>
    <a:srgbClr val="7030A0"/>
    <a:srgbClr val="E7F2FF"/>
    <a:srgbClr val="E7F9FF"/>
    <a:srgbClr val="CCFF66"/>
    <a:srgbClr val="DEBDFF"/>
    <a:srgbClr val="FFFF99"/>
    <a:srgbClr val="FF66FF"/>
    <a:srgbClr val="2AF6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7AD66D-9FF4-49E0-2457-7FB69F8B051C}" v="62" dt="2026-04-27T16:30:49.615"/>
    <p1510:client id="{CFDD332F-B1FE-C684-C127-C94736247624}" v="4" dt="2026-04-28T13:37:14.826"/>
  </p1510:revLst>
</p1510:revInfo>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2791" autoAdjust="0"/>
  </p:normalViewPr>
  <p:slideViewPr>
    <p:cSldViewPr snapToGrid="0">
      <p:cViewPr>
        <p:scale>
          <a:sx n="80" d="100"/>
          <a:sy n="80" d="100"/>
        </p:scale>
        <p:origin x="1710" y="558"/>
      </p:cViewPr>
      <p:guideLst>
        <p:guide orient="horz" pos="2160"/>
        <p:guide pos="3840"/>
      </p:guideLst>
    </p:cSldViewPr>
  </p:slideViewPr>
  <p:notesTextViewPr>
    <p:cViewPr>
      <p:scale>
        <a:sx n="1" d="1"/>
        <a:sy n="1" d="1"/>
      </p:scale>
      <p:origin x="0" y="0"/>
    </p:cViewPr>
  </p:notesTextViewPr>
  <p:sorterViewPr>
    <p:cViewPr>
      <p:scale>
        <a:sx n="75" d="100"/>
        <a:sy n="75" d="100"/>
      </p:scale>
      <p:origin x="0" y="-316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FA23AC-E7F7-4101-86A1-3103F58F5DA4}" type="datetimeFigureOut">
              <a:rPr lang="en-GB" smtClean="0"/>
              <a:t>26/06/2026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8E39FC-3F8E-4C6F-BF5D-F785557B5399}" type="slidenum">
              <a:rPr lang="en-GB" smtClean="0"/>
              <a:t>‹#›</a:t>
            </a:fld>
            <a:endParaRPr lang="en-GB"/>
          </a:p>
        </p:txBody>
      </p:sp>
    </p:spTree>
    <p:extLst>
      <p:ext uri="{BB962C8B-B14F-4D97-AF65-F5344CB8AC3E}">
        <p14:creationId xmlns:p14="http://schemas.microsoft.com/office/powerpoint/2010/main" val="1193277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What are loans? What do I need to know about loans? How do loans accrue interest?</a:t>
            </a:r>
            <a:endParaRPr lang="en-GB" dirty="0"/>
          </a:p>
        </p:txBody>
      </p:sp>
      <p:sp>
        <p:nvSpPr>
          <p:cNvPr id="4" name="Slide Number Placeholder 3"/>
          <p:cNvSpPr>
            <a:spLocks noGrp="1"/>
          </p:cNvSpPr>
          <p:nvPr>
            <p:ph type="sldNum" sz="quarter" idx="10"/>
          </p:nvPr>
        </p:nvSpPr>
        <p:spPr/>
        <p:txBody>
          <a:bodyPr/>
          <a:lstStyle/>
          <a:p>
            <a:fld id="{B88E39FC-3F8E-4C6F-BF5D-F785557B5399}" type="slidenum">
              <a:rPr lang="en-GB" smtClean="0"/>
              <a:t>4</a:t>
            </a:fld>
            <a:endParaRPr lang="en-GB"/>
          </a:p>
        </p:txBody>
      </p:sp>
    </p:spTree>
    <p:extLst>
      <p:ext uri="{BB962C8B-B14F-4D97-AF65-F5344CB8AC3E}">
        <p14:creationId xmlns:p14="http://schemas.microsoft.com/office/powerpoint/2010/main" val="38938229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ad3f50ae83_0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ad3f50ae83_0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261628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ad3f50ae83_0_3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ad3f50ae83_0_3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511259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542177717a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542177717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highlight>
                  <a:srgbClr val="FFFF00"/>
                </a:highlight>
              </a:rPr>
              <a:t>Can you link this back to financial responsibility? </a:t>
            </a:r>
            <a:endParaRPr>
              <a:highlight>
                <a:srgbClr val="FFFF00"/>
              </a:highlight>
            </a:endParaRPr>
          </a:p>
        </p:txBody>
      </p:sp>
    </p:spTree>
    <p:extLst>
      <p:ext uri="{BB962C8B-B14F-4D97-AF65-F5344CB8AC3E}">
        <p14:creationId xmlns:p14="http://schemas.microsoft.com/office/powerpoint/2010/main" val="28387606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b236e53c8b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b236e53c8b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60633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b236e53c8b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b236e53c8b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23148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c06130f0d7_0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c06130f0d7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828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8E39FC-3F8E-4C6F-BF5D-F785557B539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89396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What are loans? What do I need to know about loans? How do loans accrue interest?</a:t>
            </a:r>
            <a:endParaRPr lang="en-GB" dirty="0"/>
          </a:p>
        </p:txBody>
      </p:sp>
      <p:sp>
        <p:nvSpPr>
          <p:cNvPr id="4" name="Slide Number Placeholder 3"/>
          <p:cNvSpPr>
            <a:spLocks noGrp="1"/>
          </p:cNvSpPr>
          <p:nvPr>
            <p:ph type="sldNum" sz="quarter" idx="10"/>
          </p:nvPr>
        </p:nvSpPr>
        <p:spPr/>
        <p:txBody>
          <a:bodyPr/>
          <a:lstStyle/>
          <a:p>
            <a:fld id="{B88E39FC-3F8E-4C6F-BF5D-F785557B5399}" type="slidenum">
              <a:rPr lang="en-GB" smtClean="0"/>
              <a:t>6</a:t>
            </a:fld>
            <a:endParaRPr lang="en-GB"/>
          </a:p>
        </p:txBody>
      </p:sp>
    </p:spTree>
    <p:extLst>
      <p:ext uri="{BB962C8B-B14F-4D97-AF65-F5344CB8AC3E}">
        <p14:creationId xmlns:p14="http://schemas.microsoft.com/office/powerpoint/2010/main" val="874734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8</a:t>
            </a:fld>
            <a:endParaRPr lang="en-GB"/>
          </a:p>
        </p:txBody>
      </p:sp>
    </p:spTree>
    <p:extLst>
      <p:ext uri="{BB962C8B-B14F-4D97-AF65-F5344CB8AC3E}">
        <p14:creationId xmlns:p14="http://schemas.microsoft.com/office/powerpoint/2010/main" val="3719989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34FD8-9495-98E9-F5C8-59991AFB36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243F55-8A57-5B79-35B5-54190DD9BF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7BF094-8E09-276B-C779-D239815DAC8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DEDFB54-6C1F-010D-33B1-897569CBF7F2}"/>
              </a:ext>
            </a:extLst>
          </p:cNvPr>
          <p:cNvSpPr>
            <a:spLocks noGrp="1"/>
          </p:cNvSpPr>
          <p:nvPr>
            <p:ph type="sldNum" sz="quarter" idx="5"/>
          </p:nvPr>
        </p:nvSpPr>
        <p:spPr/>
        <p:txBody>
          <a:bodyPr/>
          <a:lstStyle/>
          <a:p>
            <a:fld id="{420396A5-69A8-7646-86BA-210547EEE8D3}" type="slidenum">
              <a:rPr lang="en-GB" smtClean="0"/>
              <a:t>11</a:t>
            </a:fld>
            <a:endParaRPr lang="en-GB"/>
          </a:p>
        </p:txBody>
      </p:sp>
    </p:spTree>
    <p:extLst>
      <p:ext uri="{BB962C8B-B14F-4D97-AF65-F5344CB8AC3E}">
        <p14:creationId xmlns:p14="http://schemas.microsoft.com/office/powerpoint/2010/main" val="2430950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c06130f0d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c06130f0d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2086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c06130f0d7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c06130f0d7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336809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ad3f50ae83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ad3f50ae83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6129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ad3f50ae83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ad3f50ae83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Start to think about the reasons why people borrow - are they sensible or not? </a:t>
            </a:r>
            <a:r>
              <a:rPr lang="en-GB">
                <a:highlight>
                  <a:srgbClr val="FFFF00"/>
                </a:highlight>
              </a:rPr>
              <a:t>Do you want to consider life changes here? Going to university, to pay for tutor fees, lost their jobs, change in thier lives etc? </a:t>
            </a:r>
            <a:endParaRPr>
              <a:highlight>
                <a:srgbClr val="FFFF00"/>
              </a:highlight>
            </a:endParaRPr>
          </a:p>
        </p:txBody>
      </p:sp>
    </p:spTree>
    <p:extLst>
      <p:ext uri="{BB962C8B-B14F-4D97-AF65-F5344CB8AC3E}">
        <p14:creationId xmlns:p14="http://schemas.microsoft.com/office/powerpoint/2010/main" val="1151496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276914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829189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500030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64"/>
        <p:cNvGrpSpPr/>
        <p:nvPr/>
      </p:nvGrpSpPr>
      <p:grpSpPr>
        <a:xfrm>
          <a:off x="0" y="0"/>
          <a:ext cx="0" cy="0"/>
          <a:chOff x="0" y="0"/>
          <a:chExt cx="0" cy="0"/>
        </a:xfrm>
      </p:grpSpPr>
      <p:sp>
        <p:nvSpPr>
          <p:cNvPr id="65" name="Google Shape;65;p10"/>
          <p:cNvSpPr txBox="1">
            <a:spLocks noGrp="1"/>
          </p:cNvSpPr>
          <p:nvPr>
            <p:ph type="title"/>
          </p:nvPr>
        </p:nvSpPr>
        <p:spPr>
          <a:xfrm>
            <a:off x="611967" y="595200"/>
            <a:ext cx="5268000" cy="1084800"/>
          </a:xfrm>
          <a:prstGeom prst="rect">
            <a:avLst/>
          </a:prstGeom>
        </p:spPr>
        <p:txBody>
          <a:bodyPr spcFirstLastPara="1" wrap="square" lIns="0" tIns="0" rIns="0" bIns="0" anchor="t" anchorCtr="0">
            <a:noAutofit/>
          </a:bodyPr>
          <a:lstStyle>
            <a:lvl1pPr lvl="0">
              <a:spcBef>
                <a:spcPts val="0"/>
              </a:spcBef>
              <a:spcAft>
                <a:spcPts val="0"/>
              </a:spcAft>
              <a:buSzPts val="4400"/>
              <a:buNone/>
              <a:defRPr/>
            </a:lvl1pPr>
            <a:lvl2pPr lvl="1">
              <a:spcBef>
                <a:spcPts val="0"/>
              </a:spcBef>
              <a:spcAft>
                <a:spcPts val="0"/>
              </a:spcAft>
              <a:buSzPts val="4800"/>
              <a:buNone/>
              <a:defRPr sz="3200"/>
            </a:lvl2pPr>
            <a:lvl3pPr lvl="2">
              <a:spcBef>
                <a:spcPts val="0"/>
              </a:spcBef>
              <a:spcAft>
                <a:spcPts val="0"/>
              </a:spcAft>
              <a:buSzPts val="4800"/>
              <a:buNone/>
              <a:defRPr sz="3200"/>
            </a:lvl3pPr>
            <a:lvl4pPr lvl="3">
              <a:spcBef>
                <a:spcPts val="0"/>
              </a:spcBef>
              <a:spcAft>
                <a:spcPts val="0"/>
              </a:spcAft>
              <a:buSzPts val="4800"/>
              <a:buNone/>
              <a:defRPr sz="3200"/>
            </a:lvl4pPr>
            <a:lvl5pPr lvl="4">
              <a:spcBef>
                <a:spcPts val="0"/>
              </a:spcBef>
              <a:spcAft>
                <a:spcPts val="0"/>
              </a:spcAft>
              <a:buSzPts val="4800"/>
              <a:buNone/>
              <a:defRPr sz="3200"/>
            </a:lvl5pPr>
            <a:lvl6pPr lvl="5">
              <a:spcBef>
                <a:spcPts val="0"/>
              </a:spcBef>
              <a:spcAft>
                <a:spcPts val="0"/>
              </a:spcAft>
              <a:buSzPts val="4800"/>
              <a:buNone/>
              <a:defRPr sz="3200"/>
            </a:lvl6pPr>
            <a:lvl7pPr lvl="6">
              <a:spcBef>
                <a:spcPts val="0"/>
              </a:spcBef>
              <a:spcAft>
                <a:spcPts val="0"/>
              </a:spcAft>
              <a:buSzPts val="4800"/>
              <a:buNone/>
              <a:defRPr sz="3200"/>
            </a:lvl7pPr>
            <a:lvl8pPr lvl="7">
              <a:spcBef>
                <a:spcPts val="0"/>
              </a:spcBef>
              <a:spcAft>
                <a:spcPts val="0"/>
              </a:spcAft>
              <a:buSzPts val="4800"/>
              <a:buNone/>
              <a:defRPr sz="3200"/>
            </a:lvl8pPr>
            <a:lvl9pPr lvl="8">
              <a:spcBef>
                <a:spcPts val="0"/>
              </a:spcBef>
              <a:spcAft>
                <a:spcPts val="0"/>
              </a:spcAft>
              <a:buSzPts val="4800"/>
              <a:buNone/>
              <a:defRPr sz="3200"/>
            </a:lvl9pPr>
          </a:lstStyle>
          <a:p>
            <a:endParaRPr/>
          </a:p>
        </p:txBody>
      </p:sp>
      <p:sp>
        <p:nvSpPr>
          <p:cNvPr id="66" name="Google Shape;66;p10"/>
          <p:cNvSpPr txBox="1">
            <a:spLocks noGrp="1"/>
          </p:cNvSpPr>
          <p:nvPr>
            <p:ph type="body" idx="1"/>
          </p:nvPr>
        </p:nvSpPr>
        <p:spPr>
          <a:xfrm>
            <a:off x="611967" y="1917533"/>
            <a:ext cx="5268000" cy="3974800"/>
          </a:xfrm>
          <a:prstGeom prst="rect">
            <a:avLst/>
          </a:prstGeom>
        </p:spPr>
        <p:txBody>
          <a:bodyPr spcFirstLastPara="1" wrap="square" lIns="0" tIns="0" rIns="0" bIns="0" anchor="t" anchorCtr="0">
            <a:noAutofit/>
          </a:bodyPr>
          <a:lstStyle>
            <a:lvl1pPr marL="304815" lvl="0" indent="-287881">
              <a:spcBef>
                <a:spcPts val="0"/>
              </a:spcBef>
              <a:spcAft>
                <a:spcPts val="0"/>
              </a:spcAft>
              <a:buSzPts val="3200"/>
              <a:buChar char="●"/>
              <a:defRPr/>
            </a:lvl1pPr>
            <a:lvl2pPr marL="609630" lvl="1" indent="-287881">
              <a:spcBef>
                <a:spcPts val="1333"/>
              </a:spcBef>
              <a:spcAft>
                <a:spcPts val="0"/>
              </a:spcAft>
              <a:buSzPts val="3200"/>
              <a:buChar char="–"/>
              <a:defRPr/>
            </a:lvl2pPr>
            <a:lvl3pPr marL="914446" lvl="2" indent="-270947">
              <a:spcBef>
                <a:spcPts val="1333"/>
              </a:spcBef>
              <a:spcAft>
                <a:spcPts val="0"/>
              </a:spcAft>
              <a:buSzPts val="2800"/>
              <a:buChar char="–"/>
              <a:defRPr/>
            </a:lvl3pPr>
            <a:lvl4pPr marL="1219261" lvl="3" indent="-270947">
              <a:spcBef>
                <a:spcPts val="1067"/>
              </a:spcBef>
              <a:spcAft>
                <a:spcPts val="0"/>
              </a:spcAft>
              <a:buSzPts val="2800"/>
              <a:buChar char="–"/>
              <a:defRPr/>
            </a:lvl4pPr>
            <a:lvl5pPr marL="1524076" lvl="4" indent="-254013">
              <a:spcBef>
                <a:spcPts val="1067"/>
              </a:spcBef>
              <a:spcAft>
                <a:spcPts val="0"/>
              </a:spcAft>
              <a:buSzPts val="2400"/>
              <a:buChar char="–"/>
              <a:defRPr sz="1600"/>
            </a:lvl5pPr>
            <a:lvl6pPr marL="1828891" lvl="5" indent="-254013">
              <a:spcBef>
                <a:spcPts val="800"/>
              </a:spcBef>
              <a:spcAft>
                <a:spcPts val="0"/>
              </a:spcAft>
              <a:buSzPts val="2400"/>
              <a:buChar char="–"/>
              <a:defRPr sz="1600"/>
            </a:lvl6pPr>
            <a:lvl7pPr marL="2133707" lvl="6" indent="-237079">
              <a:spcBef>
                <a:spcPts val="800"/>
              </a:spcBef>
              <a:spcAft>
                <a:spcPts val="0"/>
              </a:spcAft>
              <a:buSzPts val="2000"/>
              <a:buChar char="–"/>
              <a:defRPr/>
            </a:lvl7pPr>
            <a:lvl8pPr marL="2438522" lvl="7" indent="-237079">
              <a:spcBef>
                <a:spcPts val="533"/>
              </a:spcBef>
              <a:spcAft>
                <a:spcPts val="0"/>
              </a:spcAft>
              <a:buSzPts val="2000"/>
              <a:buChar char="–"/>
              <a:defRPr/>
            </a:lvl8pPr>
            <a:lvl9pPr marL="2743337" lvl="8" indent="-220144">
              <a:spcBef>
                <a:spcPts val="533"/>
              </a:spcBef>
              <a:spcAft>
                <a:spcPts val="267"/>
              </a:spcAft>
              <a:buSzPts val="1600"/>
              <a:buChar char="–"/>
              <a:defRPr/>
            </a:lvl9pPr>
          </a:lstStyle>
          <a:p>
            <a:endParaRPr/>
          </a:p>
        </p:txBody>
      </p:sp>
      <p:sp>
        <p:nvSpPr>
          <p:cNvPr id="67" name="Google Shape;67;p10"/>
          <p:cNvSpPr txBox="1">
            <a:spLocks noGrp="1"/>
          </p:cNvSpPr>
          <p:nvPr>
            <p:ph type="sldNum" idx="12"/>
          </p:nvPr>
        </p:nvSpPr>
        <p:spPr>
          <a:xfrm>
            <a:off x="611961" y="6391100"/>
            <a:ext cx="960000" cy="240000"/>
          </a:xfrm>
          <a:prstGeom prst="rect">
            <a:avLst/>
          </a:prstGeom>
        </p:spPr>
        <p:txBody>
          <a:bodyPr spcFirstLastPara="1" wrap="square" lIns="0" tIns="0" rIns="0" bIns="0" anchor="t" anchorCtr="0">
            <a:noAutofit/>
          </a:bodyPr>
          <a:lstStyle>
            <a:lvl1pPr lvl="0" rtl="0">
              <a:buNone/>
              <a:defRPr sz="1067">
                <a:latin typeface="Montserrat Medium"/>
                <a:ea typeface="Montserrat Medium"/>
                <a:cs typeface="Montserrat Medium"/>
                <a:sym typeface="Montserrat Medium"/>
              </a:defRPr>
            </a:lvl1pPr>
            <a:lvl2pPr lvl="1" rtl="0">
              <a:buNone/>
              <a:defRPr sz="1067">
                <a:latin typeface="Montserrat Medium"/>
                <a:ea typeface="Montserrat Medium"/>
                <a:cs typeface="Montserrat Medium"/>
                <a:sym typeface="Montserrat Medium"/>
              </a:defRPr>
            </a:lvl2pPr>
            <a:lvl3pPr lvl="2" rtl="0">
              <a:buNone/>
              <a:defRPr sz="1067">
                <a:latin typeface="Montserrat Medium"/>
                <a:ea typeface="Montserrat Medium"/>
                <a:cs typeface="Montserrat Medium"/>
                <a:sym typeface="Montserrat Medium"/>
              </a:defRPr>
            </a:lvl3pPr>
            <a:lvl4pPr lvl="3" rtl="0">
              <a:buNone/>
              <a:defRPr sz="1067">
                <a:latin typeface="Montserrat Medium"/>
                <a:ea typeface="Montserrat Medium"/>
                <a:cs typeface="Montserrat Medium"/>
                <a:sym typeface="Montserrat Medium"/>
              </a:defRPr>
            </a:lvl4pPr>
            <a:lvl5pPr lvl="4" rtl="0">
              <a:buNone/>
              <a:defRPr sz="1067">
                <a:latin typeface="Montserrat Medium"/>
                <a:ea typeface="Montserrat Medium"/>
                <a:cs typeface="Montserrat Medium"/>
                <a:sym typeface="Montserrat Medium"/>
              </a:defRPr>
            </a:lvl5pPr>
            <a:lvl6pPr lvl="5" rtl="0">
              <a:buNone/>
              <a:defRPr sz="1067">
                <a:latin typeface="Montserrat Medium"/>
                <a:ea typeface="Montserrat Medium"/>
                <a:cs typeface="Montserrat Medium"/>
                <a:sym typeface="Montserrat Medium"/>
              </a:defRPr>
            </a:lvl6pPr>
            <a:lvl7pPr lvl="6" rtl="0">
              <a:buNone/>
              <a:defRPr sz="1067">
                <a:latin typeface="Montserrat Medium"/>
                <a:ea typeface="Montserrat Medium"/>
                <a:cs typeface="Montserrat Medium"/>
                <a:sym typeface="Montserrat Medium"/>
              </a:defRPr>
            </a:lvl7pPr>
            <a:lvl8pPr lvl="7" rtl="0">
              <a:buNone/>
              <a:defRPr sz="1067">
                <a:latin typeface="Montserrat Medium"/>
                <a:ea typeface="Montserrat Medium"/>
                <a:cs typeface="Montserrat Medium"/>
                <a:sym typeface="Montserrat Medium"/>
              </a:defRPr>
            </a:lvl8pPr>
            <a:lvl9pPr lvl="8" rtl="0">
              <a:buNone/>
              <a:defRPr sz="1067">
                <a:latin typeface="Montserrat Medium"/>
                <a:ea typeface="Montserrat Medium"/>
                <a:cs typeface="Montserrat Medium"/>
                <a:sym typeface="Montserrat Medium"/>
              </a:defRPr>
            </a:lvl9pPr>
          </a:lstStyle>
          <a:p>
            <a:pPr algn="l"/>
            <a:fld id="{00000000-1234-1234-1234-123412341234}" type="slidenum">
              <a:rPr lang="en-GB" smtClean="0"/>
              <a:pPr algn="l"/>
              <a:t>‹#›</a:t>
            </a:fld>
            <a:endParaRPr lang="en-GB"/>
          </a:p>
        </p:txBody>
      </p:sp>
    </p:spTree>
    <p:extLst>
      <p:ext uri="{BB962C8B-B14F-4D97-AF65-F5344CB8AC3E}">
        <p14:creationId xmlns:p14="http://schemas.microsoft.com/office/powerpoint/2010/main" val="20943089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611967" y="593367"/>
            <a:ext cx="10968000" cy="1086000"/>
          </a:xfrm>
          <a:prstGeom prst="rect">
            <a:avLst/>
          </a:prstGeom>
        </p:spPr>
        <p:txBody>
          <a:bodyPr spcFirstLastPara="1" wrap="square" lIns="0" tIns="0" rIns="0" bIns="0" anchor="t" anchorCtr="0">
            <a:noAutofit/>
          </a:bodyPr>
          <a:lstStyle>
            <a:lvl1pPr lvl="0">
              <a:spcBef>
                <a:spcPts val="0"/>
              </a:spcBef>
              <a:spcAft>
                <a:spcPts val="0"/>
              </a:spcAft>
              <a:buSzPts val="4400"/>
              <a:buNone/>
              <a:defRPr/>
            </a:lvl1pPr>
            <a:lvl2pPr lvl="1">
              <a:spcBef>
                <a:spcPts val="0"/>
              </a:spcBef>
              <a:spcAft>
                <a:spcPts val="0"/>
              </a:spcAft>
              <a:buSzPts val="5600"/>
              <a:buNone/>
              <a:defRPr/>
            </a:lvl2pPr>
            <a:lvl3pPr lvl="2">
              <a:spcBef>
                <a:spcPts val="0"/>
              </a:spcBef>
              <a:spcAft>
                <a:spcPts val="0"/>
              </a:spcAft>
              <a:buSzPts val="5600"/>
              <a:buNone/>
              <a:defRPr/>
            </a:lvl3pPr>
            <a:lvl4pPr lvl="3">
              <a:spcBef>
                <a:spcPts val="0"/>
              </a:spcBef>
              <a:spcAft>
                <a:spcPts val="0"/>
              </a:spcAft>
              <a:buSzPts val="5600"/>
              <a:buNone/>
              <a:defRPr/>
            </a:lvl4pPr>
            <a:lvl5pPr lvl="4">
              <a:spcBef>
                <a:spcPts val="0"/>
              </a:spcBef>
              <a:spcAft>
                <a:spcPts val="0"/>
              </a:spcAft>
              <a:buSzPts val="5600"/>
              <a:buNone/>
              <a:defRPr/>
            </a:lvl5pPr>
            <a:lvl6pPr lvl="5">
              <a:spcBef>
                <a:spcPts val="0"/>
              </a:spcBef>
              <a:spcAft>
                <a:spcPts val="0"/>
              </a:spcAft>
              <a:buSzPts val="5600"/>
              <a:buNone/>
              <a:defRPr/>
            </a:lvl6pPr>
            <a:lvl7pPr lvl="6">
              <a:spcBef>
                <a:spcPts val="0"/>
              </a:spcBef>
              <a:spcAft>
                <a:spcPts val="0"/>
              </a:spcAft>
              <a:buSzPts val="5600"/>
              <a:buNone/>
              <a:defRPr/>
            </a:lvl7pPr>
            <a:lvl8pPr lvl="7">
              <a:spcBef>
                <a:spcPts val="0"/>
              </a:spcBef>
              <a:spcAft>
                <a:spcPts val="0"/>
              </a:spcAft>
              <a:buSzPts val="5600"/>
              <a:buNone/>
              <a:defRPr/>
            </a:lvl8pPr>
            <a:lvl9pPr lvl="8">
              <a:spcBef>
                <a:spcPts val="0"/>
              </a:spcBef>
              <a:spcAft>
                <a:spcPts val="0"/>
              </a:spcAft>
              <a:buSzPts val="5600"/>
              <a:buNone/>
              <a:defRPr/>
            </a:lvl9pPr>
          </a:lstStyle>
          <a:p>
            <a:endParaRPr/>
          </a:p>
        </p:txBody>
      </p:sp>
      <p:sp>
        <p:nvSpPr>
          <p:cNvPr id="22" name="Google Shape;22;p4"/>
          <p:cNvSpPr txBox="1">
            <a:spLocks noGrp="1"/>
          </p:cNvSpPr>
          <p:nvPr>
            <p:ph type="body" idx="1"/>
          </p:nvPr>
        </p:nvSpPr>
        <p:spPr>
          <a:xfrm>
            <a:off x="611967" y="1917533"/>
            <a:ext cx="10968000" cy="3974800"/>
          </a:xfrm>
          <a:prstGeom prst="rect">
            <a:avLst/>
          </a:prstGeom>
        </p:spPr>
        <p:txBody>
          <a:bodyPr spcFirstLastPara="1" wrap="square" lIns="0" tIns="0" rIns="0" bIns="0" anchor="t" anchorCtr="0">
            <a:noAutofit/>
          </a:bodyPr>
          <a:lstStyle>
            <a:lvl1pPr marL="304815" lvl="0" indent="-287881">
              <a:spcBef>
                <a:spcPts val="0"/>
              </a:spcBef>
              <a:spcAft>
                <a:spcPts val="0"/>
              </a:spcAft>
              <a:buSzPts val="3200"/>
              <a:buChar char="●"/>
              <a:defRPr/>
            </a:lvl1pPr>
            <a:lvl2pPr marL="609630" lvl="1" indent="-287881">
              <a:spcBef>
                <a:spcPts val="1333"/>
              </a:spcBef>
              <a:spcAft>
                <a:spcPts val="0"/>
              </a:spcAft>
              <a:buSzPts val="3200"/>
              <a:buChar char="–"/>
              <a:defRPr/>
            </a:lvl2pPr>
            <a:lvl3pPr marL="914446" lvl="2" indent="-270947">
              <a:spcBef>
                <a:spcPts val="1333"/>
              </a:spcBef>
              <a:spcAft>
                <a:spcPts val="0"/>
              </a:spcAft>
              <a:buSzPts val="2800"/>
              <a:buChar char="–"/>
              <a:defRPr/>
            </a:lvl3pPr>
            <a:lvl4pPr marL="1219261" lvl="3" indent="-270947">
              <a:spcBef>
                <a:spcPts val="1067"/>
              </a:spcBef>
              <a:spcAft>
                <a:spcPts val="0"/>
              </a:spcAft>
              <a:buSzPts val="2800"/>
              <a:buChar char="–"/>
              <a:defRPr/>
            </a:lvl4pPr>
            <a:lvl5pPr marL="1524076" lvl="4" indent="-254013">
              <a:spcBef>
                <a:spcPts val="1067"/>
              </a:spcBef>
              <a:spcAft>
                <a:spcPts val="0"/>
              </a:spcAft>
              <a:buSzPts val="2400"/>
              <a:buChar char="–"/>
              <a:defRPr/>
            </a:lvl5pPr>
            <a:lvl6pPr marL="1828891" lvl="5" indent="-254013">
              <a:spcBef>
                <a:spcPts val="800"/>
              </a:spcBef>
              <a:spcAft>
                <a:spcPts val="0"/>
              </a:spcAft>
              <a:buSzPts val="2400"/>
              <a:buChar char="–"/>
              <a:defRPr/>
            </a:lvl6pPr>
            <a:lvl7pPr marL="2133707" lvl="6" indent="-237079">
              <a:spcBef>
                <a:spcPts val="800"/>
              </a:spcBef>
              <a:spcAft>
                <a:spcPts val="0"/>
              </a:spcAft>
              <a:buSzPts val="2000"/>
              <a:buChar char="–"/>
              <a:defRPr/>
            </a:lvl7pPr>
            <a:lvl8pPr marL="2438522" lvl="7" indent="-237079">
              <a:spcBef>
                <a:spcPts val="533"/>
              </a:spcBef>
              <a:spcAft>
                <a:spcPts val="0"/>
              </a:spcAft>
              <a:buSzPts val="2000"/>
              <a:buChar char="–"/>
              <a:defRPr/>
            </a:lvl8pPr>
            <a:lvl9pPr marL="2743337" lvl="8" indent="-220144">
              <a:spcBef>
                <a:spcPts val="533"/>
              </a:spcBef>
              <a:spcAft>
                <a:spcPts val="267"/>
              </a:spcAft>
              <a:buSzPts val="1600"/>
              <a:buChar char="–"/>
              <a:defRPr/>
            </a:lvl9pPr>
          </a:lstStyle>
          <a:p>
            <a:endParaRPr/>
          </a:p>
        </p:txBody>
      </p:sp>
      <p:sp>
        <p:nvSpPr>
          <p:cNvPr id="23" name="Google Shape;23;p4"/>
          <p:cNvSpPr txBox="1">
            <a:spLocks noGrp="1"/>
          </p:cNvSpPr>
          <p:nvPr>
            <p:ph type="sldNum" idx="12"/>
          </p:nvPr>
        </p:nvSpPr>
        <p:spPr>
          <a:xfrm>
            <a:off x="611961" y="6391100"/>
            <a:ext cx="960000" cy="240000"/>
          </a:xfrm>
          <a:prstGeom prst="rect">
            <a:avLst/>
          </a:prstGeom>
        </p:spPr>
        <p:txBody>
          <a:bodyPr spcFirstLastPara="1" wrap="square" lIns="0" tIns="0" rIns="0" bIns="0" anchor="t" anchorCtr="0">
            <a:noAutofit/>
          </a:bodyPr>
          <a:lstStyle>
            <a:lvl1pPr lvl="0" rtl="0">
              <a:buNone/>
              <a:defRPr sz="1067">
                <a:latin typeface="Montserrat Medium"/>
                <a:ea typeface="Montserrat Medium"/>
                <a:cs typeface="Montserrat Medium"/>
                <a:sym typeface="Montserrat Medium"/>
              </a:defRPr>
            </a:lvl1pPr>
            <a:lvl2pPr lvl="1" rtl="0">
              <a:buNone/>
              <a:defRPr sz="1067">
                <a:latin typeface="Montserrat Medium"/>
                <a:ea typeface="Montserrat Medium"/>
                <a:cs typeface="Montserrat Medium"/>
                <a:sym typeface="Montserrat Medium"/>
              </a:defRPr>
            </a:lvl2pPr>
            <a:lvl3pPr lvl="2" rtl="0">
              <a:buNone/>
              <a:defRPr sz="1067">
                <a:latin typeface="Montserrat Medium"/>
                <a:ea typeface="Montserrat Medium"/>
                <a:cs typeface="Montserrat Medium"/>
                <a:sym typeface="Montserrat Medium"/>
              </a:defRPr>
            </a:lvl3pPr>
            <a:lvl4pPr lvl="3" rtl="0">
              <a:buNone/>
              <a:defRPr sz="1067">
                <a:latin typeface="Montserrat Medium"/>
                <a:ea typeface="Montserrat Medium"/>
                <a:cs typeface="Montserrat Medium"/>
                <a:sym typeface="Montserrat Medium"/>
              </a:defRPr>
            </a:lvl4pPr>
            <a:lvl5pPr lvl="4" rtl="0">
              <a:buNone/>
              <a:defRPr sz="1067">
                <a:latin typeface="Montserrat Medium"/>
                <a:ea typeface="Montserrat Medium"/>
                <a:cs typeface="Montserrat Medium"/>
                <a:sym typeface="Montserrat Medium"/>
              </a:defRPr>
            </a:lvl5pPr>
            <a:lvl6pPr lvl="5" rtl="0">
              <a:buNone/>
              <a:defRPr sz="1067">
                <a:latin typeface="Montserrat Medium"/>
                <a:ea typeface="Montserrat Medium"/>
                <a:cs typeface="Montserrat Medium"/>
                <a:sym typeface="Montserrat Medium"/>
              </a:defRPr>
            </a:lvl6pPr>
            <a:lvl7pPr lvl="6" rtl="0">
              <a:buNone/>
              <a:defRPr sz="1067">
                <a:latin typeface="Montserrat Medium"/>
                <a:ea typeface="Montserrat Medium"/>
                <a:cs typeface="Montserrat Medium"/>
                <a:sym typeface="Montserrat Medium"/>
              </a:defRPr>
            </a:lvl7pPr>
            <a:lvl8pPr lvl="7" rtl="0">
              <a:buNone/>
              <a:defRPr sz="1067">
                <a:latin typeface="Montserrat Medium"/>
                <a:ea typeface="Montserrat Medium"/>
                <a:cs typeface="Montserrat Medium"/>
                <a:sym typeface="Montserrat Medium"/>
              </a:defRPr>
            </a:lvl8pPr>
            <a:lvl9pPr lvl="8" rtl="0">
              <a:buNone/>
              <a:defRPr sz="1067">
                <a:latin typeface="Montserrat Medium"/>
                <a:ea typeface="Montserrat Medium"/>
                <a:cs typeface="Montserrat Medium"/>
                <a:sym typeface="Montserrat Medium"/>
              </a:defRPr>
            </a:lvl9pPr>
          </a:lstStyle>
          <a:p>
            <a:pPr algn="l"/>
            <a:fld id="{00000000-1234-1234-1234-123412341234}" type="slidenum">
              <a:rPr lang="en-GB" smtClean="0"/>
              <a:pPr algn="l"/>
              <a:t>‹#›</a:t>
            </a:fld>
            <a:endParaRPr lang="en-GB"/>
          </a:p>
        </p:txBody>
      </p:sp>
    </p:spTree>
    <p:extLst>
      <p:ext uri="{BB962C8B-B14F-4D97-AF65-F5344CB8AC3E}">
        <p14:creationId xmlns:p14="http://schemas.microsoft.com/office/powerpoint/2010/main" val="1644357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628596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931629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D4661B8-9591-469A-9F87-3E07F30C608C}" type="datetimeFigureOut">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688110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4661B8-9591-469A-9F87-3E07F30C608C}" type="datetimeFigureOut">
              <a:rPr lang="en-GB" smtClean="0"/>
              <a:t>26/06/2026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970245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D4661B8-9591-469A-9F87-3E07F30C608C}" type="datetimeFigureOut">
              <a:rPr lang="en-GB" smtClean="0"/>
              <a:t>26/06/2026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38720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4661B8-9591-469A-9F87-3E07F30C608C}" type="datetimeFigureOut">
              <a:rPr lang="en-GB" smtClean="0"/>
              <a:t>26/06/2026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427895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D4661B8-9591-469A-9F87-3E07F30C608C}" type="datetimeFigureOut">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724109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D4661B8-9591-469A-9F87-3E07F30C608C}" type="datetimeFigureOut">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350417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4661B8-9591-469A-9F87-3E07F30C608C}" type="datetimeFigureOut">
              <a:rPr lang="en-GB" smtClean="0"/>
              <a:t>26/06/2026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57024C-28A1-4061-A44F-9704616F493F}" type="slidenum">
              <a:rPr lang="en-GB" smtClean="0"/>
              <a:t>‹#›</a:t>
            </a:fld>
            <a:endParaRPr lang="en-GB"/>
          </a:p>
        </p:txBody>
      </p:sp>
    </p:spTree>
    <p:extLst>
      <p:ext uri="{BB962C8B-B14F-4D97-AF65-F5344CB8AC3E}">
        <p14:creationId xmlns:p14="http://schemas.microsoft.com/office/powerpoint/2010/main" val="20243880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7.xml"/><Relationship Id="rId1" Type="http://schemas.openxmlformats.org/officeDocument/2006/relationships/video" Target="https://www.youtube.com/embed/fz5beYb88us?start=7&amp;feature=oembed" TargetMode="External"/><Relationship Id="rId4" Type="http://schemas.openxmlformats.org/officeDocument/2006/relationships/hyperlink" Target="https://www.youtube.com/watch?v=fz5beYb88us&amp;t=7s&amp;ab_channel=BBCTeach"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7.xml"/><Relationship Id="rId1" Type="http://schemas.openxmlformats.org/officeDocument/2006/relationships/video" Target="https://www.youtube.com/embed/fz5beYb88us?start=7&amp;feature=oembed" TargetMode="External"/><Relationship Id="rId4" Type="http://schemas.openxmlformats.org/officeDocument/2006/relationships/hyperlink" Target="https://www.youtube.com/watch?v=fz5beYb88us&amp;t=7s&amp;ab_channel=BBCTeach"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12.xml"/><Relationship Id="rId1" Type="http://schemas.openxmlformats.org/officeDocument/2006/relationships/video" Target="https://www.youtube.com/embed/L7zXxgEZ1pg?feature=oembed"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12.xml"/><Relationship Id="rId1" Type="http://schemas.openxmlformats.org/officeDocument/2006/relationships/video" Target="https://www.youtube.com/embed/L7zXxgEZ1pg?feature=oembed"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7.xml"/><Relationship Id="rId1" Type="http://schemas.openxmlformats.org/officeDocument/2006/relationships/video" Target="https://www.youtube.com/embed/g7HfnHA8k0g?start=2471&amp;feature=oembed" TargetMode="External"/><Relationship Id="rId4" Type="http://schemas.openxmlformats.org/officeDocument/2006/relationships/hyperlink" Target="https://www.youtube.com/watch?v=g7HfnHA8k0g&amp;t=2471s&amp;ab_channel=Ms.Eugene"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svg"/><Relationship Id="rId7" Type="http://schemas.openxmlformats.org/officeDocument/2006/relationships/image" Target="../media/image11.jpeg"/><Relationship Id="rId12" Type="http://schemas.openxmlformats.org/officeDocument/2006/relationships/image" Target="../media/image16.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jpeg"/><Relationship Id="rId11" Type="http://schemas.openxmlformats.org/officeDocument/2006/relationships/image" Target="../media/image15.svg"/><Relationship Id="rId5" Type="http://schemas.openxmlformats.org/officeDocument/2006/relationships/image" Target="../media/image9.jpe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svg"/></Relationships>
</file>

<file path=ppt/slides/_rels/slide3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jpeg"/></Relationships>
</file>

<file path=ppt/slides/_rels/slide4.xml.rels><?xml version="1.0" encoding="UTF-8" standalone="yes"?>
<Relationships xmlns="http://schemas.openxmlformats.org/package/2006/relationships"><Relationship Id="rId3" Type="http://schemas.openxmlformats.org/officeDocument/2006/relationships/hyperlink" Target="https://upload.wikimedia.org/wikipedia/commons/a/ad/Stephen_Hawking_Pronunciation.og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hyperlink" Target="https://upload.wikimedia.org/wikipedia/commons/a/ad/Stephen_Hawking_Pronunciation.ogg"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9AF724-37A8-E7A2-1EBC-C380E43906C4}"/>
              </a:ext>
            </a:extLst>
          </p:cNvPr>
          <p:cNvSpPr txBox="1"/>
          <p:nvPr/>
        </p:nvSpPr>
        <p:spPr>
          <a:xfrm>
            <a:off x="5638800" y="421423"/>
            <a:ext cx="6197600" cy="2062103"/>
          </a:xfrm>
          <a:prstGeom prst="rect">
            <a:avLst/>
          </a:prstGeom>
          <a:noFill/>
          <a:ln>
            <a:solidFill>
              <a:schemeClr val="tx1"/>
            </a:solidFill>
          </a:ln>
        </p:spPr>
        <p:txBody>
          <a:bodyPr wrap="square" rtlCol="0">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6400" b="1">
                <a:solidFill>
                  <a:schemeClr val="bg1"/>
                </a:solidFill>
              </a:rPr>
              <a:t>Being in Financial Debt</a:t>
            </a:r>
          </a:p>
        </p:txBody>
      </p:sp>
      <p:pic>
        <p:nvPicPr>
          <p:cNvPr id="1026" name="Picture 2" descr="Logo, icon&#10;&#10;Description automatically generated">
            <a:extLst>
              <a:ext uri="{FF2B5EF4-FFF2-40B4-BE49-F238E27FC236}">
                <a16:creationId xmlns:a16="http://schemas.microsoft.com/office/drawing/2014/main" id="{1769A3DC-3A41-C4A0-2547-6D7BCAE38A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600" y="264160"/>
            <a:ext cx="1371600" cy="136096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 flag with a cross&#10;&#10;Description automatically generated">
            <a:extLst>
              <a:ext uri="{FF2B5EF4-FFF2-40B4-BE49-F238E27FC236}">
                <a16:creationId xmlns:a16="http://schemas.microsoft.com/office/drawing/2014/main" id="{A7252B77-E91B-28A4-10B7-72B0E811E8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600" y="5693912"/>
            <a:ext cx="1799859" cy="89992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1">
            <a:extLst>
              <a:ext uri="{FF2B5EF4-FFF2-40B4-BE49-F238E27FC236}">
                <a16:creationId xmlns:a16="http://schemas.microsoft.com/office/drawing/2014/main" id="{729C4CB6-5702-3DAE-A06B-45F3FB68D46C}"/>
              </a:ext>
            </a:extLst>
          </p:cNvPr>
          <p:cNvSpPr txBox="1"/>
          <p:nvPr/>
        </p:nvSpPr>
        <p:spPr>
          <a:xfrm>
            <a:off x="2286000" y="5866877"/>
            <a:ext cx="1563220" cy="553998"/>
          </a:xfrm>
          <a:prstGeom prst="rect">
            <a:avLst/>
          </a:prstGeom>
          <a:noFill/>
          <a:ln>
            <a:noFill/>
          </a:ln>
        </p:spPr>
        <p:txBody>
          <a:bodyPr rot="0" spcFirstLastPara="0"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1600" b="1">
                <a:solidFill>
                  <a:schemeClr val="bg1"/>
                </a:solidFill>
                <a:cs typeface="Calibri"/>
              </a:rPr>
              <a:t>British Values:</a:t>
            </a:r>
          </a:p>
          <a:p>
            <a:r>
              <a:rPr lang="en-GB" sz="1600" b="1">
                <a:solidFill>
                  <a:schemeClr val="bg1"/>
                </a:solidFill>
                <a:cs typeface="Calibri"/>
              </a:rPr>
              <a:t>Rule of Law</a:t>
            </a:r>
          </a:p>
        </p:txBody>
      </p:sp>
      <p:sp>
        <p:nvSpPr>
          <p:cNvPr id="5" name="TextBox 1">
            <a:extLst>
              <a:ext uri="{FF2B5EF4-FFF2-40B4-BE49-F238E27FC236}">
                <a16:creationId xmlns:a16="http://schemas.microsoft.com/office/drawing/2014/main" id="{759F0A41-14B5-215C-DDC6-8871BCB6643E}"/>
              </a:ext>
            </a:extLst>
          </p:cNvPr>
          <p:cNvSpPr txBox="1"/>
          <p:nvPr/>
        </p:nvSpPr>
        <p:spPr>
          <a:xfrm>
            <a:off x="304800" y="1803400"/>
            <a:ext cx="3962400" cy="1046440"/>
          </a:xfrm>
          <a:prstGeom prst="rect">
            <a:avLst/>
          </a:prstGeom>
          <a:noFill/>
          <a:ln>
            <a:solidFill>
              <a:schemeClr val="bg1"/>
            </a:solidFill>
          </a:ln>
        </p:spPr>
        <p:txBody>
          <a:bodyPr wrap="square" lIns="60960" tIns="30480" rIns="60960" bIns="3048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2133" b="1">
                <a:solidFill>
                  <a:schemeClr val="bg1"/>
                </a:solidFill>
              </a:rPr>
              <a:t>Year 9 Personal Development </a:t>
            </a:r>
            <a:endParaRPr lang="en-GB" sz="2133" b="1">
              <a:solidFill>
                <a:schemeClr val="bg1"/>
              </a:solidFill>
              <a:cs typeface="Calibri"/>
            </a:endParaRPr>
          </a:p>
          <a:p>
            <a:r>
              <a:rPr lang="en-GB" sz="2133" b="1">
                <a:solidFill>
                  <a:schemeClr val="bg1"/>
                </a:solidFill>
              </a:rPr>
              <a:t>Keeping Safe and Managing Risk </a:t>
            </a:r>
          </a:p>
          <a:p>
            <a:r>
              <a:rPr lang="en-GB" sz="2133" b="1">
                <a:solidFill>
                  <a:schemeClr val="bg1"/>
                </a:solidFill>
                <a:cs typeface="Calibri"/>
              </a:rPr>
              <a:t>Future choices and Money</a:t>
            </a:r>
          </a:p>
        </p:txBody>
      </p:sp>
      <p:pic>
        <p:nvPicPr>
          <p:cNvPr id="7" name="Picture 6">
            <a:extLst>
              <a:ext uri="{FF2B5EF4-FFF2-40B4-BE49-F238E27FC236}">
                <a16:creationId xmlns:a16="http://schemas.microsoft.com/office/drawing/2014/main" id="{6EDE29A4-D411-6505-D27E-8C29486A1566}"/>
              </a:ext>
            </a:extLst>
          </p:cNvPr>
          <p:cNvPicPr>
            <a:picLocks noChangeAspect="1"/>
          </p:cNvPicPr>
          <p:nvPr/>
        </p:nvPicPr>
        <p:blipFill>
          <a:blip r:embed="rId4"/>
          <a:stretch>
            <a:fillRect/>
          </a:stretch>
        </p:blipFill>
        <p:spPr>
          <a:xfrm>
            <a:off x="7128241" y="2687075"/>
            <a:ext cx="3733800" cy="3733800"/>
          </a:xfrm>
          <a:prstGeom prst="rect">
            <a:avLst/>
          </a:prstGeom>
        </p:spPr>
      </p:pic>
      <p:pic>
        <p:nvPicPr>
          <p:cNvPr id="2" name="Picture 5" descr="Grunge textured stamp seal of citizenship&#10;&#10;Description automatically generated">
            <a:extLst>
              <a:ext uri="{FF2B5EF4-FFF2-40B4-BE49-F238E27FC236}">
                <a16:creationId xmlns:a16="http://schemas.microsoft.com/office/drawing/2014/main" id="{C2AC9D58-C0EC-3493-263D-06AD7A6EF2CE}"/>
              </a:ext>
            </a:extLst>
          </p:cNvPr>
          <p:cNvPicPr>
            <a:picLocks noChangeAspect="1"/>
          </p:cNvPicPr>
          <p:nvPr/>
        </p:nvPicPr>
        <p:blipFill>
          <a:blip r:embed="rId5"/>
          <a:stretch>
            <a:fillRect/>
          </a:stretch>
        </p:blipFill>
        <p:spPr>
          <a:xfrm>
            <a:off x="307041" y="3766368"/>
            <a:ext cx="1828800" cy="1566441"/>
          </a:xfrm>
          <a:prstGeom prst="rect">
            <a:avLst/>
          </a:prstGeom>
        </p:spPr>
      </p:pic>
    </p:spTree>
    <p:extLst>
      <p:ext uri="{BB962C8B-B14F-4D97-AF65-F5344CB8AC3E}">
        <p14:creationId xmlns:p14="http://schemas.microsoft.com/office/powerpoint/2010/main" val="3776224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56ABF0E-FD65-2F84-D326-7608E43F2170}"/>
              </a:ext>
            </a:extLst>
          </p:cNvPr>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accent4">
                    <a:lumMod val="60000"/>
                    <a:lumOff val="40000"/>
                  </a:schemeClr>
                </a:solidFill>
              </a:rPr>
              <a:t> </a:t>
            </a:r>
            <a:r>
              <a:rPr lang="en-GB" sz="6600" b="1" dirty="0">
                <a:solidFill>
                  <a:schemeClr val="bg1"/>
                </a:solidFill>
              </a:rPr>
              <a:t>  Why do people get into debt ?</a:t>
            </a:r>
          </a:p>
        </p:txBody>
      </p:sp>
      <p:pic>
        <p:nvPicPr>
          <p:cNvPr id="6" name="Picture 5" descr="Boost Classroom Learning with Think-Pair-Share Assessment">
            <a:extLst>
              <a:ext uri="{FF2B5EF4-FFF2-40B4-BE49-F238E27FC236}">
                <a16:creationId xmlns:a16="http://schemas.microsoft.com/office/drawing/2014/main" id="{2BD90BA8-C073-1AF9-C7A6-E9999B271750}"/>
              </a:ext>
            </a:extLst>
          </p:cNvPr>
          <p:cNvPicPr>
            <a:picLocks noChangeAspect="1"/>
          </p:cNvPicPr>
          <p:nvPr/>
        </p:nvPicPr>
        <p:blipFill>
          <a:blip r:embed="rId2"/>
          <a:stretch>
            <a:fillRect/>
          </a:stretch>
        </p:blipFill>
        <p:spPr>
          <a:xfrm>
            <a:off x="852488" y="1434557"/>
            <a:ext cx="4391025" cy="4448175"/>
          </a:xfrm>
          <a:prstGeom prst="rect">
            <a:avLst/>
          </a:prstGeom>
        </p:spPr>
      </p:pic>
      <p:sp>
        <p:nvSpPr>
          <p:cNvPr id="7" name="TextBox 6">
            <a:extLst>
              <a:ext uri="{FF2B5EF4-FFF2-40B4-BE49-F238E27FC236}">
                <a16:creationId xmlns:a16="http://schemas.microsoft.com/office/drawing/2014/main" id="{268A8372-5271-7BAD-7E7B-81D2739EB08C}"/>
              </a:ext>
            </a:extLst>
          </p:cNvPr>
          <p:cNvSpPr txBox="1"/>
          <p:nvPr/>
        </p:nvSpPr>
        <p:spPr>
          <a:xfrm>
            <a:off x="6482219" y="2505205"/>
            <a:ext cx="4540684" cy="2308324"/>
          </a:xfrm>
          <a:prstGeom prst="rect">
            <a:avLst/>
          </a:prstGeom>
          <a:solidFill>
            <a:schemeClr val="accent6">
              <a:lumMod val="20000"/>
              <a:lumOff val="80000"/>
            </a:schemeClr>
          </a:solidFill>
          <a:ln>
            <a:solidFill>
              <a:schemeClr val="accent6">
                <a:lumMod val="20000"/>
                <a:lumOff val="80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4800" dirty="0">
                <a:ea typeface="Calibri"/>
                <a:cs typeface="Calibri"/>
              </a:rPr>
              <a:t>Be ready to feedback your ideas </a:t>
            </a:r>
          </a:p>
        </p:txBody>
      </p:sp>
    </p:spTree>
    <p:extLst>
      <p:ext uri="{BB962C8B-B14F-4D97-AF65-F5344CB8AC3E}">
        <p14:creationId xmlns:p14="http://schemas.microsoft.com/office/powerpoint/2010/main" val="252460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B2000-AC94-3C4E-5315-106E48B72D4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B7B1D5A-9174-D1E6-855F-E9A6557657AB}"/>
              </a:ext>
            </a:extLst>
          </p:cNvPr>
          <p:cNvGrpSpPr/>
          <p:nvPr/>
        </p:nvGrpSpPr>
        <p:grpSpPr>
          <a:xfrm>
            <a:off x="816023" y="1481908"/>
            <a:ext cx="2968775" cy="1748790"/>
            <a:chOff x="0" y="0"/>
            <a:chExt cx="1624525" cy="956945"/>
          </a:xfrm>
        </p:grpSpPr>
        <p:sp>
          <p:nvSpPr>
            <p:cNvPr id="3" name="Freeform 3">
              <a:extLst>
                <a:ext uri="{FF2B5EF4-FFF2-40B4-BE49-F238E27FC236}">
                  <a16:creationId xmlns:a16="http://schemas.microsoft.com/office/drawing/2014/main" id="{27C47A18-6E1B-8793-BC61-76CCF2B54AA8}"/>
                </a:ext>
              </a:extLst>
            </p:cNvPr>
            <p:cNvSpPr/>
            <p:nvPr/>
          </p:nvSpPr>
          <p:spPr>
            <a:xfrm>
              <a:off x="0" y="0"/>
              <a:ext cx="1624525" cy="956945"/>
            </a:xfrm>
            <a:custGeom>
              <a:avLst/>
              <a:gdLst/>
              <a:ahLst/>
              <a:cxnLst/>
              <a:rect l="l" t="t" r="r" b="b"/>
              <a:pathLst>
                <a:path w="1624525" h="956945">
                  <a:moveTo>
                    <a:pt x="0" y="0"/>
                  </a:moveTo>
                  <a:lnTo>
                    <a:pt x="1624525" y="0"/>
                  </a:lnTo>
                  <a:lnTo>
                    <a:pt x="1624525" y="956945"/>
                  </a:lnTo>
                  <a:lnTo>
                    <a:pt x="0" y="956945"/>
                  </a:lnTo>
                  <a:close/>
                </a:path>
              </a:pathLst>
            </a:custGeom>
            <a:solidFill>
              <a:schemeClr val="accent6">
                <a:lumMod val="20000"/>
                <a:lumOff val="80000"/>
              </a:schemeClr>
            </a:solidFill>
          </p:spPr>
        </p:sp>
      </p:grpSp>
      <p:sp>
        <p:nvSpPr>
          <p:cNvPr id="4" name="TextBox 4">
            <a:extLst>
              <a:ext uri="{FF2B5EF4-FFF2-40B4-BE49-F238E27FC236}">
                <a16:creationId xmlns:a16="http://schemas.microsoft.com/office/drawing/2014/main" id="{1EA28CDE-DC04-1EB1-52BA-D1D6E41C64CF}"/>
              </a:ext>
            </a:extLst>
          </p:cNvPr>
          <p:cNvSpPr txBox="1"/>
          <p:nvPr/>
        </p:nvSpPr>
        <p:spPr>
          <a:xfrm>
            <a:off x="998372" y="440085"/>
            <a:ext cx="10063054" cy="6265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227"/>
              </a:lnSpc>
            </a:pPr>
            <a:r>
              <a:rPr lang="en-US" sz="3734">
                <a:solidFill>
                  <a:srgbClr val="1D71B8"/>
                </a:solidFill>
                <a:latin typeface="Calibri 1"/>
              </a:rPr>
              <a:t>Financial risks - causes of debt</a:t>
            </a:r>
          </a:p>
        </p:txBody>
      </p:sp>
      <p:grpSp>
        <p:nvGrpSpPr>
          <p:cNvPr id="5" name="Group 5">
            <a:extLst>
              <a:ext uri="{FF2B5EF4-FFF2-40B4-BE49-F238E27FC236}">
                <a16:creationId xmlns:a16="http://schemas.microsoft.com/office/drawing/2014/main" id="{42EDAC58-70A3-48DA-FC4B-0A154EAC46C4}"/>
              </a:ext>
            </a:extLst>
          </p:cNvPr>
          <p:cNvGrpSpPr/>
          <p:nvPr/>
        </p:nvGrpSpPr>
        <p:grpSpPr>
          <a:xfrm>
            <a:off x="4611613" y="1481908"/>
            <a:ext cx="2968775" cy="1748790"/>
            <a:chOff x="0" y="0"/>
            <a:chExt cx="1624525" cy="956945"/>
          </a:xfrm>
        </p:grpSpPr>
        <p:sp>
          <p:nvSpPr>
            <p:cNvPr id="6" name="Freeform 6">
              <a:extLst>
                <a:ext uri="{FF2B5EF4-FFF2-40B4-BE49-F238E27FC236}">
                  <a16:creationId xmlns:a16="http://schemas.microsoft.com/office/drawing/2014/main" id="{A556A0F0-ECBE-6CA8-6C22-1BF02CBB96B6}"/>
                </a:ext>
              </a:extLst>
            </p:cNvPr>
            <p:cNvSpPr/>
            <p:nvPr/>
          </p:nvSpPr>
          <p:spPr>
            <a:xfrm>
              <a:off x="0" y="0"/>
              <a:ext cx="1624525" cy="956945"/>
            </a:xfrm>
            <a:custGeom>
              <a:avLst/>
              <a:gdLst/>
              <a:ahLst/>
              <a:cxnLst/>
              <a:rect l="l" t="t" r="r" b="b"/>
              <a:pathLst>
                <a:path w="1624525" h="956945">
                  <a:moveTo>
                    <a:pt x="0" y="0"/>
                  </a:moveTo>
                  <a:lnTo>
                    <a:pt x="1624525" y="0"/>
                  </a:lnTo>
                  <a:lnTo>
                    <a:pt x="1624525" y="956945"/>
                  </a:lnTo>
                  <a:lnTo>
                    <a:pt x="0" y="956945"/>
                  </a:lnTo>
                  <a:close/>
                </a:path>
              </a:pathLst>
            </a:custGeom>
            <a:solidFill>
              <a:schemeClr val="accent6">
                <a:lumMod val="20000"/>
                <a:lumOff val="80000"/>
              </a:schemeClr>
            </a:solidFill>
          </p:spPr>
        </p:sp>
      </p:grpSp>
      <p:grpSp>
        <p:nvGrpSpPr>
          <p:cNvPr id="7" name="Group 7">
            <a:extLst>
              <a:ext uri="{FF2B5EF4-FFF2-40B4-BE49-F238E27FC236}">
                <a16:creationId xmlns:a16="http://schemas.microsoft.com/office/drawing/2014/main" id="{38BB2B2D-00A3-B26D-9FB5-BE6DB3EB2951}"/>
              </a:ext>
            </a:extLst>
          </p:cNvPr>
          <p:cNvGrpSpPr/>
          <p:nvPr/>
        </p:nvGrpSpPr>
        <p:grpSpPr>
          <a:xfrm>
            <a:off x="8407202" y="1481908"/>
            <a:ext cx="2968775" cy="1748790"/>
            <a:chOff x="0" y="0"/>
            <a:chExt cx="1624525" cy="956945"/>
          </a:xfrm>
        </p:grpSpPr>
        <p:sp>
          <p:nvSpPr>
            <p:cNvPr id="8" name="Freeform 8">
              <a:extLst>
                <a:ext uri="{FF2B5EF4-FFF2-40B4-BE49-F238E27FC236}">
                  <a16:creationId xmlns:a16="http://schemas.microsoft.com/office/drawing/2014/main" id="{E6250C79-ED63-6DCE-4CF1-13AE9AA44C46}"/>
                </a:ext>
              </a:extLst>
            </p:cNvPr>
            <p:cNvSpPr/>
            <p:nvPr/>
          </p:nvSpPr>
          <p:spPr>
            <a:xfrm>
              <a:off x="0" y="0"/>
              <a:ext cx="1624525" cy="956945"/>
            </a:xfrm>
            <a:custGeom>
              <a:avLst/>
              <a:gdLst/>
              <a:ahLst/>
              <a:cxnLst/>
              <a:rect l="l" t="t" r="r" b="b"/>
              <a:pathLst>
                <a:path w="1624525" h="956945">
                  <a:moveTo>
                    <a:pt x="0" y="0"/>
                  </a:moveTo>
                  <a:lnTo>
                    <a:pt x="1624525" y="0"/>
                  </a:lnTo>
                  <a:lnTo>
                    <a:pt x="1624525" y="956945"/>
                  </a:lnTo>
                  <a:lnTo>
                    <a:pt x="0" y="956945"/>
                  </a:lnTo>
                  <a:close/>
                </a:path>
              </a:pathLst>
            </a:custGeom>
            <a:solidFill>
              <a:schemeClr val="accent6">
                <a:lumMod val="20000"/>
                <a:lumOff val="80000"/>
              </a:schemeClr>
            </a:solidFill>
          </p:spPr>
        </p:sp>
      </p:grpSp>
      <p:grpSp>
        <p:nvGrpSpPr>
          <p:cNvPr id="9" name="Group 9">
            <a:extLst>
              <a:ext uri="{FF2B5EF4-FFF2-40B4-BE49-F238E27FC236}">
                <a16:creationId xmlns:a16="http://schemas.microsoft.com/office/drawing/2014/main" id="{23611244-B5B0-45AF-9242-45344C218FA4}"/>
              </a:ext>
            </a:extLst>
          </p:cNvPr>
          <p:cNvGrpSpPr/>
          <p:nvPr/>
        </p:nvGrpSpPr>
        <p:grpSpPr>
          <a:xfrm>
            <a:off x="816023" y="3891098"/>
            <a:ext cx="2958337" cy="1936680"/>
            <a:chOff x="0" y="0"/>
            <a:chExt cx="1624525" cy="956945"/>
          </a:xfrm>
        </p:grpSpPr>
        <p:sp>
          <p:nvSpPr>
            <p:cNvPr id="10" name="Freeform 10">
              <a:extLst>
                <a:ext uri="{FF2B5EF4-FFF2-40B4-BE49-F238E27FC236}">
                  <a16:creationId xmlns:a16="http://schemas.microsoft.com/office/drawing/2014/main" id="{5074C460-6DA7-09AA-A795-4C964D8A0660}"/>
                </a:ext>
              </a:extLst>
            </p:cNvPr>
            <p:cNvSpPr/>
            <p:nvPr/>
          </p:nvSpPr>
          <p:spPr>
            <a:xfrm>
              <a:off x="0" y="0"/>
              <a:ext cx="1624525" cy="956945"/>
            </a:xfrm>
            <a:custGeom>
              <a:avLst/>
              <a:gdLst/>
              <a:ahLst/>
              <a:cxnLst/>
              <a:rect l="l" t="t" r="r" b="b"/>
              <a:pathLst>
                <a:path w="1624525" h="956945">
                  <a:moveTo>
                    <a:pt x="0" y="0"/>
                  </a:moveTo>
                  <a:lnTo>
                    <a:pt x="1624525" y="0"/>
                  </a:lnTo>
                  <a:lnTo>
                    <a:pt x="1624525" y="956945"/>
                  </a:lnTo>
                  <a:lnTo>
                    <a:pt x="0" y="956945"/>
                  </a:lnTo>
                  <a:close/>
                </a:path>
              </a:pathLst>
            </a:custGeom>
            <a:solidFill>
              <a:schemeClr val="accent6">
                <a:lumMod val="20000"/>
                <a:lumOff val="80000"/>
              </a:schemeClr>
            </a:solidFill>
          </p:spPr>
        </p:sp>
      </p:grpSp>
      <p:grpSp>
        <p:nvGrpSpPr>
          <p:cNvPr id="11" name="Group 11">
            <a:extLst>
              <a:ext uri="{FF2B5EF4-FFF2-40B4-BE49-F238E27FC236}">
                <a16:creationId xmlns:a16="http://schemas.microsoft.com/office/drawing/2014/main" id="{720CC0D7-F8F6-AA8E-205E-8D319FA4185E}"/>
              </a:ext>
            </a:extLst>
          </p:cNvPr>
          <p:cNvGrpSpPr/>
          <p:nvPr/>
        </p:nvGrpSpPr>
        <p:grpSpPr>
          <a:xfrm>
            <a:off x="4611613" y="3891098"/>
            <a:ext cx="2968775" cy="1748790"/>
            <a:chOff x="0" y="0"/>
            <a:chExt cx="1624525" cy="956945"/>
          </a:xfrm>
        </p:grpSpPr>
        <p:sp>
          <p:nvSpPr>
            <p:cNvPr id="12" name="Freeform 12">
              <a:extLst>
                <a:ext uri="{FF2B5EF4-FFF2-40B4-BE49-F238E27FC236}">
                  <a16:creationId xmlns:a16="http://schemas.microsoft.com/office/drawing/2014/main" id="{8373615D-7285-629A-B880-A2C95B9E390D}"/>
                </a:ext>
              </a:extLst>
            </p:cNvPr>
            <p:cNvSpPr/>
            <p:nvPr/>
          </p:nvSpPr>
          <p:spPr>
            <a:xfrm>
              <a:off x="0" y="0"/>
              <a:ext cx="1624525" cy="956945"/>
            </a:xfrm>
            <a:custGeom>
              <a:avLst/>
              <a:gdLst/>
              <a:ahLst/>
              <a:cxnLst/>
              <a:rect l="l" t="t" r="r" b="b"/>
              <a:pathLst>
                <a:path w="1624525" h="956945">
                  <a:moveTo>
                    <a:pt x="0" y="0"/>
                  </a:moveTo>
                  <a:lnTo>
                    <a:pt x="1624525" y="0"/>
                  </a:lnTo>
                  <a:lnTo>
                    <a:pt x="1624525" y="956945"/>
                  </a:lnTo>
                  <a:lnTo>
                    <a:pt x="0" y="956945"/>
                  </a:lnTo>
                  <a:close/>
                </a:path>
              </a:pathLst>
            </a:custGeom>
            <a:solidFill>
              <a:schemeClr val="accent6">
                <a:lumMod val="20000"/>
                <a:lumOff val="80000"/>
              </a:schemeClr>
            </a:solidFill>
          </p:spPr>
        </p:sp>
      </p:grpSp>
      <p:grpSp>
        <p:nvGrpSpPr>
          <p:cNvPr id="13" name="Group 13">
            <a:extLst>
              <a:ext uri="{FF2B5EF4-FFF2-40B4-BE49-F238E27FC236}">
                <a16:creationId xmlns:a16="http://schemas.microsoft.com/office/drawing/2014/main" id="{2B837F32-C187-80D5-9B4F-C8BD70141D4E}"/>
              </a:ext>
            </a:extLst>
          </p:cNvPr>
          <p:cNvGrpSpPr/>
          <p:nvPr/>
        </p:nvGrpSpPr>
        <p:grpSpPr>
          <a:xfrm>
            <a:off x="8407202" y="3891098"/>
            <a:ext cx="2968775" cy="1748790"/>
            <a:chOff x="0" y="0"/>
            <a:chExt cx="1624525" cy="956945"/>
          </a:xfrm>
        </p:grpSpPr>
        <p:sp>
          <p:nvSpPr>
            <p:cNvPr id="14" name="Freeform 14">
              <a:extLst>
                <a:ext uri="{FF2B5EF4-FFF2-40B4-BE49-F238E27FC236}">
                  <a16:creationId xmlns:a16="http://schemas.microsoft.com/office/drawing/2014/main" id="{F4E03445-5E51-68D3-C491-6FEFB391D112}"/>
                </a:ext>
              </a:extLst>
            </p:cNvPr>
            <p:cNvSpPr/>
            <p:nvPr/>
          </p:nvSpPr>
          <p:spPr>
            <a:xfrm>
              <a:off x="0" y="0"/>
              <a:ext cx="1624525" cy="956945"/>
            </a:xfrm>
            <a:custGeom>
              <a:avLst/>
              <a:gdLst/>
              <a:ahLst/>
              <a:cxnLst/>
              <a:rect l="l" t="t" r="r" b="b"/>
              <a:pathLst>
                <a:path w="1624525" h="956945">
                  <a:moveTo>
                    <a:pt x="0" y="0"/>
                  </a:moveTo>
                  <a:lnTo>
                    <a:pt x="1624525" y="0"/>
                  </a:lnTo>
                  <a:lnTo>
                    <a:pt x="1624525" y="956945"/>
                  </a:lnTo>
                  <a:lnTo>
                    <a:pt x="0" y="956945"/>
                  </a:lnTo>
                  <a:close/>
                </a:path>
              </a:pathLst>
            </a:custGeom>
            <a:solidFill>
              <a:schemeClr val="accent6">
                <a:lumMod val="20000"/>
                <a:lumOff val="80000"/>
              </a:schemeClr>
            </a:solidFill>
          </p:spPr>
        </p:sp>
      </p:grpSp>
      <p:sp>
        <p:nvSpPr>
          <p:cNvPr id="15" name="TextBox 15">
            <a:extLst>
              <a:ext uri="{FF2B5EF4-FFF2-40B4-BE49-F238E27FC236}">
                <a16:creationId xmlns:a16="http://schemas.microsoft.com/office/drawing/2014/main" id="{70D975E5-A2D9-4CF5-5701-DBD982BB8095}"/>
              </a:ext>
            </a:extLst>
          </p:cNvPr>
          <p:cNvSpPr txBox="1"/>
          <p:nvPr/>
        </p:nvSpPr>
        <p:spPr>
          <a:xfrm>
            <a:off x="998372" y="1873494"/>
            <a:ext cx="2591545" cy="872034"/>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360"/>
              </a:lnSpc>
            </a:pPr>
            <a:r>
              <a:rPr lang="en-US" sz="3200" dirty="0">
                <a:latin typeface="Calibri"/>
                <a:ea typeface="Calibri"/>
                <a:cs typeface="Calibri"/>
              </a:rPr>
              <a:t>Injury or health problems</a:t>
            </a:r>
          </a:p>
        </p:txBody>
      </p:sp>
      <p:sp>
        <p:nvSpPr>
          <p:cNvPr id="16" name="TextBox 16">
            <a:extLst>
              <a:ext uri="{FF2B5EF4-FFF2-40B4-BE49-F238E27FC236}">
                <a16:creationId xmlns:a16="http://schemas.microsoft.com/office/drawing/2014/main" id="{15E41DC2-9D10-DF81-A0E2-233AF142B78A}"/>
              </a:ext>
            </a:extLst>
          </p:cNvPr>
          <p:cNvSpPr txBox="1"/>
          <p:nvPr/>
        </p:nvSpPr>
        <p:spPr>
          <a:xfrm>
            <a:off x="998372" y="4281623"/>
            <a:ext cx="2591545" cy="130805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360"/>
              </a:lnSpc>
            </a:pPr>
            <a:r>
              <a:rPr lang="en-US" sz="3200" dirty="0">
                <a:latin typeface="Calibri"/>
                <a:ea typeface="Calibri"/>
                <a:cs typeface="Calibri"/>
              </a:rPr>
              <a:t>Unemployment or</a:t>
            </a:r>
          </a:p>
          <a:p>
            <a:pPr algn="ctr">
              <a:lnSpc>
                <a:spcPts val="3360"/>
              </a:lnSpc>
            </a:pPr>
            <a:r>
              <a:rPr lang="en-US" sz="3200" dirty="0">
                <a:latin typeface="Calibri"/>
                <a:ea typeface="Calibri"/>
                <a:cs typeface="Calibri"/>
              </a:rPr>
              <a:t>redundancy</a:t>
            </a:r>
          </a:p>
        </p:txBody>
      </p:sp>
      <p:sp>
        <p:nvSpPr>
          <p:cNvPr id="17" name="TextBox 17">
            <a:extLst>
              <a:ext uri="{FF2B5EF4-FFF2-40B4-BE49-F238E27FC236}">
                <a16:creationId xmlns:a16="http://schemas.microsoft.com/office/drawing/2014/main" id="{43E6D79D-E3A1-663D-2557-352B7E294C33}"/>
              </a:ext>
            </a:extLst>
          </p:cNvPr>
          <p:cNvSpPr txBox="1"/>
          <p:nvPr/>
        </p:nvSpPr>
        <p:spPr>
          <a:xfrm>
            <a:off x="4800228" y="2155371"/>
            <a:ext cx="2591545" cy="872034"/>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360"/>
              </a:lnSpc>
            </a:pPr>
            <a:r>
              <a:rPr lang="en-US" sz="3200" dirty="0">
                <a:latin typeface="Calibri"/>
                <a:ea typeface="Calibri"/>
                <a:cs typeface="Calibri"/>
              </a:rPr>
              <a:t>Family break up</a:t>
            </a:r>
          </a:p>
        </p:txBody>
      </p:sp>
      <p:sp>
        <p:nvSpPr>
          <p:cNvPr id="18" name="TextBox 18">
            <a:extLst>
              <a:ext uri="{FF2B5EF4-FFF2-40B4-BE49-F238E27FC236}">
                <a16:creationId xmlns:a16="http://schemas.microsoft.com/office/drawing/2014/main" id="{FAA7CC7B-FBD8-E37D-DED8-109ED5EF3AEA}"/>
              </a:ext>
            </a:extLst>
          </p:cNvPr>
          <p:cNvSpPr txBox="1"/>
          <p:nvPr/>
        </p:nvSpPr>
        <p:spPr>
          <a:xfrm>
            <a:off x="8595818" y="1897198"/>
            <a:ext cx="2591545" cy="872034"/>
          </a:xfrm>
          <a:prstGeom prst="rect">
            <a:avLst/>
          </a:prstGeom>
          <a:solidFill>
            <a:schemeClr val="accent6">
              <a:lumMod val="20000"/>
              <a:lumOff val="80000"/>
            </a:schemeClr>
          </a:solidFill>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360"/>
              </a:lnSpc>
            </a:pPr>
            <a:r>
              <a:rPr lang="en-US" sz="3200" dirty="0">
                <a:latin typeface="Calibri"/>
                <a:ea typeface="Calibri"/>
                <a:cs typeface="Calibri"/>
              </a:rPr>
              <a:t>Unexpected expenses</a:t>
            </a:r>
          </a:p>
        </p:txBody>
      </p:sp>
      <p:sp>
        <p:nvSpPr>
          <p:cNvPr id="19" name="TextBox 19">
            <a:extLst>
              <a:ext uri="{FF2B5EF4-FFF2-40B4-BE49-F238E27FC236}">
                <a16:creationId xmlns:a16="http://schemas.microsoft.com/office/drawing/2014/main" id="{5B545888-A2AD-72EA-DD40-89978E4B214B}"/>
              </a:ext>
            </a:extLst>
          </p:cNvPr>
          <p:cNvSpPr txBox="1"/>
          <p:nvPr/>
        </p:nvSpPr>
        <p:spPr>
          <a:xfrm>
            <a:off x="4800228" y="4542337"/>
            <a:ext cx="2591545" cy="4360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360"/>
              </a:lnSpc>
            </a:pPr>
            <a:r>
              <a:rPr lang="en-US" sz="3200" dirty="0">
                <a:latin typeface="Calibri"/>
                <a:ea typeface="Calibri"/>
                <a:cs typeface="Calibri"/>
              </a:rPr>
              <a:t>Poor budgeting</a:t>
            </a:r>
          </a:p>
        </p:txBody>
      </p:sp>
      <p:sp>
        <p:nvSpPr>
          <p:cNvPr id="20" name="TextBox 20">
            <a:extLst>
              <a:ext uri="{FF2B5EF4-FFF2-40B4-BE49-F238E27FC236}">
                <a16:creationId xmlns:a16="http://schemas.microsoft.com/office/drawing/2014/main" id="{A41FB56F-6509-69B3-A040-A84DABC6B10B}"/>
              </a:ext>
            </a:extLst>
          </p:cNvPr>
          <p:cNvSpPr txBox="1"/>
          <p:nvPr/>
        </p:nvSpPr>
        <p:spPr>
          <a:xfrm>
            <a:off x="8595818" y="4105519"/>
            <a:ext cx="2591545" cy="130805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360"/>
              </a:lnSpc>
            </a:pPr>
            <a:r>
              <a:rPr lang="en-US" sz="3200" dirty="0">
                <a:latin typeface="Calibri"/>
                <a:ea typeface="Calibri"/>
                <a:cs typeface="Calibri"/>
              </a:rPr>
              <a:t>Reduced income</a:t>
            </a:r>
          </a:p>
          <a:p>
            <a:pPr algn="ctr">
              <a:lnSpc>
                <a:spcPts val="3360"/>
              </a:lnSpc>
            </a:pPr>
            <a:r>
              <a:rPr lang="en-US" sz="3200" dirty="0">
                <a:latin typeface="Calibri"/>
                <a:ea typeface="Calibri"/>
                <a:cs typeface="Calibri"/>
              </a:rPr>
              <a:t>or benefits</a:t>
            </a:r>
          </a:p>
        </p:txBody>
      </p:sp>
      <p:sp>
        <p:nvSpPr>
          <p:cNvPr id="26" name="TextBox 25">
            <a:extLst>
              <a:ext uri="{FF2B5EF4-FFF2-40B4-BE49-F238E27FC236}">
                <a16:creationId xmlns:a16="http://schemas.microsoft.com/office/drawing/2014/main" id="{4F4CCF7D-EF9C-48F6-B0D3-8FF13F266E55}"/>
              </a:ext>
            </a:extLst>
          </p:cNvPr>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accent4">
                    <a:lumMod val="60000"/>
                    <a:lumOff val="40000"/>
                  </a:schemeClr>
                </a:solidFill>
              </a:rPr>
              <a:t> </a:t>
            </a:r>
            <a:r>
              <a:rPr lang="en-GB" sz="6600" b="1" dirty="0">
                <a:solidFill>
                  <a:schemeClr val="bg1"/>
                </a:solidFill>
              </a:rPr>
              <a:t>  Why do people get into debt ?</a:t>
            </a:r>
          </a:p>
        </p:txBody>
      </p:sp>
    </p:spTree>
    <p:extLst>
      <p:ext uri="{BB962C8B-B14F-4D97-AF65-F5344CB8AC3E}">
        <p14:creationId xmlns:p14="http://schemas.microsoft.com/office/powerpoint/2010/main" val="1525184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PSHE KS3 | KS4 | Credit and Debt - What happens when you borrow money? | BBC Teach">
            <a:hlinkClick r:id="" action="ppaction://media"/>
            <a:extLst>
              <a:ext uri="{FF2B5EF4-FFF2-40B4-BE49-F238E27FC236}">
                <a16:creationId xmlns:a16="http://schemas.microsoft.com/office/drawing/2014/main" id="{6D6DDE7E-7CCA-3D5B-6FF6-0568D4650341}"/>
              </a:ext>
            </a:extLst>
          </p:cNvPr>
          <p:cNvPicPr>
            <a:picLocks noRot="1" noChangeAspect="1"/>
          </p:cNvPicPr>
          <p:nvPr>
            <a:videoFile r:link="rId1"/>
          </p:nvPr>
        </p:nvPicPr>
        <p:blipFill>
          <a:blip r:embed="rId3"/>
          <a:stretch>
            <a:fillRect/>
          </a:stretch>
        </p:blipFill>
        <p:spPr>
          <a:xfrm>
            <a:off x="1084586" y="1079500"/>
            <a:ext cx="10232379" cy="5781294"/>
          </a:xfrm>
          <a:prstGeom prst="rect">
            <a:avLst/>
          </a:prstGeom>
        </p:spPr>
      </p:pic>
      <p:sp>
        <p:nvSpPr>
          <p:cNvPr id="3" name="TextBox 2">
            <a:extLst>
              <a:ext uri="{FF2B5EF4-FFF2-40B4-BE49-F238E27FC236}">
                <a16:creationId xmlns:a16="http://schemas.microsoft.com/office/drawing/2014/main" id="{67797956-C391-9BE4-EB34-66713DD2FA95}"/>
              </a:ext>
            </a:extLst>
          </p:cNvPr>
          <p:cNvSpPr txBox="1"/>
          <p:nvPr/>
        </p:nvSpPr>
        <p:spPr>
          <a:xfrm>
            <a:off x="1168400" y="127000"/>
            <a:ext cx="7315200" cy="215444"/>
          </a:xfrm>
          <a:prstGeom prst="rect">
            <a:avLst/>
          </a:prstGeom>
          <a:noFill/>
        </p:spPr>
        <p:txBody>
          <a:bodyPr wrap="square" rtlCol="0">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800">
                <a:hlinkClick r:id="rId4"/>
              </a:rPr>
              <a:t>PSHE KS3 | KS4 | Credit and Debt - What happens when you borrow money? | BBC Teach - YouTube</a:t>
            </a:r>
            <a:endParaRPr lang="en-GB" sz="800"/>
          </a:p>
        </p:txBody>
      </p:sp>
      <p:sp>
        <p:nvSpPr>
          <p:cNvPr id="5" name="TextBox 4">
            <a:extLst>
              <a:ext uri="{FF2B5EF4-FFF2-40B4-BE49-F238E27FC236}">
                <a16:creationId xmlns:a16="http://schemas.microsoft.com/office/drawing/2014/main" id="{0BCD7A95-5918-D487-4394-752B079CA4C2}"/>
              </a:ext>
            </a:extLst>
          </p:cNvPr>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accent4">
                    <a:lumMod val="60000"/>
                    <a:lumOff val="40000"/>
                  </a:schemeClr>
                </a:solidFill>
              </a:rPr>
              <a:t> </a:t>
            </a:r>
            <a:r>
              <a:rPr lang="en-GB" sz="6600" b="1" dirty="0">
                <a:solidFill>
                  <a:schemeClr val="bg1"/>
                </a:solidFill>
              </a:rPr>
              <a:t>  What is Debt and Credit ?</a:t>
            </a:r>
          </a:p>
        </p:txBody>
      </p:sp>
    </p:spTree>
    <p:extLst>
      <p:ext uri="{BB962C8B-B14F-4D97-AF65-F5344CB8AC3E}">
        <p14:creationId xmlns:p14="http://schemas.microsoft.com/office/powerpoint/2010/main" val="2450550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313FE-E980-B188-D47F-6A67E01598C5}"/>
            </a:ext>
          </a:extLst>
        </p:cNvPr>
        <p:cNvGrpSpPr/>
        <p:nvPr/>
      </p:nvGrpSpPr>
      <p:grpSpPr>
        <a:xfrm>
          <a:off x="0" y="0"/>
          <a:ext cx="0" cy="0"/>
          <a:chOff x="0" y="0"/>
          <a:chExt cx="0" cy="0"/>
        </a:xfrm>
      </p:grpSpPr>
      <p:pic>
        <p:nvPicPr>
          <p:cNvPr id="2" name="Online Media 1" title="PSHE KS3 | KS4 | Credit and Debt - What happens when you borrow money? | BBC Teach">
            <a:hlinkClick r:id="" action="ppaction://media"/>
            <a:extLst>
              <a:ext uri="{FF2B5EF4-FFF2-40B4-BE49-F238E27FC236}">
                <a16:creationId xmlns:a16="http://schemas.microsoft.com/office/drawing/2014/main" id="{9382C387-C6B8-F0AA-5058-90AFCB927FA3}"/>
              </a:ext>
            </a:extLst>
          </p:cNvPr>
          <p:cNvPicPr>
            <a:picLocks noRot="1" noChangeAspect="1"/>
          </p:cNvPicPr>
          <p:nvPr>
            <a:videoFile r:link="rId1"/>
          </p:nvPr>
        </p:nvPicPr>
        <p:blipFill>
          <a:blip r:embed="rId3"/>
          <a:stretch>
            <a:fillRect/>
          </a:stretch>
        </p:blipFill>
        <p:spPr>
          <a:xfrm>
            <a:off x="677489" y="2196404"/>
            <a:ext cx="4752243" cy="2660227"/>
          </a:xfrm>
          <a:prstGeom prst="rect">
            <a:avLst/>
          </a:prstGeom>
        </p:spPr>
      </p:pic>
      <p:sp>
        <p:nvSpPr>
          <p:cNvPr id="3" name="TextBox 2">
            <a:extLst>
              <a:ext uri="{FF2B5EF4-FFF2-40B4-BE49-F238E27FC236}">
                <a16:creationId xmlns:a16="http://schemas.microsoft.com/office/drawing/2014/main" id="{3ADA4BE6-CB68-10F9-8D5A-36568C28BCDD}"/>
              </a:ext>
            </a:extLst>
          </p:cNvPr>
          <p:cNvSpPr txBox="1"/>
          <p:nvPr/>
        </p:nvSpPr>
        <p:spPr>
          <a:xfrm>
            <a:off x="1168400" y="127000"/>
            <a:ext cx="7315200" cy="215444"/>
          </a:xfrm>
          <a:prstGeom prst="rect">
            <a:avLst/>
          </a:prstGeom>
          <a:noFill/>
        </p:spPr>
        <p:txBody>
          <a:bodyPr wrap="square" rtlCol="0">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800">
                <a:hlinkClick r:id="rId4"/>
              </a:rPr>
              <a:t>PSHE KS3 | KS4 | Credit and Debt - What happens when you borrow money? | BBC Teach - YouTube</a:t>
            </a:r>
            <a:endParaRPr lang="en-GB" sz="800"/>
          </a:p>
        </p:txBody>
      </p:sp>
      <p:sp>
        <p:nvSpPr>
          <p:cNvPr id="5" name="TextBox 4">
            <a:extLst>
              <a:ext uri="{FF2B5EF4-FFF2-40B4-BE49-F238E27FC236}">
                <a16:creationId xmlns:a16="http://schemas.microsoft.com/office/drawing/2014/main" id="{2A59511D-9C8C-CC44-2664-96DBFAFB4F0B}"/>
              </a:ext>
            </a:extLst>
          </p:cNvPr>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accent4">
                    <a:lumMod val="60000"/>
                    <a:lumOff val="40000"/>
                  </a:schemeClr>
                </a:solidFill>
              </a:rPr>
              <a:t> </a:t>
            </a:r>
            <a:r>
              <a:rPr lang="en-GB" sz="6600" b="1" dirty="0">
                <a:solidFill>
                  <a:schemeClr val="bg1"/>
                </a:solidFill>
              </a:rPr>
              <a:t>  What is Debt and Credit ?</a:t>
            </a:r>
          </a:p>
        </p:txBody>
      </p:sp>
      <p:sp>
        <p:nvSpPr>
          <p:cNvPr id="4" name="TextBox 3">
            <a:extLst>
              <a:ext uri="{FF2B5EF4-FFF2-40B4-BE49-F238E27FC236}">
                <a16:creationId xmlns:a16="http://schemas.microsoft.com/office/drawing/2014/main" id="{59574661-B33A-7920-639D-F3F65B34AF07}"/>
              </a:ext>
            </a:extLst>
          </p:cNvPr>
          <p:cNvSpPr txBox="1"/>
          <p:nvPr/>
        </p:nvSpPr>
        <p:spPr>
          <a:xfrm>
            <a:off x="6012493" y="2265123"/>
            <a:ext cx="5594958"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5400" dirty="0">
                <a:ea typeface="Calibri"/>
                <a:cs typeface="Calibri"/>
              </a:rPr>
              <a:t>1.What is interest ?</a:t>
            </a:r>
          </a:p>
          <a:p>
            <a:endParaRPr lang="en-GB" sz="5400" dirty="0">
              <a:ea typeface="Calibri"/>
              <a:cs typeface="Calibri"/>
            </a:endParaRPr>
          </a:p>
          <a:p>
            <a:r>
              <a:rPr lang="en-GB" sz="5400" dirty="0">
                <a:ea typeface="Calibri"/>
                <a:cs typeface="Calibri"/>
              </a:rPr>
              <a:t>2.What is APR ?</a:t>
            </a:r>
          </a:p>
        </p:txBody>
      </p:sp>
    </p:spTree>
    <p:extLst>
      <p:ext uri="{BB962C8B-B14F-4D97-AF65-F5344CB8AC3E}">
        <p14:creationId xmlns:p14="http://schemas.microsoft.com/office/powerpoint/2010/main" val="2223022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7"/>
          <p:cNvSpPr>
            <a:spLocks noGrp="1"/>
          </p:cNvSpPr>
          <p:nvPr>
            <p:ph type="ftr" sz="quarter" idx="11"/>
          </p:nvPr>
        </p:nvSpPr>
        <p:spPr/>
        <p:txBody>
          <a:bodyPr/>
          <a:lstStyle/>
          <a:p>
            <a:r>
              <a:rPr lang="en-GB"/>
              <a:t>© moneyskool.org 2015</a:t>
            </a:r>
          </a:p>
        </p:txBody>
      </p:sp>
      <p:sp>
        <p:nvSpPr>
          <p:cNvPr id="6" name="TextBox 5"/>
          <p:cNvSpPr txBox="1"/>
          <p:nvPr/>
        </p:nvSpPr>
        <p:spPr>
          <a:xfrm>
            <a:off x="243320" y="1302441"/>
            <a:ext cx="11273312" cy="584775"/>
          </a:xfrm>
          <a:prstGeom prst="rect">
            <a:avLst/>
          </a:prstGeom>
          <a:noFill/>
        </p:spPr>
        <p:txBody>
          <a:bodyPr wrap="square" rtlCol="0">
            <a:spAutoFit/>
          </a:bodyPr>
          <a:lstStyle/>
          <a:p>
            <a:r>
              <a:rPr lang="en-GB" sz="3200" b="1" dirty="0"/>
              <a:t>Interest rates can make a big difference to the cost of borrowing… </a:t>
            </a:r>
          </a:p>
        </p:txBody>
      </p:sp>
      <p:pic>
        <p:nvPicPr>
          <p:cNvPr id="9" name="Picture 8" descr="lesson1_3.jpg"/>
          <p:cNvPicPr>
            <a:picLocks noChangeAspect="1"/>
          </p:cNvPicPr>
          <p:nvPr/>
        </p:nvPicPr>
        <p:blipFill>
          <a:blip r:embed="rId2" cstate="print"/>
          <a:stretch>
            <a:fillRect/>
          </a:stretch>
        </p:blipFill>
        <p:spPr>
          <a:xfrm>
            <a:off x="1919536" y="2492897"/>
            <a:ext cx="7920880" cy="4034699"/>
          </a:xfrm>
          <a:prstGeom prst="rect">
            <a:avLst/>
          </a:prstGeom>
        </p:spPr>
      </p:pic>
      <p:sp>
        <p:nvSpPr>
          <p:cNvPr id="14" name="TextBox 13"/>
          <p:cNvSpPr txBox="1"/>
          <p:nvPr/>
        </p:nvSpPr>
        <p:spPr>
          <a:xfrm>
            <a:off x="1775521" y="1887216"/>
            <a:ext cx="7503529" cy="461665"/>
          </a:xfrm>
          <a:prstGeom prst="rect">
            <a:avLst/>
          </a:prstGeom>
          <a:noFill/>
        </p:spPr>
        <p:txBody>
          <a:bodyPr wrap="none" rtlCol="0">
            <a:spAutoFit/>
          </a:bodyPr>
          <a:lstStyle/>
          <a:p>
            <a:r>
              <a:rPr lang="en-GB" sz="2400" b="1" dirty="0">
                <a:solidFill>
                  <a:srgbClr val="002060"/>
                </a:solidFill>
              </a:rPr>
              <a:t>EXAMPLE 1: COST OF BORROWING £5,000 FOR ONE YEAR</a:t>
            </a:r>
          </a:p>
        </p:txBody>
      </p:sp>
      <p:sp>
        <p:nvSpPr>
          <p:cNvPr id="10" name="TextBox 9"/>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bg1"/>
                </a:solidFill>
              </a:rPr>
              <a:t>Interest rates</a:t>
            </a:r>
          </a:p>
        </p:txBody>
      </p:sp>
    </p:spTree>
    <p:extLst>
      <p:ext uri="{BB962C8B-B14F-4D97-AF65-F5344CB8AC3E}">
        <p14:creationId xmlns:p14="http://schemas.microsoft.com/office/powerpoint/2010/main" val="1758441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graphicFrame>
        <p:nvGraphicFramePr>
          <p:cNvPr id="220" name="Google Shape;220;p32"/>
          <p:cNvGraphicFramePr/>
          <p:nvPr/>
        </p:nvGraphicFramePr>
        <p:xfrm>
          <a:off x="686429" y="3874586"/>
          <a:ext cx="10998890" cy="1473092"/>
        </p:xfrm>
        <a:graphic>
          <a:graphicData uri="http://schemas.openxmlformats.org/drawingml/2006/table">
            <a:tbl>
              <a:tblPr>
                <a:noFill/>
              </a:tblPr>
              <a:tblGrid>
                <a:gridCol w="2199778">
                  <a:extLst>
                    <a:ext uri="{9D8B030D-6E8A-4147-A177-3AD203B41FA5}">
                      <a16:colId xmlns:a16="http://schemas.microsoft.com/office/drawing/2014/main" val="20000"/>
                    </a:ext>
                  </a:extLst>
                </a:gridCol>
                <a:gridCol w="2199778">
                  <a:extLst>
                    <a:ext uri="{9D8B030D-6E8A-4147-A177-3AD203B41FA5}">
                      <a16:colId xmlns:a16="http://schemas.microsoft.com/office/drawing/2014/main" val="20002"/>
                    </a:ext>
                  </a:extLst>
                </a:gridCol>
                <a:gridCol w="2199778">
                  <a:extLst>
                    <a:ext uri="{9D8B030D-6E8A-4147-A177-3AD203B41FA5}">
                      <a16:colId xmlns:a16="http://schemas.microsoft.com/office/drawing/2014/main" val="838459776"/>
                    </a:ext>
                  </a:extLst>
                </a:gridCol>
                <a:gridCol w="2199778">
                  <a:extLst>
                    <a:ext uri="{9D8B030D-6E8A-4147-A177-3AD203B41FA5}">
                      <a16:colId xmlns:a16="http://schemas.microsoft.com/office/drawing/2014/main" val="3889729160"/>
                    </a:ext>
                  </a:extLst>
                </a:gridCol>
                <a:gridCol w="2199778">
                  <a:extLst>
                    <a:ext uri="{9D8B030D-6E8A-4147-A177-3AD203B41FA5}">
                      <a16:colId xmlns:a16="http://schemas.microsoft.com/office/drawing/2014/main" val="20003"/>
                    </a:ext>
                  </a:extLst>
                </a:gridCol>
              </a:tblGrid>
              <a:tr h="1473092">
                <a:tc>
                  <a:txBody>
                    <a:bodyPr/>
                    <a:lstStyle/>
                    <a:p>
                      <a:pPr marL="0" lvl="0" indent="0" algn="ctr" rtl="0">
                        <a:spcBef>
                          <a:spcPts val="0"/>
                        </a:spcBef>
                        <a:spcAft>
                          <a:spcPts val="0"/>
                        </a:spcAft>
                        <a:buNone/>
                      </a:pPr>
                      <a:r>
                        <a:rPr lang="en-GB" sz="3600" dirty="0">
                          <a:solidFill>
                            <a:schemeClr val="tx1"/>
                          </a:solidFill>
                          <a:latin typeface="+mn-lt"/>
                          <a:ea typeface="Montserrat"/>
                          <a:cs typeface="Montserrat"/>
                          <a:sym typeface="Montserrat"/>
                        </a:rPr>
                        <a:t>Payday Loan</a:t>
                      </a:r>
                      <a:endParaRPr sz="3600" dirty="0">
                        <a:solidFill>
                          <a:schemeClr val="tx1"/>
                        </a:solidFill>
                        <a:latin typeface="+mn-lt"/>
                        <a:ea typeface="Montserrat"/>
                        <a:cs typeface="Montserrat"/>
                        <a:sym typeface="Montserrat"/>
                      </a:endParaRPr>
                    </a:p>
                  </a:txBody>
                  <a:tcPr marL="60950" marR="60950" marT="60950" marB="60950" anchor="ctr">
                    <a:solidFill>
                      <a:schemeClr val="bg1">
                        <a:lumMod val="85000"/>
                      </a:schemeClr>
                    </a:solidFill>
                  </a:tcPr>
                </a:tc>
                <a:tc>
                  <a:txBody>
                    <a:bodyPr/>
                    <a:lstStyle/>
                    <a:p>
                      <a:pPr marL="0" lvl="0" indent="0" algn="ctr" rtl="0">
                        <a:spcBef>
                          <a:spcPts val="0"/>
                        </a:spcBef>
                        <a:spcAft>
                          <a:spcPts val="0"/>
                        </a:spcAft>
                        <a:buNone/>
                      </a:pPr>
                      <a:r>
                        <a:rPr lang="en-GB" sz="3600" dirty="0">
                          <a:solidFill>
                            <a:schemeClr val="tx1"/>
                          </a:solidFill>
                          <a:latin typeface="+mn-lt"/>
                          <a:ea typeface="Montserrat"/>
                          <a:cs typeface="Montserrat"/>
                          <a:sym typeface="Montserrat"/>
                        </a:rPr>
                        <a:t>Bank Loan</a:t>
                      </a:r>
                      <a:endParaRPr sz="3600" dirty="0">
                        <a:solidFill>
                          <a:schemeClr val="tx1"/>
                        </a:solidFill>
                        <a:latin typeface="+mn-lt"/>
                        <a:ea typeface="Montserrat"/>
                        <a:cs typeface="Montserrat"/>
                        <a:sym typeface="Montserrat"/>
                      </a:endParaRPr>
                    </a:p>
                  </a:txBody>
                  <a:tcPr marL="60950" marR="60950" marT="60950" marB="60950" anchor="ctr">
                    <a:solidFill>
                      <a:schemeClr val="bg1">
                        <a:lumMod val="85000"/>
                      </a:schemeClr>
                    </a:solidFill>
                  </a:tcPr>
                </a:tc>
                <a:tc>
                  <a:txBody>
                    <a:bodyPr/>
                    <a:lstStyle/>
                    <a:p>
                      <a:pPr marL="0" lvl="0" indent="0" algn="ctr" rtl="0">
                        <a:spcBef>
                          <a:spcPts val="0"/>
                        </a:spcBef>
                        <a:spcAft>
                          <a:spcPts val="0"/>
                        </a:spcAft>
                        <a:buNone/>
                      </a:pPr>
                      <a:r>
                        <a:rPr lang="en-GB" sz="3600" dirty="0">
                          <a:solidFill>
                            <a:schemeClr val="tx1"/>
                          </a:solidFill>
                          <a:latin typeface="+mn-lt"/>
                          <a:ea typeface="Montserrat"/>
                          <a:cs typeface="Montserrat"/>
                          <a:sym typeface="Montserrat"/>
                        </a:rPr>
                        <a:t>Mortgage</a:t>
                      </a:r>
                      <a:endParaRPr sz="3600" dirty="0">
                        <a:solidFill>
                          <a:schemeClr val="tx1"/>
                        </a:solidFill>
                        <a:latin typeface="+mn-lt"/>
                        <a:ea typeface="Montserrat"/>
                        <a:cs typeface="Montserrat"/>
                        <a:sym typeface="Montserrat"/>
                      </a:endParaRPr>
                    </a:p>
                  </a:txBody>
                  <a:tcPr marL="60950" marR="60950" marT="60950" marB="60950" anchor="ctr">
                    <a:solidFill>
                      <a:schemeClr val="bg1">
                        <a:lumMod val="85000"/>
                      </a:schemeClr>
                    </a:solidFill>
                  </a:tcPr>
                </a:tc>
                <a:tc>
                  <a:txBody>
                    <a:bodyPr/>
                    <a:lstStyle/>
                    <a:p>
                      <a:pPr marL="0" lvl="0" indent="0" algn="ctr" rtl="0">
                        <a:spcBef>
                          <a:spcPts val="0"/>
                        </a:spcBef>
                        <a:spcAft>
                          <a:spcPts val="0"/>
                        </a:spcAft>
                        <a:buNone/>
                      </a:pPr>
                      <a:r>
                        <a:rPr lang="en-GB" sz="3600" dirty="0">
                          <a:solidFill>
                            <a:schemeClr val="tx1"/>
                          </a:solidFill>
                          <a:latin typeface="+mn-lt"/>
                          <a:ea typeface="Montserrat"/>
                          <a:cs typeface="Montserrat"/>
                          <a:sym typeface="Montserrat"/>
                        </a:rPr>
                        <a:t>Credit card</a:t>
                      </a:r>
                      <a:endParaRPr sz="3600" dirty="0">
                        <a:solidFill>
                          <a:schemeClr val="tx1"/>
                        </a:solidFill>
                        <a:latin typeface="+mn-lt"/>
                        <a:ea typeface="Montserrat"/>
                        <a:cs typeface="Montserrat"/>
                        <a:sym typeface="Montserrat"/>
                      </a:endParaRPr>
                    </a:p>
                  </a:txBody>
                  <a:tcPr marL="60950" marR="60950" marT="60950" marB="60950" anchor="ctr">
                    <a:solidFill>
                      <a:schemeClr val="bg1">
                        <a:lumMod val="85000"/>
                      </a:schemeClr>
                    </a:solidFill>
                  </a:tcPr>
                </a:tc>
                <a:tc>
                  <a:txBody>
                    <a:bodyPr/>
                    <a:lstStyle/>
                    <a:p>
                      <a:pPr marL="0" lvl="0" indent="0" algn="ctr" rtl="0">
                        <a:spcBef>
                          <a:spcPts val="0"/>
                        </a:spcBef>
                        <a:spcAft>
                          <a:spcPts val="0"/>
                        </a:spcAft>
                        <a:buNone/>
                      </a:pPr>
                      <a:r>
                        <a:rPr lang="en-GB" sz="3600" dirty="0">
                          <a:solidFill>
                            <a:schemeClr val="tx1"/>
                          </a:solidFill>
                          <a:latin typeface="+mn-lt"/>
                          <a:ea typeface="Montserrat"/>
                          <a:cs typeface="Montserrat"/>
                          <a:sym typeface="Montserrat"/>
                        </a:rPr>
                        <a:t>Overdraft</a:t>
                      </a:r>
                      <a:endParaRPr sz="3600" dirty="0">
                        <a:solidFill>
                          <a:schemeClr val="tx1"/>
                        </a:solidFill>
                        <a:latin typeface="+mn-lt"/>
                        <a:ea typeface="Montserrat"/>
                        <a:cs typeface="Montserrat"/>
                        <a:sym typeface="Montserrat"/>
                      </a:endParaRPr>
                    </a:p>
                  </a:txBody>
                  <a:tcPr marL="60950" marR="60950" marT="60950" marB="60950" anchor="ctr">
                    <a:solidFill>
                      <a:schemeClr val="bg1">
                        <a:lumMod val="85000"/>
                      </a:schemeClr>
                    </a:solidFill>
                  </a:tcPr>
                </a:tc>
                <a:extLst>
                  <a:ext uri="{0D108BD9-81ED-4DB2-BD59-A6C34878D82A}">
                    <a16:rowId xmlns:a16="http://schemas.microsoft.com/office/drawing/2014/main" val="10000"/>
                  </a:ext>
                </a:extLst>
              </a:tr>
            </a:tbl>
          </a:graphicData>
        </a:graphic>
      </p:graphicFrame>
      <p:sp>
        <p:nvSpPr>
          <p:cNvPr id="11" name="TextBox 10"/>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bg1"/>
                </a:solidFill>
              </a:rPr>
              <a:t>Higher or lower?</a:t>
            </a:r>
          </a:p>
        </p:txBody>
      </p:sp>
      <p:sp>
        <p:nvSpPr>
          <p:cNvPr id="14" name="TextBox 13">
            <a:extLst>
              <a:ext uri="{FF2B5EF4-FFF2-40B4-BE49-F238E27FC236}">
                <a16:creationId xmlns:a16="http://schemas.microsoft.com/office/drawing/2014/main" id="{9FD09638-4ABC-4E51-BDFA-E48E2BC66516}"/>
              </a:ext>
            </a:extLst>
          </p:cNvPr>
          <p:cNvSpPr txBox="1"/>
          <p:nvPr/>
        </p:nvSpPr>
        <p:spPr>
          <a:xfrm>
            <a:off x="686430" y="1485888"/>
            <a:ext cx="10819140" cy="1938992"/>
          </a:xfrm>
          <a:prstGeom prst="rect">
            <a:avLst/>
          </a:prstGeom>
          <a:noFill/>
        </p:spPr>
        <p:txBody>
          <a:bodyPr wrap="square" lIns="91440" tIns="45720" rIns="91440" bIns="45720" anchor="t">
            <a:spAutoFit/>
          </a:bodyPr>
          <a:lstStyle/>
          <a:p>
            <a:pPr>
              <a:spcBef>
                <a:spcPts val="1200"/>
              </a:spcBef>
              <a:spcAft>
                <a:spcPts val="1200"/>
              </a:spcAft>
            </a:pPr>
            <a:r>
              <a:rPr lang="en-GB" sz="4000" b="1" dirty="0">
                <a:solidFill>
                  <a:srgbClr val="FF0000"/>
                </a:solidFill>
              </a:rPr>
              <a:t>How much APR is charged? </a:t>
            </a:r>
            <a:br>
              <a:rPr lang="en-GB" sz="4000" dirty="0"/>
            </a:br>
            <a:r>
              <a:rPr lang="en-GB" sz="4000" dirty="0"/>
              <a:t>Which do you think are the highest to the lowest APR amount ?</a:t>
            </a:r>
          </a:p>
        </p:txBody>
      </p:sp>
    </p:spTree>
    <p:extLst>
      <p:ext uri="{BB962C8B-B14F-4D97-AF65-F5344CB8AC3E}">
        <p14:creationId xmlns:p14="http://schemas.microsoft.com/office/powerpoint/2010/main" val="853399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3"/>
          <p:cNvSpPr txBox="1">
            <a:spLocks noGrp="1"/>
          </p:cNvSpPr>
          <p:nvPr>
            <p:ph type="title"/>
          </p:nvPr>
        </p:nvSpPr>
        <p:spPr>
          <a:xfrm>
            <a:off x="593331" y="1355835"/>
            <a:ext cx="6929600" cy="677596"/>
          </a:xfrm>
          <a:prstGeom prst="rect">
            <a:avLst/>
          </a:prstGeom>
        </p:spPr>
        <p:txBody>
          <a:bodyPr spcFirstLastPara="1" vert="horz" wrap="square" lIns="0" tIns="0" rIns="0" bIns="0" rtlCol="0" anchor="t" anchorCtr="0">
            <a:noAutofit/>
          </a:bodyPr>
          <a:lstStyle/>
          <a:p>
            <a:r>
              <a:rPr lang="en-GB" sz="4400" b="1" dirty="0">
                <a:solidFill>
                  <a:srgbClr val="FF0000"/>
                </a:solidFill>
                <a:latin typeface="+mn-lt"/>
              </a:rPr>
              <a:t>How much APR is charged?</a:t>
            </a:r>
            <a:endParaRPr dirty="0">
              <a:latin typeface="+mn-lt"/>
            </a:endParaRPr>
          </a:p>
        </p:txBody>
      </p:sp>
      <p:sp>
        <p:nvSpPr>
          <p:cNvPr id="229" name="Google Shape;229;p33"/>
          <p:cNvSpPr txBox="1">
            <a:spLocks noGrp="1"/>
          </p:cNvSpPr>
          <p:nvPr>
            <p:ph type="body" idx="1"/>
          </p:nvPr>
        </p:nvSpPr>
        <p:spPr>
          <a:xfrm>
            <a:off x="611967" y="1917533"/>
            <a:ext cx="5268000" cy="3974800"/>
          </a:xfrm>
          <a:prstGeom prst="rect">
            <a:avLst/>
          </a:prstGeom>
        </p:spPr>
        <p:txBody>
          <a:bodyPr spcFirstLastPara="1" vert="horz" wrap="square" lIns="0" tIns="0" rIns="0" bIns="0" rtlCol="0" anchor="t" anchorCtr="0">
            <a:noAutofit/>
          </a:bodyPr>
          <a:lstStyle/>
          <a:p>
            <a:pPr indent="0">
              <a:buNone/>
            </a:pPr>
            <a:endParaRPr sz="1867"/>
          </a:p>
          <a:p>
            <a:pPr marL="0" indent="0">
              <a:spcBef>
                <a:spcPts val="1333"/>
              </a:spcBef>
              <a:spcAft>
                <a:spcPts val="1333"/>
              </a:spcAft>
              <a:buNone/>
            </a:pPr>
            <a:endParaRPr sz="1867"/>
          </a:p>
        </p:txBody>
      </p:sp>
      <p:sp>
        <p:nvSpPr>
          <p:cNvPr id="231" name="Google Shape;231;p33"/>
          <p:cNvSpPr txBox="1"/>
          <p:nvPr/>
        </p:nvSpPr>
        <p:spPr>
          <a:xfrm>
            <a:off x="3400700" y="5541313"/>
            <a:ext cx="6929600" cy="750100"/>
          </a:xfrm>
          <a:prstGeom prst="rect">
            <a:avLst/>
          </a:prstGeom>
          <a:noFill/>
          <a:ln>
            <a:noFill/>
          </a:ln>
        </p:spPr>
        <p:txBody>
          <a:bodyPr spcFirstLastPara="1" wrap="square" lIns="60950" tIns="60950" rIns="60950" bIns="60950" anchor="t" anchorCtr="0">
            <a:noAutofit/>
          </a:bodyPr>
          <a:lstStyle/>
          <a:p>
            <a:r>
              <a:rPr lang="en-GB" dirty="0">
                <a:solidFill>
                  <a:srgbClr val="FF0000"/>
                </a:solidFill>
                <a:ea typeface="Montserrat"/>
                <a:cs typeface="Montserrat"/>
                <a:sym typeface="Montserrat"/>
              </a:rPr>
              <a:t>Typical % APR - APRs may vary from lender to lender</a:t>
            </a:r>
            <a:endParaRPr dirty="0">
              <a:solidFill>
                <a:srgbClr val="FF0000"/>
              </a:solidFill>
            </a:endParaRPr>
          </a:p>
        </p:txBody>
      </p:sp>
      <p:sp>
        <p:nvSpPr>
          <p:cNvPr id="11" name="TextBox 10"/>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bg1"/>
                </a:solidFill>
              </a:rPr>
              <a:t>Feedback</a:t>
            </a:r>
            <a:endParaRPr lang="en-GB" sz="6600" b="1" dirty="0">
              <a:solidFill>
                <a:schemeClr val="bg1"/>
              </a:solidFill>
              <a:ea typeface="Calibri"/>
              <a:cs typeface="Calibri"/>
            </a:endParaRPr>
          </a:p>
        </p:txBody>
      </p:sp>
      <p:graphicFrame>
        <p:nvGraphicFramePr>
          <p:cNvPr id="16" name="Google Shape;220;p32">
            <a:extLst>
              <a:ext uri="{FF2B5EF4-FFF2-40B4-BE49-F238E27FC236}">
                <a16:creationId xmlns:a16="http://schemas.microsoft.com/office/drawing/2014/main" id="{AC3516CF-2C92-4E62-AB55-81DF0B22D01E}"/>
              </a:ext>
            </a:extLst>
          </p:cNvPr>
          <p:cNvGraphicFramePr/>
          <p:nvPr/>
        </p:nvGraphicFramePr>
        <p:xfrm>
          <a:off x="451263" y="2314280"/>
          <a:ext cx="11477620" cy="2946184"/>
        </p:xfrm>
        <a:graphic>
          <a:graphicData uri="http://schemas.openxmlformats.org/drawingml/2006/table">
            <a:tbl>
              <a:tblPr>
                <a:noFill/>
              </a:tblPr>
              <a:tblGrid>
                <a:gridCol w="2295524">
                  <a:extLst>
                    <a:ext uri="{9D8B030D-6E8A-4147-A177-3AD203B41FA5}">
                      <a16:colId xmlns:a16="http://schemas.microsoft.com/office/drawing/2014/main" val="20000"/>
                    </a:ext>
                  </a:extLst>
                </a:gridCol>
                <a:gridCol w="2295524">
                  <a:extLst>
                    <a:ext uri="{9D8B030D-6E8A-4147-A177-3AD203B41FA5}">
                      <a16:colId xmlns:a16="http://schemas.microsoft.com/office/drawing/2014/main" val="20002"/>
                    </a:ext>
                  </a:extLst>
                </a:gridCol>
                <a:gridCol w="2295524">
                  <a:extLst>
                    <a:ext uri="{9D8B030D-6E8A-4147-A177-3AD203B41FA5}">
                      <a16:colId xmlns:a16="http://schemas.microsoft.com/office/drawing/2014/main" val="838459776"/>
                    </a:ext>
                  </a:extLst>
                </a:gridCol>
                <a:gridCol w="2295524">
                  <a:extLst>
                    <a:ext uri="{9D8B030D-6E8A-4147-A177-3AD203B41FA5}">
                      <a16:colId xmlns:a16="http://schemas.microsoft.com/office/drawing/2014/main" val="1575876322"/>
                    </a:ext>
                  </a:extLst>
                </a:gridCol>
                <a:gridCol w="2295524">
                  <a:extLst>
                    <a:ext uri="{9D8B030D-6E8A-4147-A177-3AD203B41FA5}">
                      <a16:colId xmlns:a16="http://schemas.microsoft.com/office/drawing/2014/main" val="20003"/>
                    </a:ext>
                  </a:extLst>
                </a:gridCol>
              </a:tblGrid>
              <a:tr h="1473092">
                <a:tc>
                  <a:txBody>
                    <a:bodyPr/>
                    <a:lstStyle/>
                    <a:p>
                      <a:pPr marL="0" lvl="0" indent="0" algn="ctr" rtl="0">
                        <a:spcBef>
                          <a:spcPts val="0"/>
                        </a:spcBef>
                        <a:spcAft>
                          <a:spcPts val="0"/>
                        </a:spcAft>
                        <a:buNone/>
                      </a:pPr>
                      <a:r>
                        <a:rPr lang="en-GB" sz="3600" b="1" dirty="0">
                          <a:solidFill>
                            <a:schemeClr val="bg1"/>
                          </a:solidFill>
                          <a:effectLst>
                            <a:outerShdw blurRad="38100" dist="38100" dir="2700000" algn="tl">
                              <a:srgbClr val="000000">
                                <a:alpha val="43137"/>
                              </a:srgbClr>
                            </a:outerShdw>
                          </a:effectLst>
                          <a:latin typeface="+mn-lt"/>
                          <a:ea typeface="Montserrat"/>
                          <a:cs typeface="Montserrat"/>
                          <a:sym typeface="Montserrat"/>
                        </a:rPr>
                        <a:t>Mortgage</a:t>
                      </a:r>
                      <a:endParaRPr sz="3600" b="1" dirty="0">
                        <a:solidFill>
                          <a:schemeClr val="bg1"/>
                        </a:solidFill>
                        <a:effectLst>
                          <a:outerShdw blurRad="38100" dist="38100" dir="2700000" algn="tl">
                            <a:srgbClr val="000000">
                              <a:alpha val="43137"/>
                            </a:srgbClr>
                          </a:outerShdw>
                        </a:effectLst>
                        <a:latin typeface="+mn-lt"/>
                        <a:ea typeface="Montserrat"/>
                        <a:cs typeface="Montserrat"/>
                        <a:sym typeface="Montserrat"/>
                      </a:endParaRPr>
                    </a:p>
                  </a:txBody>
                  <a:tcPr marL="60950" marR="60950" marT="60950" marB="60950" anchor="ctr">
                    <a:solidFill>
                      <a:srgbClr val="7030A0"/>
                    </a:solidFill>
                  </a:tcPr>
                </a:tc>
                <a:tc>
                  <a:txBody>
                    <a:bodyPr/>
                    <a:lstStyle/>
                    <a:p>
                      <a:pPr marL="0" lvl="0" indent="0" algn="ctr" rtl="0">
                        <a:spcBef>
                          <a:spcPts val="0"/>
                        </a:spcBef>
                        <a:spcAft>
                          <a:spcPts val="0"/>
                        </a:spcAft>
                        <a:buNone/>
                      </a:pPr>
                      <a:r>
                        <a:rPr lang="en-GB" sz="3600" b="1" dirty="0">
                          <a:solidFill>
                            <a:schemeClr val="bg1"/>
                          </a:solidFill>
                          <a:effectLst>
                            <a:outerShdw blurRad="38100" dist="38100" dir="2700000" algn="tl">
                              <a:srgbClr val="000000">
                                <a:alpha val="43137"/>
                              </a:srgbClr>
                            </a:outerShdw>
                          </a:effectLst>
                          <a:latin typeface="+mn-lt"/>
                          <a:ea typeface="Montserrat"/>
                          <a:cs typeface="Montserrat"/>
                          <a:sym typeface="Montserrat"/>
                        </a:rPr>
                        <a:t>Bank Loan</a:t>
                      </a:r>
                      <a:endParaRPr sz="3600" b="1" dirty="0">
                        <a:solidFill>
                          <a:schemeClr val="bg1"/>
                        </a:solidFill>
                        <a:effectLst>
                          <a:outerShdw blurRad="38100" dist="38100" dir="2700000" algn="tl">
                            <a:srgbClr val="000000">
                              <a:alpha val="43137"/>
                            </a:srgbClr>
                          </a:outerShdw>
                        </a:effectLst>
                        <a:latin typeface="+mn-lt"/>
                        <a:ea typeface="Montserrat"/>
                        <a:cs typeface="Montserrat"/>
                        <a:sym typeface="Montserrat"/>
                      </a:endParaRPr>
                    </a:p>
                  </a:txBody>
                  <a:tcPr marL="60950" marR="60950" marT="60950" marB="60950" anchor="ctr">
                    <a:solidFill>
                      <a:srgbClr val="7030A0"/>
                    </a:solidFill>
                  </a:tcPr>
                </a:tc>
                <a:tc>
                  <a:txBody>
                    <a:bodyPr/>
                    <a:lstStyle/>
                    <a:p>
                      <a:pPr marL="0" lvl="0" indent="0" algn="ctr" rtl="0">
                        <a:spcBef>
                          <a:spcPts val="0"/>
                        </a:spcBef>
                        <a:spcAft>
                          <a:spcPts val="0"/>
                        </a:spcAft>
                        <a:buNone/>
                      </a:pPr>
                      <a:r>
                        <a:rPr lang="en-GB" sz="3600" b="1" dirty="0">
                          <a:solidFill>
                            <a:schemeClr val="bg1"/>
                          </a:solidFill>
                          <a:effectLst>
                            <a:outerShdw blurRad="38100" dist="38100" dir="2700000" algn="tl">
                              <a:srgbClr val="000000">
                                <a:alpha val="43137"/>
                              </a:srgbClr>
                            </a:outerShdw>
                          </a:effectLst>
                          <a:latin typeface="+mn-lt"/>
                          <a:ea typeface="Montserrat"/>
                          <a:cs typeface="Montserrat"/>
                          <a:sym typeface="Montserrat"/>
                        </a:rPr>
                        <a:t>Overdraft</a:t>
                      </a:r>
                      <a:endParaRPr sz="3600" b="1" dirty="0">
                        <a:solidFill>
                          <a:schemeClr val="bg1"/>
                        </a:solidFill>
                        <a:effectLst>
                          <a:outerShdw blurRad="38100" dist="38100" dir="2700000" algn="tl">
                            <a:srgbClr val="000000">
                              <a:alpha val="43137"/>
                            </a:srgbClr>
                          </a:outerShdw>
                        </a:effectLst>
                        <a:latin typeface="+mn-lt"/>
                        <a:ea typeface="Montserrat"/>
                        <a:cs typeface="Montserrat"/>
                        <a:sym typeface="Montserrat"/>
                      </a:endParaRPr>
                    </a:p>
                  </a:txBody>
                  <a:tcPr marL="60950" marR="60950" marT="60950" marB="60950" anchor="ctr">
                    <a:solidFill>
                      <a:srgbClr val="7030A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b="1" dirty="0">
                          <a:solidFill>
                            <a:schemeClr val="bg1"/>
                          </a:solidFill>
                          <a:effectLst>
                            <a:outerShdw blurRad="38100" dist="38100" dir="2700000" algn="tl">
                              <a:srgbClr val="000000">
                                <a:alpha val="43137"/>
                              </a:srgbClr>
                            </a:outerShdw>
                          </a:effectLst>
                          <a:latin typeface="+mn-lt"/>
                          <a:ea typeface="Montserrat"/>
                          <a:cs typeface="Montserrat"/>
                          <a:sym typeface="Montserrat"/>
                        </a:rPr>
                        <a:t>Credit cards</a:t>
                      </a:r>
                    </a:p>
                  </a:txBody>
                  <a:tcPr marL="60950" marR="60950" marT="60950" marB="60950" anchor="ctr">
                    <a:solidFill>
                      <a:srgbClr val="7030A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b="1" dirty="0">
                          <a:solidFill>
                            <a:schemeClr val="bg1"/>
                          </a:solidFill>
                          <a:effectLst>
                            <a:outerShdw blurRad="38100" dist="38100" dir="2700000" algn="tl">
                              <a:srgbClr val="000000">
                                <a:alpha val="43137"/>
                              </a:srgbClr>
                            </a:outerShdw>
                          </a:effectLst>
                          <a:latin typeface="+mn-lt"/>
                          <a:ea typeface="Montserrat"/>
                          <a:cs typeface="Montserrat"/>
                          <a:sym typeface="Montserrat"/>
                        </a:rPr>
                        <a:t>Payday Loan</a:t>
                      </a:r>
                    </a:p>
                  </a:txBody>
                  <a:tcPr marL="60950" marR="60950" marT="60950" marB="60950" anchor="ctr">
                    <a:solidFill>
                      <a:srgbClr val="7030A0"/>
                    </a:solidFill>
                  </a:tcPr>
                </a:tc>
                <a:extLst>
                  <a:ext uri="{0D108BD9-81ED-4DB2-BD59-A6C34878D82A}">
                    <a16:rowId xmlns:a16="http://schemas.microsoft.com/office/drawing/2014/main" val="10000"/>
                  </a:ext>
                </a:extLst>
              </a:tr>
              <a:tr h="1473092">
                <a:tc>
                  <a:txBody>
                    <a:bodyPr/>
                    <a:lstStyle/>
                    <a:p>
                      <a:pPr marL="0" lvl="0" indent="0" algn="ctr" rtl="0">
                        <a:spcBef>
                          <a:spcPts val="0"/>
                        </a:spcBef>
                        <a:spcAft>
                          <a:spcPts val="0"/>
                        </a:spcAft>
                        <a:buNone/>
                      </a:pPr>
                      <a:r>
                        <a:rPr lang="en-GB" sz="3600" dirty="0">
                          <a:solidFill>
                            <a:schemeClr val="tx1"/>
                          </a:solidFill>
                          <a:latin typeface="+mn-lt"/>
                          <a:ea typeface="Montserrat"/>
                          <a:cs typeface="Montserrat"/>
                          <a:sym typeface="Montserrat"/>
                        </a:rPr>
                        <a:t>5.7%</a:t>
                      </a:r>
                      <a:endParaRPr sz="3600" dirty="0">
                        <a:solidFill>
                          <a:schemeClr val="tx1"/>
                        </a:solidFill>
                        <a:latin typeface="+mn-lt"/>
                        <a:ea typeface="Montserrat"/>
                        <a:cs typeface="Montserrat"/>
                        <a:sym typeface="Montserrat"/>
                      </a:endParaRPr>
                    </a:p>
                  </a:txBody>
                  <a:tcPr marL="60950" marR="60950" marT="60950" marB="60950" anchor="ctr">
                    <a:noFill/>
                  </a:tcPr>
                </a:tc>
                <a:tc>
                  <a:txBody>
                    <a:bodyPr/>
                    <a:lstStyle/>
                    <a:p>
                      <a:pPr marL="0" lvl="0" indent="0" algn="ctr" rtl="0">
                        <a:spcBef>
                          <a:spcPts val="0"/>
                        </a:spcBef>
                        <a:spcAft>
                          <a:spcPts val="0"/>
                        </a:spcAft>
                        <a:buNone/>
                      </a:pPr>
                      <a:r>
                        <a:rPr lang="en-GB" sz="3600" dirty="0">
                          <a:solidFill>
                            <a:schemeClr val="tx1"/>
                          </a:solidFill>
                          <a:latin typeface="+mn-lt"/>
                          <a:ea typeface="Montserrat"/>
                          <a:cs typeface="Montserrat"/>
                          <a:sym typeface="Montserrat"/>
                        </a:rPr>
                        <a:t>5.85%</a:t>
                      </a:r>
                      <a:endParaRPr sz="3600" dirty="0">
                        <a:solidFill>
                          <a:schemeClr val="tx1"/>
                        </a:solidFill>
                        <a:latin typeface="+mn-lt"/>
                        <a:ea typeface="Montserrat"/>
                        <a:cs typeface="Montserrat"/>
                        <a:sym typeface="Montserrat"/>
                      </a:endParaRPr>
                    </a:p>
                  </a:txBody>
                  <a:tcPr marL="60950" marR="60950" marT="60950" marB="60950" anchor="ctr">
                    <a:noFill/>
                  </a:tcPr>
                </a:tc>
                <a:tc>
                  <a:txBody>
                    <a:bodyPr/>
                    <a:lstStyle/>
                    <a:p>
                      <a:pPr marL="0" lvl="0" indent="0" algn="ctr" rtl="0">
                        <a:spcBef>
                          <a:spcPts val="0"/>
                        </a:spcBef>
                        <a:spcAft>
                          <a:spcPts val="0"/>
                        </a:spcAft>
                        <a:buNone/>
                      </a:pPr>
                      <a:r>
                        <a:rPr lang="en-GB" sz="3600" dirty="0">
                          <a:solidFill>
                            <a:schemeClr val="tx1"/>
                          </a:solidFill>
                          <a:latin typeface="+mn-lt"/>
                          <a:ea typeface="Montserrat"/>
                          <a:cs typeface="Montserrat"/>
                          <a:sym typeface="Montserrat"/>
                        </a:rPr>
                        <a:t>21.8%</a:t>
                      </a:r>
                      <a:endParaRPr sz="3600" dirty="0">
                        <a:solidFill>
                          <a:schemeClr val="tx1"/>
                        </a:solidFill>
                        <a:latin typeface="+mn-lt"/>
                        <a:ea typeface="Montserrat"/>
                        <a:cs typeface="Montserrat"/>
                        <a:sym typeface="Montserrat"/>
                      </a:endParaRPr>
                    </a:p>
                  </a:txBody>
                  <a:tcPr marL="60950" marR="60950" marT="60950" marB="6095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dirty="0">
                          <a:solidFill>
                            <a:schemeClr val="tx1"/>
                          </a:solidFill>
                          <a:latin typeface="+mn-lt"/>
                          <a:ea typeface="Montserrat"/>
                          <a:cs typeface="Montserrat"/>
                          <a:sym typeface="Montserrat"/>
                        </a:rPr>
                        <a:t>22.2%</a:t>
                      </a:r>
                    </a:p>
                  </a:txBody>
                  <a:tcPr marL="60950" marR="60950" marT="60950" marB="60950"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600" dirty="0">
                          <a:solidFill>
                            <a:schemeClr val="tx1"/>
                          </a:solidFill>
                          <a:latin typeface="+mn-lt"/>
                          <a:ea typeface="Montserrat"/>
                          <a:cs typeface="Montserrat"/>
                          <a:sym typeface="Montserrat"/>
                        </a:rPr>
                        <a:t>1250%</a:t>
                      </a:r>
                    </a:p>
                  </a:txBody>
                  <a:tcPr marL="60950" marR="60950" marT="60950" marB="60950" anchor="ctr">
                    <a:noFill/>
                  </a:tcPr>
                </a:tc>
                <a:extLst>
                  <a:ext uri="{0D108BD9-81ED-4DB2-BD59-A6C34878D82A}">
                    <a16:rowId xmlns:a16="http://schemas.microsoft.com/office/drawing/2014/main" val="3500464746"/>
                  </a:ext>
                </a:extLst>
              </a:tr>
            </a:tbl>
          </a:graphicData>
        </a:graphic>
      </p:graphicFrame>
    </p:spTree>
    <p:extLst>
      <p:ext uri="{BB962C8B-B14F-4D97-AF65-F5344CB8AC3E}">
        <p14:creationId xmlns:p14="http://schemas.microsoft.com/office/powerpoint/2010/main" val="1997257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cxnSp>
        <p:nvCxnSpPr>
          <p:cNvPr id="229" name="Google Shape;229;p37"/>
          <p:cNvCxnSpPr>
            <a:cxnSpLocks/>
          </p:cNvCxnSpPr>
          <p:nvPr/>
        </p:nvCxnSpPr>
        <p:spPr>
          <a:xfrm rot="10800000">
            <a:off x="8147968" y="5656483"/>
            <a:ext cx="1882000" cy="760200"/>
          </a:xfrm>
          <a:prstGeom prst="curvedConnector3">
            <a:avLst>
              <a:gd name="adj1" fmla="val 50000"/>
            </a:avLst>
          </a:prstGeom>
          <a:noFill/>
          <a:ln w="38100" cap="flat" cmpd="sng">
            <a:solidFill>
              <a:srgbClr val="00968C"/>
            </a:solidFill>
            <a:prstDash val="solid"/>
            <a:round/>
            <a:headEnd type="none" w="med" len="med"/>
            <a:tailEnd type="none" w="med" len="med"/>
          </a:ln>
        </p:spPr>
      </p:cxnSp>
      <p:cxnSp>
        <p:nvCxnSpPr>
          <p:cNvPr id="231" name="Google Shape;231;p37"/>
          <p:cNvCxnSpPr/>
          <p:nvPr/>
        </p:nvCxnSpPr>
        <p:spPr>
          <a:xfrm rot="10800000" flipH="1">
            <a:off x="1675952" y="4521042"/>
            <a:ext cx="2075400" cy="407400"/>
          </a:xfrm>
          <a:prstGeom prst="curvedConnector3">
            <a:avLst>
              <a:gd name="adj1" fmla="val 50000"/>
            </a:avLst>
          </a:prstGeom>
          <a:noFill/>
          <a:ln w="28575" cap="flat" cmpd="sng">
            <a:solidFill>
              <a:srgbClr val="F03C78"/>
            </a:solidFill>
            <a:prstDash val="solid"/>
            <a:round/>
            <a:headEnd type="none" w="med" len="med"/>
            <a:tailEnd type="none" w="med" len="med"/>
          </a:ln>
        </p:spPr>
      </p:cxnSp>
      <p:cxnSp>
        <p:nvCxnSpPr>
          <p:cNvPr id="232" name="Google Shape;232;p37"/>
          <p:cNvCxnSpPr/>
          <p:nvPr/>
        </p:nvCxnSpPr>
        <p:spPr>
          <a:xfrm flipH="1">
            <a:off x="7979729" y="4354517"/>
            <a:ext cx="2286000" cy="29200"/>
          </a:xfrm>
          <a:prstGeom prst="curvedConnector3">
            <a:avLst>
              <a:gd name="adj1" fmla="val 50000"/>
            </a:avLst>
          </a:prstGeom>
          <a:noFill/>
          <a:ln w="38100" cap="flat" cmpd="sng">
            <a:solidFill>
              <a:srgbClr val="FA9B23"/>
            </a:solidFill>
            <a:prstDash val="solid"/>
            <a:round/>
            <a:headEnd type="none" w="med" len="med"/>
            <a:tailEnd type="none" w="med" len="med"/>
          </a:ln>
        </p:spPr>
      </p:cxnSp>
      <p:cxnSp>
        <p:nvCxnSpPr>
          <p:cNvPr id="235" name="Google Shape;235;p37"/>
          <p:cNvCxnSpPr/>
          <p:nvPr/>
        </p:nvCxnSpPr>
        <p:spPr>
          <a:xfrm rot="10800000" flipH="1">
            <a:off x="8487332" y="3445043"/>
            <a:ext cx="1922000" cy="356800"/>
          </a:xfrm>
          <a:prstGeom prst="curvedConnector3">
            <a:avLst>
              <a:gd name="adj1" fmla="val 50000"/>
            </a:avLst>
          </a:prstGeom>
          <a:noFill/>
          <a:ln w="28575" cap="flat" cmpd="sng">
            <a:solidFill>
              <a:srgbClr val="F03C78"/>
            </a:solidFill>
            <a:prstDash val="solid"/>
            <a:round/>
            <a:headEnd type="none" w="med" len="med"/>
            <a:tailEnd type="none" w="med" len="med"/>
          </a:ln>
        </p:spPr>
      </p:cxnSp>
      <p:sp>
        <p:nvSpPr>
          <p:cNvPr id="236" name="Google Shape;236;p37"/>
          <p:cNvSpPr txBox="1"/>
          <p:nvPr/>
        </p:nvSpPr>
        <p:spPr>
          <a:xfrm>
            <a:off x="10263165" y="3250887"/>
            <a:ext cx="960000" cy="356800"/>
          </a:xfrm>
          <a:prstGeom prst="rect">
            <a:avLst/>
          </a:prstGeom>
          <a:noFill/>
          <a:ln>
            <a:noFill/>
          </a:ln>
        </p:spPr>
        <p:txBody>
          <a:bodyPr spcFirstLastPara="1" wrap="square" lIns="0" tIns="0" rIns="0" bIns="0" anchor="t" anchorCtr="0">
            <a:noAutofit/>
          </a:bodyPr>
          <a:lstStyle/>
          <a:p>
            <a:pPr algn="ctr">
              <a:lnSpc>
                <a:spcPct val="115000"/>
              </a:lnSpc>
            </a:pPr>
            <a:r>
              <a:rPr lang="en-GB" sz="2000" b="1">
                <a:solidFill>
                  <a:srgbClr val="F03C78"/>
                </a:solidFill>
                <a:latin typeface="Montserrat"/>
                <a:ea typeface="Montserrat"/>
                <a:cs typeface="Montserrat"/>
                <a:sym typeface="Montserrat"/>
              </a:rPr>
              <a:t>?</a:t>
            </a:r>
            <a:endParaRPr sz="2000" b="1">
              <a:solidFill>
                <a:srgbClr val="F03C78"/>
              </a:solidFill>
              <a:latin typeface="Montserrat"/>
              <a:ea typeface="Montserrat"/>
              <a:cs typeface="Montserrat"/>
              <a:sym typeface="Montserrat"/>
            </a:endParaRPr>
          </a:p>
        </p:txBody>
      </p:sp>
      <p:cxnSp>
        <p:nvCxnSpPr>
          <p:cNvPr id="237" name="Google Shape;237;p37"/>
          <p:cNvCxnSpPr/>
          <p:nvPr/>
        </p:nvCxnSpPr>
        <p:spPr>
          <a:xfrm flipH="1">
            <a:off x="1651873" y="5376609"/>
            <a:ext cx="1834600" cy="811400"/>
          </a:xfrm>
          <a:prstGeom prst="curvedConnector3">
            <a:avLst>
              <a:gd name="adj1" fmla="val 50000"/>
            </a:avLst>
          </a:prstGeom>
          <a:noFill/>
          <a:ln w="38100" cap="flat" cmpd="sng">
            <a:solidFill>
              <a:srgbClr val="FA9B23"/>
            </a:solidFill>
            <a:prstDash val="solid"/>
            <a:round/>
            <a:headEnd type="none" w="med" len="med"/>
            <a:tailEnd type="none" w="med" len="med"/>
          </a:ln>
        </p:spPr>
      </p:cxnSp>
      <p:sp>
        <p:nvSpPr>
          <p:cNvPr id="238" name="Google Shape;238;p37"/>
          <p:cNvSpPr txBox="1"/>
          <p:nvPr/>
        </p:nvSpPr>
        <p:spPr>
          <a:xfrm>
            <a:off x="931155" y="6001075"/>
            <a:ext cx="858600" cy="246800"/>
          </a:xfrm>
          <a:prstGeom prst="rect">
            <a:avLst/>
          </a:pr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algn="ctr">
              <a:lnSpc>
                <a:spcPct val="115000"/>
              </a:lnSpc>
            </a:pPr>
            <a:r>
              <a:rPr lang="en-GB" sz="2000" b="1">
                <a:solidFill>
                  <a:srgbClr val="FA9B23"/>
                </a:solidFill>
                <a:latin typeface="Montserrat"/>
                <a:ea typeface="Montserrat"/>
                <a:cs typeface="Montserrat"/>
                <a:sym typeface="Montserrat"/>
              </a:rPr>
              <a:t>?</a:t>
            </a:r>
            <a:endParaRPr sz="2000" b="1">
              <a:solidFill>
                <a:srgbClr val="FA9B23"/>
              </a:solidFill>
              <a:latin typeface="Montserrat"/>
              <a:ea typeface="Montserrat"/>
              <a:cs typeface="Montserrat"/>
              <a:sym typeface="Montserrat"/>
            </a:endParaRPr>
          </a:p>
        </p:txBody>
      </p:sp>
      <p:sp>
        <p:nvSpPr>
          <p:cNvPr id="239" name="Google Shape;239;p37"/>
          <p:cNvSpPr txBox="1"/>
          <p:nvPr/>
        </p:nvSpPr>
        <p:spPr>
          <a:xfrm>
            <a:off x="806952" y="3357559"/>
            <a:ext cx="1107000" cy="246800"/>
          </a:xfrm>
          <a:prstGeom prst="rect">
            <a:avLst/>
          </a:prstGeom>
          <a:noFill/>
          <a:ln>
            <a:noFill/>
          </a:ln>
        </p:spPr>
        <p:txBody>
          <a:bodyPr spcFirstLastPara="1" wrap="square" lIns="0" tIns="0" rIns="0" bIns="0" anchor="t" anchorCtr="0">
            <a:noAutofit/>
          </a:bodyPr>
          <a:lstStyle/>
          <a:p>
            <a:pPr algn="ctr">
              <a:lnSpc>
                <a:spcPct val="115000"/>
              </a:lnSpc>
            </a:pPr>
            <a:r>
              <a:rPr lang="en-GB" sz="2000" b="1">
                <a:solidFill>
                  <a:srgbClr val="00968C"/>
                </a:solidFill>
                <a:latin typeface="Montserrat"/>
                <a:ea typeface="Montserrat"/>
                <a:cs typeface="Montserrat"/>
                <a:sym typeface="Montserrat"/>
              </a:rPr>
              <a:t>?</a:t>
            </a:r>
            <a:endParaRPr sz="2000" b="1">
              <a:solidFill>
                <a:srgbClr val="00968C"/>
              </a:solidFill>
              <a:latin typeface="Montserrat"/>
              <a:ea typeface="Montserrat"/>
              <a:cs typeface="Montserrat"/>
              <a:sym typeface="Montserrat"/>
            </a:endParaRPr>
          </a:p>
        </p:txBody>
      </p:sp>
      <p:sp>
        <p:nvSpPr>
          <p:cNvPr id="240" name="Google Shape;240;p37"/>
          <p:cNvSpPr txBox="1"/>
          <p:nvPr/>
        </p:nvSpPr>
        <p:spPr>
          <a:xfrm>
            <a:off x="10408968" y="5278966"/>
            <a:ext cx="604324" cy="413813"/>
          </a:xfrm>
          <a:prstGeom prst="rect">
            <a:avLst/>
          </a:prstGeom>
          <a:noFill/>
          <a:ln>
            <a:noFill/>
          </a:ln>
        </p:spPr>
        <p:txBody>
          <a:bodyPr spcFirstLastPara="1" wrap="square" lIns="0" tIns="0" rIns="0" bIns="0" anchor="t" anchorCtr="0">
            <a:noAutofit/>
          </a:bodyPr>
          <a:lstStyle/>
          <a:p>
            <a:pPr algn="ctr">
              <a:lnSpc>
                <a:spcPct val="115000"/>
              </a:lnSpc>
            </a:pPr>
            <a:r>
              <a:rPr lang="en-GB" sz="2000" b="1">
                <a:solidFill>
                  <a:srgbClr val="786EC8"/>
                </a:solidFill>
                <a:latin typeface="Montserrat"/>
                <a:ea typeface="Montserrat"/>
                <a:cs typeface="Montserrat"/>
                <a:sym typeface="Montserrat"/>
              </a:rPr>
              <a:t>?</a:t>
            </a:r>
            <a:endParaRPr sz="2000" b="1">
              <a:solidFill>
                <a:srgbClr val="786EC8"/>
              </a:solidFill>
              <a:latin typeface="Montserrat"/>
              <a:ea typeface="Montserrat"/>
              <a:cs typeface="Montserrat"/>
              <a:sym typeface="Montserrat"/>
            </a:endParaRPr>
          </a:p>
          <a:p>
            <a:pPr>
              <a:lnSpc>
                <a:spcPct val="115000"/>
              </a:lnSpc>
            </a:pPr>
            <a:endParaRPr sz="2000" b="1">
              <a:solidFill>
                <a:srgbClr val="786EC8"/>
              </a:solidFill>
              <a:latin typeface="Montserrat"/>
              <a:ea typeface="Montserrat"/>
              <a:cs typeface="Montserrat"/>
              <a:sym typeface="Montserrat"/>
            </a:endParaRPr>
          </a:p>
        </p:txBody>
      </p:sp>
      <p:cxnSp>
        <p:nvCxnSpPr>
          <p:cNvPr id="241" name="Google Shape;241;p37"/>
          <p:cNvCxnSpPr/>
          <p:nvPr/>
        </p:nvCxnSpPr>
        <p:spPr>
          <a:xfrm rot="10800000">
            <a:off x="1651869" y="3580742"/>
            <a:ext cx="2099400" cy="222200"/>
          </a:xfrm>
          <a:prstGeom prst="curvedConnector3">
            <a:avLst>
              <a:gd name="adj1" fmla="val 50000"/>
            </a:avLst>
          </a:prstGeom>
          <a:noFill/>
          <a:ln w="38100" cap="flat" cmpd="sng">
            <a:solidFill>
              <a:srgbClr val="00968C"/>
            </a:solidFill>
            <a:prstDash val="solid"/>
            <a:round/>
            <a:headEnd type="none" w="med" len="med"/>
            <a:tailEnd type="none" w="med" len="med"/>
          </a:ln>
        </p:spPr>
      </p:cxnSp>
      <p:cxnSp>
        <p:nvCxnSpPr>
          <p:cNvPr id="242" name="Google Shape;242;p37"/>
          <p:cNvCxnSpPr/>
          <p:nvPr/>
        </p:nvCxnSpPr>
        <p:spPr>
          <a:xfrm>
            <a:off x="7922430" y="4899067"/>
            <a:ext cx="2340400" cy="762000"/>
          </a:xfrm>
          <a:prstGeom prst="curvedConnector3">
            <a:avLst>
              <a:gd name="adj1" fmla="val 50000"/>
            </a:avLst>
          </a:prstGeom>
          <a:noFill/>
          <a:ln w="38100" cap="flat" cmpd="sng">
            <a:solidFill>
              <a:srgbClr val="786EC8"/>
            </a:solidFill>
            <a:prstDash val="solid"/>
            <a:round/>
            <a:headEnd type="none" w="med" len="med"/>
            <a:tailEnd type="none" w="med" len="med"/>
          </a:ln>
        </p:spPr>
      </p:cxnSp>
      <p:sp>
        <p:nvSpPr>
          <p:cNvPr id="244" name="Google Shape;244;p37"/>
          <p:cNvSpPr txBox="1"/>
          <p:nvPr/>
        </p:nvSpPr>
        <p:spPr>
          <a:xfrm>
            <a:off x="10265731" y="4149641"/>
            <a:ext cx="858600" cy="414000"/>
          </a:xfrm>
          <a:prstGeom prst="rect">
            <a:avLst/>
          </a:pr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algn="ctr">
              <a:lnSpc>
                <a:spcPct val="115000"/>
              </a:lnSpc>
            </a:pPr>
            <a:r>
              <a:rPr lang="en-GB" sz="2000" b="1">
                <a:solidFill>
                  <a:srgbClr val="FA9B23"/>
                </a:solidFill>
                <a:latin typeface="Montserrat"/>
                <a:ea typeface="Montserrat"/>
                <a:cs typeface="Montserrat"/>
                <a:sym typeface="Montserrat"/>
              </a:rPr>
              <a:t>?</a:t>
            </a:r>
            <a:endParaRPr sz="2000" b="1">
              <a:solidFill>
                <a:srgbClr val="FA9B23"/>
              </a:solidFill>
              <a:latin typeface="Montserrat"/>
              <a:ea typeface="Montserrat"/>
              <a:cs typeface="Montserrat"/>
              <a:sym typeface="Montserrat"/>
            </a:endParaRPr>
          </a:p>
        </p:txBody>
      </p:sp>
      <p:sp>
        <p:nvSpPr>
          <p:cNvPr id="245" name="Google Shape;245;p37"/>
          <p:cNvSpPr txBox="1"/>
          <p:nvPr/>
        </p:nvSpPr>
        <p:spPr>
          <a:xfrm>
            <a:off x="880452" y="4778605"/>
            <a:ext cx="960000" cy="246800"/>
          </a:xfrm>
          <a:prstGeom prst="rect">
            <a:avLst/>
          </a:prstGeom>
          <a:noFill/>
          <a:ln>
            <a:noFill/>
          </a:ln>
        </p:spPr>
        <p:txBody>
          <a:bodyPr spcFirstLastPara="1" wrap="square" lIns="0" tIns="0" rIns="0" bIns="0" anchor="t" anchorCtr="0">
            <a:noAutofit/>
          </a:bodyPr>
          <a:lstStyle/>
          <a:p>
            <a:pPr algn="ctr">
              <a:lnSpc>
                <a:spcPct val="115000"/>
              </a:lnSpc>
            </a:pPr>
            <a:r>
              <a:rPr lang="en-GB" sz="2000" b="1">
                <a:solidFill>
                  <a:srgbClr val="F03C78"/>
                </a:solidFill>
                <a:latin typeface="Montserrat"/>
                <a:ea typeface="Montserrat"/>
                <a:cs typeface="Montserrat"/>
                <a:sym typeface="Montserrat"/>
              </a:rPr>
              <a:t>?</a:t>
            </a:r>
            <a:endParaRPr sz="2000" b="1">
              <a:solidFill>
                <a:srgbClr val="F03C78"/>
              </a:solidFill>
              <a:latin typeface="Montserrat"/>
              <a:ea typeface="Montserrat"/>
              <a:cs typeface="Montserrat"/>
              <a:sym typeface="Montserrat"/>
            </a:endParaRPr>
          </a:p>
        </p:txBody>
      </p:sp>
      <p:sp>
        <p:nvSpPr>
          <p:cNvPr id="230" name="Google Shape;230;p37"/>
          <p:cNvSpPr txBox="1"/>
          <p:nvPr/>
        </p:nvSpPr>
        <p:spPr>
          <a:xfrm>
            <a:off x="10155228" y="6126269"/>
            <a:ext cx="858600" cy="246800"/>
          </a:xfrm>
          <a:prstGeom prst="rect">
            <a:avLst/>
          </a:prstGeom>
          <a:noFill/>
          <a:ln>
            <a:noFill/>
          </a:ln>
        </p:spPr>
        <p:txBody>
          <a:bodyPr spcFirstLastPara="1" wrap="square" lIns="0" tIns="0" rIns="0" bIns="0" anchor="t" anchorCtr="0">
            <a:noAutofit/>
          </a:bodyPr>
          <a:lstStyle/>
          <a:p>
            <a:pPr algn="ctr">
              <a:lnSpc>
                <a:spcPct val="115000"/>
              </a:lnSpc>
            </a:pPr>
            <a:r>
              <a:rPr lang="en-GB" sz="2000" b="1">
                <a:solidFill>
                  <a:srgbClr val="00968C"/>
                </a:solidFill>
                <a:latin typeface="Montserrat"/>
                <a:ea typeface="Montserrat"/>
                <a:cs typeface="Montserrat"/>
                <a:sym typeface="Montserrat"/>
              </a:rPr>
              <a:t>?</a:t>
            </a:r>
            <a:endParaRPr sz="2000" b="1">
              <a:solidFill>
                <a:srgbClr val="00968C"/>
              </a:solidFill>
              <a:latin typeface="Montserrat"/>
              <a:ea typeface="Montserrat"/>
              <a:cs typeface="Montserrat"/>
              <a:sym typeface="Montserrat"/>
            </a:endParaRPr>
          </a:p>
        </p:txBody>
      </p:sp>
      <p:sp>
        <p:nvSpPr>
          <p:cNvPr id="246" name="Google Shape;246;p37"/>
          <p:cNvSpPr txBox="1"/>
          <p:nvPr/>
        </p:nvSpPr>
        <p:spPr>
          <a:xfrm>
            <a:off x="662917" y="1414403"/>
            <a:ext cx="11385637" cy="1224480"/>
          </a:xfrm>
          <a:prstGeom prst="rect">
            <a:avLst/>
          </a:prstGeom>
          <a:noFill/>
          <a:ln>
            <a:noFill/>
          </a:ln>
        </p:spPr>
        <p:txBody>
          <a:bodyPr spcFirstLastPara="1" wrap="square" lIns="60950" tIns="60950" rIns="60950" bIns="60950" anchor="t" anchorCtr="0">
            <a:noAutofit/>
          </a:bodyPr>
          <a:lstStyle/>
          <a:p>
            <a:r>
              <a:rPr lang="en-GB" sz="3600" dirty="0">
                <a:ea typeface="Montserrat"/>
                <a:cs typeface="Montserrat"/>
                <a:sym typeface="Montserrat"/>
              </a:rPr>
              <a:t>Why do people borrow? </a:t>
            </a:r>
            <a:endParaRPr sz="3600" dirty="0">
              <a:ea typeface="Montserrat"/>
              <a:cs typeface="Montserrat"/>
              <a:sym typeface="Montserrat"/>
            </a:endParaRPr>
          </a:p>
          <a:p>
            <a:r>
              <a:rPr lang="en-GB" sz="3600" dirty="0">
                <a:ea typeface="Montserrat"/>
                <a:cs typeface="Montserrat"/>
                <a:sym typeface="Montserrat"/>
              </a:rPr>
              <a:t>Create a mind map with your ideas </a:t>
            </a:r>
            <a:endParaRPr lang="en-GB" sz="3600" dirty="0">
              <a:ea typeface="Montserrat"/>
              <a:cs typeface="Montserrat"/>
            </a:endParaRPr>
          </a:p>
        </p:txBody>
      </p:sp>
      <p:sp>
        <p:nvSpPr>
          <p:cNvPr id="29" name="TextBox 28"/>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bg1"/>
                </a:solidFill>
              </a:rPr>
              <a:t>Why do people borrow money ?</a:t>
            </a:r>
            <a:endParaRPr lang="en-GB" sz="6600" b="1" dirty="0">
              <a:solidFill>
                <a:schemeClr val="bg1"/>
              </a:solidFill>
              <a:ea typeface="Calibri"/>
              <a:cs typeface="Calibri"/>
            </a:endParaRPr>
          </a:p>
        </p:txBody>
      </p:sp>
      <p:pic>
        <p:nvPicPr>
          <p:cNvPr id="2" name="Picture 1" descr="Question mark PNG transparent image download, size: 1500x1500px">
            <a:extLst>
              <a:ext uri="{FF2B5EF4-FFF2-40B4-BE49-F238E27FC236}">
                <a16:creationId xmlns:a16="http://schemas.microsoft.com/office/drawing/2014/main" id="{21C8E5A1-3DC8-E594-CF68-F0373A285408}"/>
              </a:ext>
            </a:extLst>
          </p:cNvPr>
          <p:cNvPicPr>
            <a:picLocks noChangeAspect="1"/>
          </p:cNvPicPr>
          <p:nvPr/>
        </p:nvPicPr>
        <p:blipFill>
          <a:blip r:embed="rId3"/>
          <a:stretch>
            <a:fillRect/>
          </a:stretch>
        </p:blipFill>
        <p:spPr>
          <a:xfrm>
            <a:off x="4160989" y="3101496"/>
            <a:ext cx="3254159" cy="3243720"/>
          </a:xfrm>
          <a:prstGeom prst="rect">
            <a:avLst/>
          </a:prstGeom>
        </p:spPr>
      </p:pic>
    </p:spTree>
    <p:extLst>
      <p:ext uri="{BB962C8B-B14F-4D97-AF65-F5344CB8AC3E}">
        <p14:creationId xmlns:p14="http://schemas.microsoft.com/office/powerpoint/2010/main" val="40312409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cxnSp>
        <p:nvCxnSpPr>
          <p:cNvPr id="258" name="Google Shape;258;p38"/>
          <p:cNvCxnSpPr/>
          <p:nvPr/>
        </p:nvCxnSpPr>
        <p:spPr>
          <a:xfrm rot="10800000">
            <a:off x="5281249" y="4885575"/>
            <a:ext cx="2099400" cy="222200"/>
          </a:xfrm>
          <a:prstGeom prst="curvedConnector3">
            <a:avLst>
              <a:gd name="adj1" fmla="val 50000"/>
            </a:avLst>
          </a:prstGeom>
          <a:noFill/>
          <a:ln w="38100" cap="flat" cmpd="sng">
            <a:solidFill>
              <a:srgbClr val="00968C"/>
            </a:solidFill>
            <a:prstDash val="solid"/>
            <a:round/>
            <a:headEnd type="none" w="med" len="med"/>
            <a:tailEnd type="none" w="med" len="med"/>
          </a:ln>
        </p:spPr>
      </p:cxnSp>
      <p:cxnSp>
        <p:nvCxnSpPr>
          <p:cNvPr id="259" name="Google Shape;259;p38"/>
          <p:cNvCxnSpPr>
            <a:stCxn id="260" idx="3"/>
          </p:cNvCxnSpPr>
          <p:nvPr/>
        </p:nvCxnSpPr>
        <p:spPr>
          <a:xfrm rot="10800000" flipH="1">
            <a:off x="3263599" y="2537583"/>
            <a:ext cx="2017600" cy="340800"/>
          </a:xfrm>
          <a:prstGeom prst="curvedConnector3">
            <a:avLst>
              <a:gd name="adj1" fmla="val 50000"/>
            </a:avLst>
          </a:prstGeom>
          <a:noFill/>
          <a:ln w="28575" cap="flat" cmpd="sng">
            <a:solidFill>
              <a:srgbClr val="F03C78"/>
            </a:solidFill>
            <a:prstDash val="solid"/>
            <a:round/>
            <a:headEnd type="none" w="med" len="med"/>
            <a:tailEnd type="none" w="med" len="med"/>
          </a:ln>
        </p:spPr>
      </p:cxnSp>
      <p:cxnSp>
        <p:nvCxnSpPr>
          <p:cNvPr id="261" name="Google Shape;261;p38"/>
          <p:cNvCxnSpPr/>
          <p:nvPr/>
        </p:nvCxnSpPr>
        <p:spPr>
          <a:xfrm rot="10800000">
            <a:off x="6286183" y="3281191"/>
            <a:ext cx="1992600" cy="89800"/>
          </a:xfrm>
          <a:prstGeom prst="curvedConnector3">
            <a:avLst>
              <a:gd name="adj1" fmla="val 50000"/>
            </a:avLst>
          </a:prstGeom>
          <a:noFill/>
          <a:ln w="38100" cap="flat" cmpd="sng">
            <a:solidFill>
              <a:srgbClr val="FA9B23"/>
            </a:solidFill>
            <a:prstDash val="solid"/>
            <a:round/>
            <a:headEnd type="none" w="med" len="med"/>
            <a:tailEnd type="none" w="med" len="med"/>
          </a:ln>
        </p:spPr>
      </p:cxnSp>
      <p:cxnSp>
        <p:nvCxnSpPr>
          <p:cNvPr id="264" name="Google Shape;264;p38"/>
          <p:cNvCxnSpPr/>
          <p:nvPr/>
        </p:nvCxnSpPr>
        <p:spPr>
          <a:xfrm rot="10800000" flipH="1">
            <a:off x="5643132" y="2697141"/>
            <a:ext cx="1922000" cy="356800"/>
          </a:xfrm>
          <a:prstGeom prst="curvedConnector3">
            <a:avLst>
              <a:gd name="adj1" fmla="val 50000"/>
            </a:avLst>
          </a:prstGeom>
          <a:noFill/>
          <a:ln w="28575" cap="flat" cmpd="sng">
            <a:solidFill>
              <a:srgbClr val="F03C78"/>
            </a:solidFill>
            <a:prstDash val="solid"/>
            <a:round/>
            <a:headEnd type="none" w="med" len="med"/>
            <a:tailEnd type="none" w="med" len="med"/>
          </a:ln>
        </p:spPr>
      </p:cxnSp>
      <p:sp>
        <p:nvSpPr>
          <p:cNvPr id="265" name="Google Shape;265;p38"/>
          <p:cNvSpPr txBox="1"/>
          <p:nvPr/>
        </p:nvSpPr>
        <p:spPr>
          <a:xfrm>
            <a:off x="7600187" y="2512625"/>
            <a:ext cx="3182000" cy="554000"/>
          </a:xfrm>
          <a:prstGeom prst="rect">
            <a:avLst/>
          </a:prstGeom>
          <a:noFill/>
          <a:ln>
            <a:noFill/>
          </a:ln>
        </p:spPr>
        <p:txBody>
          <a:bodyPr spcFirstLastPara="1" wrap="square" lIns="0" tIns="0" rIns="0" bIns="0" anchor="t" anchorCtr="0">
            <a:noAutofit/>
          </a:bodyPr>
          <a:lstStyle/>
          <a:p>
            <a:pPr algn="ctr">
              <a:lnSpc>
                <a:spcPct val="115000"/>
              </a:lnSpc>
            </a:pPr>
            <a:r>
              <a:rPr lang="en-GB" sz="2400" b="1">
                <a:solidFill>
                  <a:srgbClr val="F03C78"/>
                </a:solidFill>
                <a:ea typeface="Montserrat"/>
                <a:cs typeface="Montserrat"/>
                <a:sym typeface="Montserrat"/>
              </a:rPr>
              <a:t>Technology e.g. console</a:t>
            </a:r>
            <a:endParaRPr sz="2400" b="1">
              <a:solidFill>
                <a:srgbClr val="F03C78"/>
              </a:solidFill>
              <a:ea typeface="Montserrat"/>
              <a:cs typeface="Montserrat"/>
              <a:sym typeface="Montserrat"/>
            </a:endParaRPr>
          </a:p>
        </p:txBody>
      </p:sp>
      <p:cxnSp>
        <p:nvCxnSpPr>
          <p:cNvPr id="266" name="Google Shape;266;p38"/>
          <p:cNvCxnSpPr>
            <a:endCxn id="267" idx="0"/>
          </p:cNvCxnSpPr>
          <p:nvPr/>
        </p:nvCxnSpPr>
        <p:spPr>
          <a:xfrm flipH="1">
            <a:off x="2609732" y="4158275"/>
            <a:ext cx="1834600" cy="811400"/>
          </a:xfrm>
          <a:prstGeom prst="curvedConnector2">
            <a:avLst/>
          </a:prstGeom>
          <a:noFill/>
          <a:ln w="38100" cap="flat" cmpd="sng">
            <a:solidFill>
              <a:srgbClr val="FA9B23"/>
            </a:solidFill>
            <a:prstDash val="solid"/>
            <a:round/>
            <a:headEnd type="none" w="med" len="med"/>
            <a:tailEnd type="none" w="med" len="med"/>
          </a:ln>
        </p:spPr>
      </p:cxnSp>
      <p:sp>
        <p:nvSpPr>
          <p:cNvPr id="267" name="Google Shape;267;p38"/>
          <p:cNvSpPr txBox="1"/>
          <p:nvPr/>
        </p:nvSpPr>
        <p:spPr>
          <a:xfrm>
            <a:off x="1511432" y="4969675"/>
            <a:ext cx="2196600" cy="246800"/>
          </a:xfrm>
          <a:prstGeom prst="rect">
            <a:avLst/>
          </a:pr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algn="ctr">
              <a:lnSpc>
                <a:spcPct val="115000"/>
              </a:lnSpc>
            </a:pPr>
            <a:r>
              <a:rPr lang="en-GB" sz="2400" b="1">
                <a:solidFill>
                  <a:srgbClr val="FA9B23"/>
                </a:solidFill>
                <a:ea typeface="Montserrat"/>
                <a:cs typeface="Montserrat"/>
                <a:sym typeface="Montserrat"/>
              </a:rPr>
              <a:t>Fashion e.g. latest trainers</a:t>
            </a:r>
            <a:endParaRPr sz="2400" b="1">
              <a:solidFill>
                <a:srgbClr val="FA9B23"/>
              </a:solidFill>
              <a:ea typeface="Montserrat"/>
              <a:cs typeface="Montserrat"/>
              <a:sym typeface="Montserrat"/>
            </a:endParaRPr>
          </a:p>
        </p:txBody>
      </p:sp>
      <p:sp>
        <p:nvSpPr>
          <p:cNvPr id="268" name="Google Shape;268;p38"/>
          <p:cNvSpPr txBox="1"/>
          <p:nvPr/>
        </p:nvSpPr>
        <p:spPr>
          <a:xfrm>
            <a:off x="2074849" y="2025808"/>
            <a:ext cx="1107000" cy="246800"/>
          </a:xfrm>
          <a:prstGeom prst="rect">
            <a:avLst/>
          </a:prstGeom>
          <a:noFill/>
          <a:ln>
            <a:noFill/>
          </a:ln>
        </p:spPr>
        <p:txBody>
          <a:bodyPr spcFirstLastPara="1" wrap="square" lIns="0" tIns="0" rIns="0" bIns="0" anchor="t" anchorCtr="0">
            <a:noAutofit/>
          </a:bodyPr>
          <a:lstStyle/>
          <a:p>
            <a:pPr algn="ctr">
              <a:lnSpc>
                <a:spcPct val="115000"/>
              </a:lnSpc>
            </a:pPr>
            <a:r>
              <a:rPr lang="en-GB" sz="2400" b="1">
                <a:solidFill>
                  <a:srgbClr val="00968C"/>
                </a:solidFill>
                <a:ea typeface="Montserrat"/>
                <a:cs typeface="Montserrat"/>
                <a:sym typeface="Montserrat"/>
              </a:rPr>
              <a:t>Holiday</a:t>
            </a:r>
            <a:endParaRPr sz="2400" b="1">
              <a:solidFill>
                <a:srgbClr val="00968C"/>
              </a:solidFill>
              <a:ea typeface="Montserrat"/>
              <a:cs typeface="Montserrat"/>
              <a:sym typeface="Montserrat"/>
            </a:endParaRPr>
          </a:p>
        </p:txBody>
      </p:sp>
      <p:sp>
        <p:nvSpPr>
          <p:cNvPr id="269" name="Google Shape;269;p38"/>
          <p:cNvSpPr txBox="1"/>
          <p:nvPr/>
        </p:nvSpPr>
        <p:spPr>
          <a:xfrm>
            <a:off x="7983313" y="4081725"/>
            <a:ext cx="3393000" cy="246800"/>
          </a:xfrm>
          <a:prstGeom prst="rect">
            <a:avLst/>
          </a:prstGeom>
          <a:noFill/>
          <a:ln>
            <a:noFill/>
          </a:ln>
        </p:spPr>
        <p:txBody>
          <a:bodyPr spcFirstLastPara="1" wrap="square" lIns="0" tIns="0" rIns="0" bIns="0" anchor="t" anchorCtr="0">
            <a:noAutofit/>
          </a:bodyPr>
          <a:lstStyle/>
          <a:p>
            <a:pPr algn="ctr">
              <a:lnSpc>
                <a:spcPct val="115000"/>
              </a:lnSpc>
            </a:pPr>
            <a:r>
              <a:rPr lang="en-GB" sz="2400" b="1">
                <a:solidFill>
                  <a:srgbClr val="786EC8"/>
                </a:solidFill>
                <a:ea typeface="Montserrat"/>
                <a:cs typeface="Montserrat"/>
                <a:sym typeface="Montserrat"/>
              </a:rPr>
              <a:t>Food Shopping</a:t>
            </a:r>
            <a:endParaRPr sz="2400" b="1">
              <a:solidFill>
                <a:srgbClr val="786EC8"/>
              </a:solidFill>
              <a:ea typeface="Montserrat"/>
              <a:cs typeface="Montserrat"/>
              <a:sym typeface="Montserrat"/>
            </a:endParaRPr>
          </a:p>
          <a:p>
            <a:pPr>
              <a:lnSpc>
                <a:spcPct val="115000"/>
              </a:lnSpc>
            </a:pPr>
            <a:endParaRPr sz="2400" b="1">
              <a:solidFill>
                <a:srgbClr val="786EC8"/>
              </a:solidFill>
              <a:ea typeface="Montserrat"/>
              <a:cs typeface="Montserrat"/>
              <a:sym typeface="Montserrat"/>
            </a:endParaRPr>
          </a:p>
        </p:txBody>
      </p:sp>
      <p:cxnSp>
        <p:nvCxnSpPr>
          <p:cNvPr id="270" name="Google Shape;270;p38"/>
          <p:cNvCxnSpPr>
            <a:endCxn id="268" idx="3"/>
          </p:cNvCxnSpPr>
          <p:nvPr/>
        </p:nvCxnSpPr>
        <p:spPr>
          <a:xfrm rot="10800000">
            <a:off x="3181849" y="2149208"/>
            <a:ext cx="2099400" cy="222200"/>
          </a:xfrm>
          <a:prstGeom prst="curvedConnector3">
            <a:avLst>
              <a:gd name="adj1" fmla="val 50000"/>
            </a:avLst>
          </a:prstGeom>
          <a:noFill/>
          <a:ln w="38100" cap="flat" cmpd="sng">
            <a:solidFill>
              <a:srgbClr val="00968C"/>
            </a:solidFill>
            <a:prstDash val="solid"/>
            <a:round/>
            <a:headEnd type="none" w="med" len="med"/>
            <a:tailEnd type="none" w="med" len="med"/>
          </a:ln>
        </p:spPr>
      </p:cxnSp>
      <p:cxnSp>
        <p:nvCxnSpPr>
          <p:cNvPr id="272" name="Google Shape;272;p38"/>
          <p:cNvCxnSpPr/>
          <p:nvPr/>
        </p:nvCxnSpPr>
        <p:spPr>
          <a:xfrm>
            <a:off x="6124613" y="3472925"/>
            <a:ext cx="2340400" cy="762000"/>
          </a:xfrm>
          <a:prstGeom prst="curvedConnector3">
            <a:avLst>
              <a:gd name="adj1" fmla="val 50000"/>
            </a:avLst>
          </a:prstGeom>
          <a:noFill/>
          <a:ln w="38100" cap="flat" cmpd="sng">
            <a:solidFill>
              <a:srgbClr val="786EC8"/>
            </a:solidFill>
            <a:prstDash val="solid"/>
            <a:round/>
            <a:headEnd type="none" w="med" len="med"/>
            <a:tailEnd type="none" w="med" len="med"/>
          </a:ln>
        </p:spPr>
      </p:cxnSp>
      <p:cxnSp>
        <p:nvCxnSpPr>
          <p:cNvPr id="273" name="Google Shape;273;p38"/>
          <p:cNvCxnSpPr/>
          <p:nvPr/>
        </p:nvCxnSpPr>
        <p:spPr>
          <a:xfrm rot="10800000" flipH="1">
            <a:off x="5981516" y="1908041"/>
            <a:ext cx="2687800" cy="757000"/>
          </a:xfrm>
          <a:prstGeom prst="curvedConnector3">
            <a:avLst>
              <a:gd name="adj1" fmla="val 50000"/>
            </a:avLst>
          </a:prstGeom>
          <a:noFill/>
          <a:ln w="38100" cap="flat" cmpd="sng">
            <a:solidFill>
              <a:srgbClr val="786EC8"/>
            </a:solidFill>
            <a:prstDash val="solid"/>
            <a:round/>
            <a:headEnd type="none" w="med" len="med"/>
            <a:tailEnd type="none" w="med" len="med"/>
          </a:ln>
        </p:spPr>
      </p:cxnSp>
      <p:sp>
        <p:nvSpPr>
          <p:cNvPr id="274" name="Google Shape;274;p38"/>
          <p:cNvSpPr txBox="1"/>
          <p:nvPr/>
        </p:nvSpPr>
        <p:spPr>
          <a:xfrm>
            <a:off x="8669233" y="1679308"/>
            <a:ext cx="1523600" cy="394400"/>
          </a:xfrm>
          <a:prstGeom prst="rect">
            <a:avLst/>
          </a:prstGeom>
          <a:noFill/>
          <a:ln>
            <a:noFill/>
          </a:ln>
        </p:spPr>
        <p:txBody>
          <a:bodyPr spcFirstLastPara="1" wrap="square" lIns="0" tIns="0" rIns="0" bIns="0" anchor="t" anchorCtr="0">
            <a:noAutofit/>
          </a:bodyPr>
          <a:lstStyle/>
          <a:p>
            <a:pPr algn="ctr">
              <a:lnSpc>
                <a:spcPct val="115000"/>
              </a:lnSpc>
            </a:pPr>
            <a:r>
              <a:rPr lang="en-GB" sz="2400" b="1">
                <a:solidFill>
                  <a:srgbClr val="786EC8"/>
                </a:solidFill>
                <a:ea typeface="Montserrat"/>
                <a:cs typeface="Montserrat"/>
                <a:sym typeface="Montserrat"/>
              </a:rPr>
              <a:t>Bike/Car</a:t>
            </a:r>
            <a:endParaRPr sz="2400" b="1">
              <a:solidFill>
                <a:srgbClr val="786EC8"/>
              </a:solidFill>
              <a:ea typeface="Montserrat"/>
              <a:cs typeface="Montserrat"/>
              <a:sym typeface="Montserrat"/>
            </a:endParaRPr>
          </a:p>
          <a:p>
            <a:pPr>
              <a:lnSpc>
                <a:spcPct val="115000"/>
              </a:lnSpc>
            </a:pPr>
            <a:endParaRPr sz="2400" b="1">
              <a:solidFill>
                <a:srgbClr val="786EC8"/>
              </a:solidFill>
              <a:ea typeface="Montserrat"/>
              <a:cs typeface="Montserrat"/>
              <a:sym typeface="Montserrat"/>
            </a:endParaRPr>
          </a:p>
        </p:txBody>
      </p:sp>
      <p:sp>
        <p:nvSpPr>
          <p:cNvPr id="275" name="Google Shape;275;p38"/>
          <p:cNvSpPr txBox="1"/>
          <p:nvPr/>
        </p:nvSpPr>
        <p:spPr>
          <a:xfrm>
            <a:off x="8503133" y="3210525"/>
            <a:ext cx="2099400" cy="394400"/>
          </a:xfrm>
          <a:prstGeom prst="rect">
            <a:avLst/>
          </a:pr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algn="ctr">
              <a:lnSpc>
                <a:spcPct val="115000"/>
              </a:lnSpc>
            </a:pPr>
            <a:r>
              <a:rPr lang="en-GB" sz="2400" b="1">
                <a:solidFill>
                  <a:srgbClr val="FA9B23"/>
                </a:solidFill>
                <a:ea typeface="Montserrat"/>
                <a:cs typeface="Montserrat"/>
                <a:sym typeface="Montserrat"/>
              </a:rPr>
              <a:t>Christmas and Birthdays</a:t>
            </a:r>
            <a:endParaRPr sz="2400" b="1">
              <a:solidFill>
                <a:srgbClr val="FA9B23"/>
              </a:solidFill>
              <a:ea typeface="Montserrat"/>
              <a:cs typeface="Montserrat"/>
              <a:sym typeface="Montserrat"/>
            </a:endParaRPr>
          </a:p>
        </p:txBody>
      </p:sp>
      <p:sp>
        <p:nvSpPr>
          <p:cNvPr id="260" name="Google Shape;260;p38"/>
          <p:cNvSpPr txBox="1"/>
          <p:nvPr/>
        </p:nvSpPr>
        <p:spPr>
          <a:xfrm>
            <a:off x="1739999" y="2613283"/>
            <a:ext cx="1523600" cy="530200"/>
          </a:xfrm>
          <a:prstGeom prst="rect">
            <a:avLst/>
          </a:prstGeom>
          <a:noFill/>
          <a:ln>
            <a:noFill/>
          </a:ln>
        </p:spPr>
        <p:txBody>
          <a:bodyPr spcFirstLastPara="1" wrap="square" lIns="0" tIns="0" rIns="0" bIns="0" anchor="t" anchorCtr="0">
            <a:noAutofit/>
          </a:bodyPr>
          <a:lstStyle/>
          <a:p>
            <a:pPr algn="ctr">
              <a:lnSpc>
                <a:spcPct val="115000"/>
              </a:lnSpc>
            </a:pPr>
            <a:r>
              <a:rPr lang="en-GB" sz="2400" b="1">
                <a:solidFill>
                  <a:srgbClr val="F03C78"/>
                </a:solidFill>
                <a:ea typeface="Montserrat"/>
                <a:cs typeface="Montserrat"/>
                <a:sym typeface="Montserrat"/>
              </a:rPr>
              <a:t>House</a:t>
            </a:r>
            <a:endParaRPr sz="2400" b="1">
              <a:solidFill>
                <a:srgbClr val="F03C78"/>
              </a:solidFill>
              <a:ea typeface="Montserrat"/>
              <a:cs typeface="Montserrat"/>
              <a:sym typeface="Montserrat"/>
            </a:endParaRPr>
          </a:p>
        </p:txBody>
      </p:sp>
      <p:sp>
        <p:nvSpPr>
          <p:cNvPr id="276" name="Google Shape;276;p38"/>
          <p:cNvSpPr txBox="1"/>
          <p:nvPr/>
        </p:nvSpPr>
        <p:spPr>
          <a:xfrm>
            <a:off x="7488499" y="4805325"/>
            <a:ext cx="3027200" cy="394400"/>
          </a:xfrm>
          <a:prstGeom prst="rect">
            <a:avLst/>
          </a:prstGeom>
          <a:noFill/>
          <a:ln>
            <a:noFill/>
          </a:ln>
        </p:spPr>
        <p:txBody>
          <a:bodyPr spcFirstLastPara="1" wrap="square" lIns="0" tIns="0" rIns="0" bIns="0" anchor="t" anchorCtr="0">
            <a:noAutofit/>
          </a:bodyPr>
          <a:lstStyle/>
          <a:p>
            <a:pPr algn="ctr">
              <a:lnSpc>
                <a:spcPct val="115000"/>
              </a:lnSpc>
            </a:pPr>
            <a:r>
              <a:rPr lang="en-GB" sz="2400" b="1">
                <a:solidFill>
                  <a:schemeClr val="accent6"/>
                </a:solidFill>
                <a:ea typeface="Montserrat"/>
                <a:cs typeface="Montserrat"/>
                <a:sym typeface="Montserrat"/>
              </a:rPr>
              <a:t>Broken Appliance e.g. Washing machine</a:t>
            </a:r>
            <a:endParaRPr sz="2400" b="1">
              <a:solidFill>
                <a:schemeClr val="accent6"/>
              </a:solidFill>
              <a:ea typeface="Montserrat"/>
              <a:cs typeface="Montserrat"/>
              <a:sym typeface="Montserrat"/>
            </a:endParaRPr>
          </a:p>
          <a:p>
            <a:pPr algn="ctr">
              <a:lnSpc>
                <a:spcPct val="115000"/>
              </a:lnSpc>
            </a:pPr>
            <a:endParaRPr sz="2400" b="1">
              <a:solidFill>
                <a:schemeClr val="accent6"/>
              </a:solidFill>
              <a:ea typeface="Montserrat"/>
              <a:cs typeface="Montserrat"/>
              <a:sym typeface="Montserrat"/>
            </a:endParaRPr>
          </a:p>
        </p:txBody>
      </p:sp>
      <p:sp>
        <p:nvSpPr>
          <p:cNvPr id="278" name="Google Shape;278;p38"/>
          <p:cNvSpPr txBox="1"/>
          <p:nvPr/>
        </p:nvSpPr>
        <p:spPr>
          <a:xfrm>
            <a:off x="1730433" y="3394933"/>
            <a:ext cx="2099400" cy="246800"/>
          </a:xfrm>
          <a:prstGeom prst="rect">
            <a:avLst/>
          </a:prstGeom>
          <a:noFill/>
          <a:ln>
            <a:noFill/>
          </a:ln>
        </p:spPr>
        <p:txBody>
          <a:bodyPr spcFirstLastPara="1" wrap="square" lIns="0" tIns="0" rIns="0" bIns="0" anchor="t" anchorCtr="0">
            <a:noAutofit/>
          </a:bodyPr>
          <a:lstStyle/>
          <a:p>
            <a:pPr algn="ctr">
              <a:lnSpc>
                <a:spcPct val="115000"/>
              </a:lnSpc>
            </a:pPr>
            <a:r>
              <a:rPr lang="en-GB" sz="2400" b="1">
                <a:solidFill>
                  <a:srgbClr val="1C4587"/>
                </a:solidFill>
                <a:ea typeface="Montserrat"/>
                <a:cs typeface="Montserrat"/>
                <a:sym typeface="Montserrat"/>
              </a:rPr>
              <a:t>Education - University Fees</a:t>
            </a:r>
            <a:endParaRPr sz="2400" b="1">
              <a:solidFill>
                <a:srgbClr val="1C4587"/>
              </a:solidFill>
              <a:ea typeface="Montserrat"/>
              <a:cs typeface="Montserrat"/>
              <a:sym typeface="Montserrat"/>
            </a:endParaRPr>
          </a:p>
        </p:txBody>
      </p:sp>
      <p:cxnSp>
        <p:nvCxnSpPr>
          <p:cNvPr id="279" name="Google Shape;279;p38"/>
          <p:cNvCxnSpPr>
            <a:stCxn id="278" idx="3"/>
          </p:cNvCxnSpPr>
          <p:nvPr/>
        </p:nvCxnSpPr>
        <p:spPr>
          <a:xfrm rot="10800000" flipH="1">
            <a:off x="3829833" y="3045133"/>
            <a:ext cx="1369600" cy="473200"/>
          </a:xfrm>
          <a:prstGeom prst="curvedConnector3">
            <a:avLst>
              <a:gd name="adj1" fmla="val 50000"/>
            </a:avLst>
          </a:prstGeom>
          <a:noFill/>
          <a:ln w="28575" cap="flat" cmpd="sng">
            <a:solidFill>
              <a:srgbClr val="1C4587"/>
            </a:solidFill>
            <a:prstDash val="solid"/>
            <a:round/>
            <a:headEnd type="none" w="med" len="med"/>
            <a:tailEnd type="none" w="med" len="med"/>
          </a:ln>
        </p:spPr>
      </p:cxnSp>
      <p:sp>
        <p:nvSpPr>
          <p:cNvPr id="27" name="TextBox 26"/>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bg1"/>
                </a:solidFill>
              </a:rPr>
              <a:t>Feedback</a:t>
            </a:r>
          </a:p>
        </p:txBody>
      </p:sp>
      <p:pic>
        <p:nvPicPr>
          <p:cNvPr id="3" name="Picture 2" descr="Question mark PNG transparent image download, size: 1500x1500px">
            <a:extLst>
              <a:ext uri="{FF2B5EF4-FFF2-40B4-BE49-F238E27FC236}">
                <a16:creationId xmlns:a16="http://schemas.microsoft.com/office/drawing/2014/main" id="{7CCCDB9C-F0D0-4DD7-BCA1-99A442ED3606}"/>
              </a:ext>
            </a:extLst>
          </p:cNvPr>
          <p:cNvPicPr>
            <a:picLocks noChangeAspect="1"/>
          </p:cNvPicPr>
          <p:nvPr/>
        </p:nvPicPr>
        <p:blipFill>
          <a:blip r:embed="rId3"/>
          <a:stretch>
            <a:fillRect/>
          </a:stretch>
        </p:blipFill>
        <p:spPr>
          <a:xfrm>
            <a:off x="3826962" y="2026345"/>
            <a:ext cx="3254159" cy="3243720"/>
          </a:xfrm>
          <a:prstGeom prst="rect">
            <a:avLst/>
          </a:prstGeom>
        </p:spPr>
      </p:pic>
    </p:spTree>
    <p:extLst>
      <p:ext uri="{BB962C8B-B14F-4D97-AF65-F5344CB8AC3E}">
        <p14:creationId xmlns:p14="http://schemas.microsoft.com/office/powerpoint/2010/main" val="8786339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bg1"/>
                </a:solidFill>
              </a:rPr>
              <a:t>Debt</a:t>
            </a:r>
          </a:p>
        </p:txBody>
      </p:sp>
      <p:sp>
        <p:nvSpPr>
          <p:cNvPr id="8" name="Title 1"/>
          <p:cNvSpPr>
            <a:spLocks noGrp="1"/>
          </p:cNvSpPr>
          <p:nvPr>
            <p:ph type="ctrTitle"/>
          </p:nvPr>
        </p:nvSpPr>
        <p:spPr>
          <a:xfrm>
            <a:off x="353291" y="1244338"/>
            <a:ext cx="11575594" cy="804843"/>
          </a:xfrm>
        </p:spPr>
        <p:txBody>
          <a:bodyPr>
            <a:noAutofit/>
          </a:bodyPr>
          <a:lstStyle/>
          <a:p>
            <a:r>
              <a:rPr lang="en-GB" sz="4400" b="1" dirty="0">
                <a:solidFill>
                  <a:srgbClr val="FF0000"/>
                </a:solidFill>
                <a:latin typeface="+mn-lt"/>
              </a:rPr>
              <a:t>Mainstream Debt – they all need paying back!</a:t>
            </a:r>
            <a:endParaRPr lang="en-GB" sz="3200" b="1" dirty="0">
              <a:solidFill>
                <a:srgbClr val="FF0000"/>
              </a:solidFill>
              <a:latin typeface="+mn-lt"/>
            </a:endParaRPr>
          </a:p>
        </p:txBody>
      </p:sp>
      <p:pic>
        <p:nvPicPr>
          <p:cNvPr id="9" name="Picture 8" descr="sold house (H125).png"/>
          <p:cNvPicPr>
            <a:picLocks noChangeAspect="1"/>
          </p:cNvPicPr>
          <p:nvPr/>
        </p:nvPicPr>
        <p:blipFill>
          <a:blip r:embed="rId2" cstate="print"/>
          <a:stretch>
            <a:fillRect/>
          </a:stretch>
        </p:blipFill>
        <p:spPr>
          <a:xfrm>
            <a:off x="1139644" y="3743666"/>
            <a:ext cx="1872208" cy="2017464"/>
          </a:xfrm>
          <a:prstGeom prst="rect">
            <a:avLst/>
          </a:prstGeom>
        </p:spPr>
      </p:pic>
      <p:sp>
        <p:nvSpPr>
          <p:cNvPr id="5" name="Rectangle 4"/>
          <p:cNvSpPr/>
          <p:nvPr/>
        </p:nvSpPr>
        <p:spPr>
          <a:xfrm>
            <a:off x="230527" y="2333171"/>
            <a:ext cx="3833880" cy="1200329"/>
          </a:xfrm>
          <a:prstGeom prst="rect">
            <a:avLst/>
          </a:prstGeom>
          <a:noFill/>
        </p:spPr>
        <p:txBody>
          <a:bodyPr wrap="square" lIns="91440" tIns="45720" rIns="91440" bIns="45720">
            <a:spAutoFit/>
          </a:bodyPr>
          <a:lstStyle/>
          <a:p>
            <a:pPr algn="ctr"/>
            <a:r>
              <a:rPr lang="en-US" sz="3600" b="0" cap="none" spc="0" dirty="0">
                <a:ln w="0"/>
                <a:solidFill>
                  <a:schemeClr val="tx1"/>
                </a:solidFill>
              </a:rPr>
              <a:t>Mortgages – help you buy a house</a:t>
            </a:r>
          </a:p>
        </p:txBody>
      </p:sp>
      <p:pic>
        <p:nvPicPr>
          <p:cNvPr id="14" name="Picture 13" descr="creditcard(H125).png"/>
          <p:cNvPicPr>
            <a:picLocks noChangeAspect="1"/>
          </p:cNvPicPr>
          <p:nvPr/>
        </p:nvPicPr>
        <p:blipFill>
          <a:blip r:embed="rId3" cstate="print"/>
          <a:stretch>
            <a:fillRect/>
          </a:stretch>
        </p:blipFill>
        <p:spPr>
          <a:xfrm>
            <a:off x="4739632" y="2123005"/>
            <a:ext cx="2232248" cy="1951266"/>
          </a:xfrm>
          <a:prstGeom prst="rect">
            <a:avLst/>
          </a:prstGeom>
        </p:spPr>
      </p:pic>
      <p:sp>
        <p:nvSpPr>
          <p:cNvPr id="15" name="Rectangle 14"/>
          <p:cNvSpPr/>
          <p:nvPr/>
        </p:nvSpPr>
        <p:spPr>
          <a:xfrm>
            <a:off x="3938816" y="4350635"/>
            <a:ext cx="3833880" cy="2308324"/>
          </a:xfrm>
          <a:prstGeom prst="rect">
            <a:avLst/>
          </a:prstGeom>
          <a:noFill/>
        </p:spPr>
        <p:txBody>
          <a:bodyPr wrap="square" lIns="91440" tIns="45720" rIns="91440" bIns="45720">
            <a:spAutoFit/>
          </a:bodyPr>
          <a:lstStyle/>
          <a:p>
            <a:pPr algn="ctr"/>
            <a:r>
              <a:rPr lang="en-US" sz="3600" b="0" cap="none" spc="0" dirty="0">
                <a:ln w="0"/>
                <a:solidFill>
                  <a:schemeClr val="tx1"/>
                </a:solidFill>
              </a:rPr>
              <a:t>Credit Cards</a:t>
            </a:r>
            <a:r>
              <a:rPr lang="en-US" sz="3600" dirty="0">
                <a:ln w="0"/>
              </a:rPr>
              <a:t> – used to pay for things when you don’t have money</a:t>
            </a:r>
            <a:endParaRPr lang="en-US" sz="3600" b="0" cap="none" spc="0" dirty="0">
              <a:ln w="0"/>
              <a:solidFill>
                <a:schemeClr val="tx1"/>
              </a:solidFill>
            </a:endParaRPr>
          </a:p>
        </p:txBody>
      </p:sp>
      <p:pic>
        <p:nvPicPr>
          <p:cNvPr id="16" name="Picture 15" descr="studentloan (H125).png"/>
          <p:cNvPicPr>
            <a:picLocks noChangeAspect="1"/>
          </p:cNvPicPr>
          <p:nvPr/>
        </p:nvPicPr>
        <p:blipFill>
          <a:blip r:embed="rId4" cstate="print"/>
          <a:stretch>
            <a:fillRect/>
          </a:stretch>
        </p:blipFill>
        <p:spPr>
          <a:xfrm>
            <a:off x="9047598" y="4389142"/>
            <a:ext cx="2088232" cy="2269817"/>
          </a:xfrm>
          <a:prstGeom prst="rect">
            <a:avLst/>
          </a:prstGeom>
        </p:spPr>
      </p:pic>
      <p:sp>
        <p:nvSpPr>
          <p:cNvPr id="17" name="Rectangle 16"/>
          <p:cNvSpPr/>
          <p:nvPr/>
        </p:nvSpPr>
        <p:spPr>
          <a:xfrm>
            <a:off x="8095005" y="1944476"/>
            <a:ext cx="3833880" cy="2308324"/>
          </a:xfrm>
          <a:prstGeom prst="rect">
            <a:avLst/>
          </a:prstGeom>
          <a:noFill/>
        </p:spPr>
        <p:txBody>
          <a:bodyPr wrap="square" lIns="91440" tIns="45720" rIns="91440" bIns="45720">
            <a:spAutoFit/>
          </a:bodyPr>
          <a:lstStyle/>
          <a:p>
            <a:pPr algn="ctr"/>
            <a:r>
              <a:rPr lang="en-US" sz="3600" b="0" cap="none" spc="0" dirty="0">
                <a:ln w="0"/>
                <a:solidFill>
                  <a:schemeClr val="tx1"/>
                </a:solidFill>
              </a:rPr>
              <a:t>Student loans – used to pay tuition fees and living costs</a:t>
            </a:r>
          </a:p>
        </p:txBody>
      </p:sp>
    </p:spTree>
    <p:extLst>
      <p:ext uri="{BB962C8B-B14F-4D97-AF65-F5344CB8AC3E}">
        <p14:creationId xmlns:p14="http://schemas.microsoft.com/office/powerpoint/2010/main" val="3662707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
            <a:extLst>
              <a:ext uri="{FF2B5EF4-FFF2-40B4-BE49-F238E27FC236}">
                <a16:creationId xmlns:a16="http://schemas.microsoft.com/office/drawing/2014/main" id="{46A6DF38-8245-B7FC-CCA2-6CB8C5807B62}"/>
              </a:ext>
            </a:extLst>
          </p:cNvPr>
          <p:cNvSpPr txBox="1"/>
          <p:nvPr/>
        </p:nvSpPr>
        <p:spPr>
          <a:xfrm>
            <a:off x="6457310" y="250232"/>
            <a:ext cx="4967378" cy="6186309"/>
          </a:xfrm>
          <a:prstGeom prst="rect">
            <a:avLst/>
          </a:prstGeom>
          <a:noFill/>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4400"/>
              <a:t>The Greenbank safeguarding team are here to help you if you are worried about anyone in school or are concerned about any of the issues raised in class.</a:t>
            </a:r>
          </a:p>
        </p:txBody>
      </p:sp>
      <p:pic>
        <p:nvPicPr>
          <p:cNvPr id="2" name="Picture 1" descr="A poster with a group of women&#10;&#10;AI-generated content may be incorrect.">
            <a:extLst>
              <a:ext uri="{FF2B5EF4-FFF2-40B4-BE49-F238E27FC236}">
                <a16:creationId xmlns:a16="http://schemas.microsoft.com/office/drawing/2014/main" id="{BD55AAAD-87E3-F92A-905C-0DB3BB889FE1}"/>
              </a:ext>
            </a:extLst>
          </p:cNvPr>
          <p:cNvPicPr>
            <a:picLocks noChangeAspect="1"/>
          </p:cNvPicPr>
          <p:nvPr/>
        </p:nvPicPr>
        <p:blipFill>
          <a:blip r:embed="rId2"/>
          <a:stretch>
            <a:fillRect/>
          </a:stretch>
        </p:blipFill>
        <p:spPr>
          <a:xfrm>
            <a:off x="775057" y="436652"/>
            <a:ext cx="4973976" cy="5685034"/>
          </a:xfrm>
          <a:prstGeom prst="rect">
            <a:avLst/>
          </a:prstGeom>
          <a:ln>
            <a:solidFill>
              <a:schemeClr val="tx1"/>
            </a:solidFill>
          </a:ln>
        </p:spPr>
      </p:pic>
    </p:spTree>
    <p:extLst>
      <p:ext uri="{BB962C8B-B14F-4D97-AF65-F5344CB8AC3E}">
        <p14:creationId xmlns:p14="http://schemas.microsoft.com/office/powerpoint/2010/main" val="2505484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7" name="Google Shape;287;p39"/>
          <p:cNvSpPr txBox="1">
            <a:spLocks noGrp="1"/>
          </p:cNvSpPr>
          <p:nvPr>
            <p:ph type="body" idx="1"/>
          </p:nvPr>
        </p:nvSpPr>
        <p:spPr>
          <a:xfrm>
            <a:off x="627054" y="1369512"/>
            <a:ext cx="10532200" cy="3384900"/>
          </a:xfrm>
          <a:prstGeom prst="rect">
            <a:avLst/>
          </a:prstGeom>
        </p:spPr>
        <p:txBody>
          <a:bodyPr spcFirstLastPara="1" vert="horz" wrap="square" lIns="0" tIns="0" rIns="0" bIns="0" rtlCol="0" anchor="t" anchorCtr="0">
            <a:noAutofit/>
          </a:bodyPr>
          <a:lstStyle/>
          <a:p>
            <a:pPr marL="0" indent="0">
              <a:buNone/>
            </a:pPr>
            <a:r>
              <a:rPr lang="en-GB" sz="3600" dirty="0">
                <a:solidFill>
                  <a:srgbClr val="000000"/>
                </a:solidFill>
              </a:rPr>
              <a:t>There are different ways we can borrow. There are very few times you can borrow without having to pay for the service. It is always important to borrow responsibly and think about the extra cost of borrowing. Do you know what these types of borrowing are?</a:t>
            </a:r>
            <a:endParaRPr sz="3600" dirty="0">
              <a:solidFill>
                <a:srgbClr val="000000"/>
              </a:solidFill>
            </a:endParaRPr>
          </a:p>
        </p:txBody>
      </p:sp>
      <p:sp>
        <p:nvSpPr>
          <p:cNvPr id="289" name="Google Shape;289;p39"/>
          <p:cNvSpPr/>
          <p:nvPr/>
        </p:nvSpPr>
        <p:spPr>
          <a:xfrm>
            <a:off x="1023582" y="4295724"/>
            <a:ext cx="1858600" cy="1821800"/>
          </a:xfrm>
          <a:prstGeom prst="roundRect">
            <a:avLst>
              <a:gd name="adj" fmla="val 16667"/>
            </a:avLst>
          </a:prstGeom>
          <a:solidFill>
            <a:srgbClr val="C00000"/>
          </a:solidFill>
          <a:ln w="9525" cap="flat" cmpd="sng">
            <a:solidFill>
              <a:schemeClr val="tx1"/>
            </a:solidFill>
            <a:prstDash val="solid"/>
            <a:round/>
            <a:headEnd type="none" w="sm" len="sm"/>
            <a:tailEnd type="none" w="sm" len="sm"/>
          </a:ln>
        </p:spPr>
        <p:txBody>
          <a:bodyPr spcFirstLastPara="1" wrap="square" lIns="60950" tIns="60950" rIns="60950" bIns="60950" anchor="ctr" anchorCtr="0">
            <a:noAutofit/>
          </a:bodyPr>
          <a:lstStyle/>
          <a:p>
            <a:pPr algn="ctr"/>
            <a:r>
              <a:rPr lang="en-GB" sz="2400" b="1">
                <a:solidFill>
                  <a:srgbClr val="FFFFFF"/>
                </a:solidFill>
                <a:effectLst>
                  <a:outerShdw blurRad="38100" dist="38100" dir="2700000" algn="tl">
                    <a:srgbClr val="000000">
                      <a:alpha val="43137"/>
                    </a:srgbClr>
                  </a:outerShdw>
                </a:effectLst>
                <a:ea typeface="Montserrat"/>
                <a:cs typeface="Montserrat"/>
                <a:sym typeface="Montserrat"/>
              </a:rPr>
              <a:t>SHORT TERM LOANS</a:t>
            </a:r>
            <a:endParaRPr sz="2400" b="1">
              <a:solidFill>
                <a:srgbClr val="FFFFFF"/>
              </a:solidFill>
              <a:effectLst>
                <a:outerShdw blurRad="38100" dist="38100" dir="2700000" algn="tl">
                  <a:srgbClr val="000000">
                    <a:alpha val="43137"/>
                  </a:srgbClr>
                </a:outerShdw>
              </a:effectLst>
              <a:ea typeface="Montserrat"/>
              <a:cs typeface="Montserrat"/>
              <a:sym typeface="Montserrat"/>
            </a:endParaRPr>
          </a:p>
        </p:txBody>
      </p:sp>
      <p:sp>
        <p:nvSpPr>
          <p:cNvPr id="290" name="Google Shape;290;p39"/>
          <p:cNvSpPr/>
          <p:nvPr/>
        </p:nvSpPr>
        <p:spPr>
          <a:xfrm>
            <a:off x="3057479" y="4295724"/>
            <a:ext cx="1858600" cy="1821800"/>
          </a:xfrm>
          <a:prstGeom prst="roundRect">
            <a:avLst>
              <a:gd name="adj" fmla="val 16667"/>
            </a:avLst>
          </a:prstGeom>
          <a:solidFill>
            <a:srgbClr val="00B050"/>
          </a:solidFill>
          <a:ln w="9525" cap="flat" cmpd="sng">
            <a:solidFill>
              <a:schemeClr val="tx1"/>
            </a:solidFill>
            <a:prstDash val="solid"/>
            <a:round/>
            <a:headEnd type="none" w="sm" len="sm"/>
            <a:tailEnd type="none" w="sm" len="sm"/>
          </a:ln>
        </p:spPr>
        <p:txBody>
          <a:bodyPr spcFirstLastPara="1" wrap="square" lIns="60950" tIns="60950" rIns="60950" bIns="60950" anchor="ctr" anchorCtr="0">
            <a:noAutofit/>
          </a:bodyPr>
          <a:lstStyle/>
          <a:p>
            <a:pPr algn="ctr"/>
            <a:r>
              <a:rPr lang="en-GB" sz="2400" b="1" dirty="0">
                <a:solidFill>
                  <a:srgbClr val="FFFFFF"/>
                </a:solidFill>
                <a:effectLst>
                  <a:outerShdw blurRad="38100" dist="38100" dir="2700000" algn="tl">
                    <a:srgbClr val="000000">
                      <a:alpha val="43137"/>
                    </a:srgbClr>
                  </a:outerShdw>
                </a:effectLst>
                <a:ea typeface="Montserrat"/>
                <a:cs typeface="Montserrat"/>
                <a:sym typeface="Montserrat"/>
              </a:rPr>
              <a:t>LONG TERM LOANS</a:t>
            </a:r>
            <a:endParaRPr sz="2400" b="1" dirty="0">
              <a:solidFill>
                <a:srgbClr val="FFFFFF"/>
              </a:solidFill>
              <a:effectLst>
                <a:outerShdw blurRad="38100" dist="38100" dir="2700000" algn="tl">
                  <a:srgbClr val="000000">
                    <a:alpha val="43137"/>
                  </a:srgbClr>
                </a:outerShdw>
              </a:effectLst>
              <a:ea typeface="Montserrat"/>
              <a:cs typeface="Montserrat"/>
              <a:sym typeface="Montserrat"/>
            </a:endParaRPr>
          </a:p>
        </p:txBody>
      </p:sp>
      <p:sp>
        <p:nvSpPr>
          <p:cNvPr id="291" name="Google Shape;291;p39"/>
          <p:cNvSpPr/>
          <p:nvPr/>
        </p:nvSpPr>
        <p:spPr>
          <a:xfrm>
            <a:off x="5091377" y="4295724"/>
            <a:ext cx="1858600" cy="1821800"/>
          </a:xfrm>
          <a:prstGeom prst="roundRect">
            <a:avLst>
              <a:gd name="adj" fmla="val 16667"/>
            </a:avLst>
          </a:prstGeom>
          <a:solidFill>
            <a:srgbClr val="FF6600"/>
          </a:solidFill>
          <a:ln w="9525" cap="flat" cmpd="sng">
            <a:solidFill>
              <a:schemeClr val="tx1"/>
            </a:solidFill>
            <a:prstDash val="solid"/>
            <a:round/>
            <a:headEnd type="none" w="sm" len="sm"/>
            <a:tailEnd type="none" w="sm" len="sm"/>
          </a:ln>
        </p:spPr>
        <p:txBody>
          <a:bodyPr spcFirstLastPara="1" wrap="square" lIns="60950" tIns="60950" rIns="60950" bIns="60950" anchor="ctr" anchorCtr="0">
            <a:noAutofit/>
          </a:bodyPr>
          <a:lstStyle/>
          <a:p>
            <a:pPr algn="ctr"/>
            <a:r>
              <a:rPr lang="en-GB" sz="2400" b="1" dirty="0">
                <a:solidFill>
                  <a:srgbClr val="FFFFFF"/>
                </a:solidFill>
                <a:effectLst>
                  <a:outerShdw blurRad="38100" dist="38100" dir="2700000" algn="tl">
                    <a:srgbClr val="000000">
                      <a:alpha val="43137"/>
                    </a:srgbClr>
                  </a:outerShdw>
                </a:effectLst>
                <a:ea typeface="Montserrat"/>
                <a:cs typeface="Montserrat"/>
                <a:sym typeface="Montserrat"/>
              </a:rPr>
              <a:t>OVERDRAFT</a:t>
            </a:r>
            <a:endParaRPr sz="2400" b="1" dirty="0">
              <a:solidFill>
                <a:srgbClr val="FFFFFF"/>
              </a:solidFill>
              <a:effectLst>
                <a:outerShdw blurRad="38100" dist="38100" dir="2700000" algn="tl">
                  <a:srgbClr val="000000">
                    <a:alpha val="43137"/>
                  </a:srgbClr>
                </a:outerShdw>
              </a:effectLst>
              <a:ea typeface="Montserrat"/>
              <a:cs typeface="Montserrat"/>
              <a:sym typeface="Montserrat"/>
            </a:endParaRPr>
          </a:p>
        </p:txBody>
      </p:sp>
      <p:sp>
        <p:nvSpPr>
          <p:cNvPr id="292" name="Google Shape;292;p39"/>
          <p:cNvSpPr/>
          <p:nvPr/>
        </p:nvSpPr>
        <p:spPr>
          <a:xfrm>
            <a:off x="7125274" y="4295724"/>
            <a:ext cx="1858600" cy="1821800"/>
          </a:xfrm>
          <a:prstGeom prst="roundRect">
            <a:avLst>
              <a:gd name="adj" fmla="val 16667"/>
            </a:avLst>
          </a:prstGeom>
          <a:solidFill>
            <a:srgbClr val="1C4587"/>
          </a:solidFill>
          <a:ln w="9525" cap="flat" cmpd="sng">
            <a:solidFill>
              <a:schemeClr val="tx1"/>
            </a:solidFill>
            <a:prstDash val="solid"/>
            <a:round/>
            <a:headEnd type="none" w="sm" len="sm"/>
            <a:tailEnd type="none" w="sm" len="sm"/>
          </a:ln>
        </p:spPr>
        <p:txBody>
          <a:bodyPr spcFirstLastPara="1" wrap="square" lIns="60950" tIns="60950" rIns="60950" bIns="60950" anchor="ctr" anchorCtr="0">
            <a:noAutofit/>
          </a:bodyPr>
          <a:lstStyle/>
          <a:p>
            <a:pPr algn="ctr"/>
            <a:r>
              <a:rPr lang="en-GB" sz="2400" b="1">
                <a:solidFill>
                  <a:srgbClr val="FFFFFF"/>
                </a:solidFill>
                <a:effectLst>
                  <a:outerShdw blurRad="38100" dist="38100" dir="2700000" algn="tl">
                    <a:srgbClr val="000000">
                      <a:alpha val="43137"/>
                    </a:srgbClr>
                  </a:outerShdw>
                </a:effectLst>
                <a:ea typeface="Montserrat"/>
                <a:cs typeface="Montserrat"/>
                <a:sym typeface="Montserrat"/>
              </a:rPr>
              <a:t>CREDIT CARD</a:t>
            </a:r>
            <a:endParaRPr sz="2400" b="1">
              <a:solidFill>
                <a:srgbClr val="FFFFFF"/>
              </a:solidFill>
              <a:effectLst>
                <a:outerShdw blurRad="38100" dist="38100" dir="2700000" algn="tl">
                  <a:srgbClr val="000000">
                    <a:alpha val="43137"/>
                  </a:srgbClr>
                </a:outerShdw>
              </a:effectLst>
              <a:ea typeface="Montserrat"/>
              <a:cs typeface="Montserrat"/>
              <a:sym typeface="Montserrat"/>
            </a:endParaRPr>
          </a:p>
        </p:txBody>
      </p:sp>
      <p:sp>
        <p:nvSpPr>
          <p:cNvPr id="293" name="Google Shape;293;p39"/>
          <p:cNvSpPr/>
          <p:nvPr/>
        </p:nvSpPr>
        <p:spPr>
          <a:xfrm>
            <a:off x="9159183" y="4295724"/>
            <a:ext cx="1858600" cy="1821800"/>
          </a:xfrm>
          <a:prstGeom prst="roundRect">
            <a:avLst>
              <a:gd name="adj" fmla="val 16667"/>
            </a:avLst>
          </a:prstGeom>
          <a:solidFill>
            <a:schemeClr val="bg1">
              <a:lumMod val="50000"/>
            </a:schemeClr>
          </a:solidFill>
          <a:ln w="9525" cap="flat" cmpd="sng">
            <a:solidFill>
              <a:schemeClr val="tx1"/>
            </a:solidFill>
            <a:prstDash val="solid"/>
            <a:round/>
            <a:headEnd type="none" w="sm" len="sm"/>
            <a:tailEnd type="none" w="sm" len="sm"/>
          </a:ln>
        </p:spPr>
        <p:txBody>
          <a:bodyPr spcFirstLastPara="1" wrap="square" lIns="60950" tIns="60950" rIns="60950" bIns="60950" anchor="ctr" anchorCtr="0">
            <a:noAutofit/>
          </a:bodyPr>
          <a:lstStyle/>
          <a:p>
            <a:pPr algn="ctr"/>
            <a:r>
              <a:rPr lang="en-GB" sz="2400" b="1">
                <a:solidFill>
                  <a:srgbClr val="FFFFFF"/>
                </a:solidFill>
                <a:effectLst>
                  <a:outerShdw blurRad="38100" dist="38100" dir="2700000" algn="tl">
                    <a:srgbClr val="000000">
                      <a:alpha val="43137"/>
                    </a:srgbClr>
                  </a:outerShdw>
                </a:effectLst>
                <a:ea typeface="Montserrat"/>
                <a:cs typeface="Montserrat"/>
                <a:sym typeface="Montserrat"/>
              </a:rPr>
              <a:t>CREDIT UNION</a:t>
            </a:r>
            <a:endParaRPr sz="2400" b="1">
              <a:solidFill>
                <a:srgbClr val="FFFFFF"/>
              </a:solidFill>
              <a:effectLst>
                <a:outerShdw blurRad="38100" dist="38100" dir="2700000" algn="tl">
                  <a:srgbClr val="000000">
                    <a:alpha val="43137"/>
                  </a:srgbClr>
                </a:outerShdw>
              </a:effectLst>
              <a:ea typeface="Montserrat"/>
              <a:cs typeface="Montserrat"/>
              <a:sym typeface="Montserrat"/>
            </a:endParaRPr>
          </a:p>
        </p:txBody>
      </p:sp>
      <p:sp>
        <p:nvSpPr>
          <p:cNvPr id="12" name="TextBox 11"/>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bg1"/>
                </a:solidFill>
              </a:rPr>
              <a:t>Types of borrowing</a:t>
            </a:r>
          </a:p>
        </p:txBody>
      </p:sp>
    </p:spTree>
    <p:extLst>
      <p:ext uri="{BB962C8B-B14F-4D97-AF65-F5344CB8AC3E}">
        <p14:creationId xmlns:p14="http://schemas.microsoft.com/office/powerpoint/2010/main" val="9687192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3" name="Google Shape;313;p41"/>
          <p:cNvSpPr/>
          <p:nvPr/>
        </p:nvSpPr>
        <p:spPr>
          <a:xfrm>
            <a:off x="934015" y="2133164"/>
            <a:ext cx="1927800" cy="836596"/>
          </a:xfrm>
          <a:prstGeom prst="roundRect">
            <a:avLst>
              <a:gd name="adj" fmla="val 16667"/>
            </a:avLst>
          </a:prstGeom>
          <a:solidFill>
            <a:srgbClr val="C00000"/>
          </a:solidFill>
          <a:ln w="9525" cap="flat" cmpd="sng">
            <a:solidFill>
              <a:schemeClr val="dk2"/>
            </a:solidFill>
            <a:prstDash val="solid"/>
            <a:round/>
            <a:headEnd type="none" w="sm" len="sm"/>
            <a:tailEnd type="none" w="sm" len="sm"/>
          </a:ln>
        </p:spPr>
        <p:txBody>
          <a:bodyPr spcFirstLastPara="1" wrap="square" lIns="60950" tIns="60950" rIns="60950" bIns="60950" anchor="ctr" anchorCtr="0">
            <a:noAutofit/>
          </a:bodyPr>
          <a:lstStyle/>
          <a:p>
            <a:pPr algn="ctr"/>
            <a:r>
              <a:rPr lang="en-GB" sz="2400" b="1">
                <a:solidFill>
                  <a:srgbClr val="FFFFFF"/>
                </a:solidFill>
                <a:effectLst>
                  <a:outerShdw blurRad="38100" dist="38100" dir="2700000" algn="tl">
                    <a:srgbClr val="000000">
                      <a:alpha val="43137"/>
                    </a:srgbClr>
                  </a:outerShdw>
                </a:effectLst>
                <a:ea typeface="Montserrat"/>
                <a:cs typeface="Montserrat"/>
                <a:sym typeface="Montserrat"/>
              </a:rPr>
              <a:t>SHORT TERM LOANS</a:t>
            </a:r>
            <a:endParaRPr sz="2400" b="1">
              <a:solidFill>
                <a:srgbClr val="FFFFFF"/>
              </a:solidFill>
              <a:effectLst>
                <a:outerShdw blurRad="38100" dist="38100" dir="2700000" algn="tl">
                  <a:srgbClr val="000000">
                    <a:alpha val="43137"/>
                  </a:srgbClr>
                </a:outerShdw>
              </a:effectLst>
              <a:ea typeface="Montserrat"/>
              <a:cs typeface="Montserrat"/>
              <a:sym typeface="Montserrat"/>
            </a:endParaRPr>
          </a:p>
        </p:txBody>
      </p:sp>
      <p:sp>
        <p:nvSpPr>
          <p:cNvPr id="314" name="Google Shape;314;p41"/>
          <p:cNvSpPr/>
          <p:nvPr/>
        </p:nvSpPr>
        <p:spPr>
          <a:xfrm>
            <a:off x="3037115" y="2133164"/>
            <a:ext cx="1927800" cy="836596"/>
          </a:xfrm>
          <a:prstGeom prst="roundRect">
            <a:avLst>
              <a:gd name="adj" fmla="val 16667"/>
            </a:avLst>
          </a:prstGeom>
          <a:solidFill>
            <a:srgbClr val="00B050"/>
          </a:solidFill>
          <a:ln w="9525" cap="flat" cmpd="sng">
            <a:solidFill>
              <a:schemeClr val="dk2"/>
            </a:solidFill>
            <a:prstDash val="solid"/>
            <a:round/>
            <a:headEnd type="none" w="sm" len="sm"/>
            <a:tailEnd type="none" w="sm" len="sm"/>
          </a:ln>
        </p:spPr>
        <p:txBody>
          <a:bodyPr spcFirstLastPara="1" wrap="square" lIns="60950" tIns="60950" rIns="60950" bIns="60950" anchor="ctr" anchorCtr="0">
            <a:noAutofit/>
          </a:bodyPr>
          <a:lstStyle/>
          <a:p>
            <a:pPr algn="ctr"/>
            <a:r>
              <a:rPr lang="en-GB" sz="2400" b="1">
                <a:solidFill>
                  <a:srgbClr val="FFFFFF"/>
                </a:solidFill>
                <a:effectLst>
                  <a:outerShdw blurRad="38100" dist="38100" dir="2700000" algn="tl">
                    <a:srgbClr val="000000">
                      <a:alpha val="43137"/>
                    </a:srgbClr>
                  </a:outerShdw>
                </a:effectLst>
                <a:ea typeface="Montserrat"/>
                <a:cs typeface="Montserrat"/>
                <a:sym typeface="Montserrat"/>
              </a:rPr>
              <a:t>LONG TERM LOANS</a:t>
            </a:r>
            <a:endParaRPr sz="2400" b="1">
              <a:solidFill>
                <a:srgbClr val="FFFFFF"/>
              </a:solidFill>
              <a:effectLst>
                <a:outerShdw blurRad="38100" dist="38100" dir="2700000" algn="tl">
                  <a:srgbClr val="000000">
                    <a:alpha val="43137"/>
                  </a:srgbClr>
                </a:outerShdw>
              </a:effectLst>
              <a:ea typeface="Montserrat"/>
              <a:cs typeface="Montserrat"/>
              <a:sym typeface="Montserrat"/>
            </a:endParaRPr>
          </a:p>
        </p:txBody>
      </p:sp>
      <p:sp>
        <p:nvSpPr>
          <p:cNvPr id="315" name="Google Shape;315;p41"/>
          <p:cNvSpPr/>
          <p:nvPr/>
        </p:nvSpPr>
        <p:spPr>
          <a:xfrm>
            <a:off x="5140224" y="2133164"/>
            <a:ext cx="1858600" cy="836596"/>
          </a:xfrm>
          <a:prstGeom prst="roundRect">
            <a:avLst>
              <a:gd name="adj" fmla="val 16667"/>
            </a:avLst>
          </a:prstGeom>
          <a:solidFill>
            <a:srgbClr val="FF6600"/>
          </a:solidFill>
          <a:ln w="9525" cap="flat" cmpd="sng">
            <a:solidFill>
              <a:schemeClr val="dk2"/>
            </a:solidFill>
            <a:prstDash val="solid"/>
            <a:round/>
            <a:headEnd type="none" w="sm" len="sm"/>
            <a:tailEnd type="none" w="sm" len="sm"/>
          </a:ln>
        </p:spPr>
        <p:txBody>
          <a:bodyPr spcFirstLastPara="1" wrap="square" lIns="60950" tIns="60950" rIns="60950" bIns="60950" anchor="ctr" anchorCtr="0">
            <a:noAutofit/>
          </a:bodyPr>
          <a:lstStyle/>
          <a:p>
            <a:pPr algn="ctr"/>
            <a:r>
              <a:rPr lang="en-GB" sz="2400" b="1">
                <a:solidFill>
                  <a:srgbClr val="FFFFFF"/>
                </a:solidFill>
                <a:effectLst>
                  <a:outerShdw blurRad="38100" dist="38100" dir="2700000" algn="tl">
                    <a:srgbClr val="000000">
                      <a:alpha val="43137"/>
                    </a:srgbClr>
                  </a:outerShdw>
                </a:effectLst>
                <a:ea typeface="Montserrat"/>
                <a:cs typeface="Montserrat"/>
                <a:sym typeface="Montserrat"/>
              </a:rPr>
              <a:t>OVERDRAFT</a:t>
            </a:r>
            <a:endParaRPr sz="2400" b="1">
              <a:solidFill>
                <a:srgbClr val="FFFFFF"/>
              </a:solidFill>
              <a:effectLst>
                <a:outerShdw blurRad="38100" dist="38100" dir="2700000" algn="tl">
                  <a:srgbClr val="000000">
                    <a:alpha val="43137"/>
                  </a:srgbClr>
                </a:outerShdw>
              </a:effectLst>
              <a:ea typeface="Montserrat"/>
              <a:cs typeface="Montserrat"/>
              <a:sym typeface="Montserrat"/>
            </a:endParaRPr>
          </a:p>
        </p:txBody>
      </p:sp>
      <p:sp>
        <p:nvSpPr>
          <p:cNvPr id="316" name="Google Shape;316;p41"/>
          <p:cNvSpPr/>
          <p:nvPr/>
        </p:nvSpPr>
        <p:spPr>
          <a:xfrm>
            <a:off x="7174121" y="2133164"/>
            <a:ext cx="1858600" cy="836596"/>
          </a:xfrm>
          <a:prstGeom prst="roundRect">
            <a:avLst>
              <a:gd name="adj" fmla="val 16667"/>
            </a:avLst>
          </a:prstGeom>
          <a:solidFill>
            <a:srgbClr val="1C4587"/>
          </a:solidFill>
          <a:ln w="9525" cap="flat" cmpd="sng">
            <a:solidFill>
              <a:schemeClr val="dk2"/>
            </a:solidFill>
            <a:prstDash val="solid"/>
            <a:round/>
            <a:headEnd type="none" w="sm" len="sm"/>
            <a:tailEnd type="none" w="sm" len="sm"/>
          </a:ln>
        </p:spPr>
        <p:txBody>
          <a:bodyPr spcFirstLastPara="1" wrap="square" lIns="60950" tIns="60950" rIns="60950" bIns="60950" anchor="ctr" anchorCtr="0">
            <a:noAutofit/>
          </a:bodyPr>
          <a:lstStyle/>
          <a:p>
            <a:pPr algn="ctr"/>
            <a:r>
              <a:rPr lang="en-GB" sz="2400" b="1">
                <a:solidFill>
                  <a:srgbClr val="FFFFFF"/>
                </a:solidFill>
                <a:effectLst>
                  <a:outerShdw blurRad="38100" dist="38100" dir="2700000" algn="tl">
                    <a:srgbClr val="000000">
                      <a:alpha val="43137"/>
                    </a:srgbClr>
                  </a:outerShdw>
                </a:effectLst>
                <a:ea typeface="Montserrat"/>
                <a:cs typeface="Montserrat"/>
                <a:sym typeface="Montserrat"/>
              </a:rPr>
              <a:t>CREDIT CARD</a:t>
            </a:r>
            <a:endParaRPr sz="2400" b="1">
              <a:solidFill>
                <a:srgbClr val="FFFFFF"/>
              </a:solidFill>
              <a:effectLst>
                <a:outerShdw blurRad="38100" dist="38100" dir="2700000" algn="tl">
                  <a:srgbClr val="000000">
                    <a:alpha val="43137"/>
                  </a:srgbClr>
                </a:outerShdw>
              </a:effectLst>
              <a:ea typeface="Montserrat"/>
              <a:cs typeface="Montserrat"/>
              <a:sym typeface="Montserrat"/>
            </a:endParaRPr>
          </a:p>
        </p:txBody>
      </p:sp>
      <p:sp>
        <p:nvSpPr>
          <p:cNvPr id="317" name="Google Shape;317;p41"/>
          <p:cNvSpPr/>
          <p:nvPr/>
        </p:nvSpPr>
        <p:spPr>
          <a:xfrm>
            <a:off x="9208030" y="2133164"/>
            <a:ext cx="1858600" cy="836596"/>
          </a:xfrm>
          <a:prstGeom prst="roundRect">
            <a:avLst>
              <a:gd name="adj" fmla="val 16667"/>
            </a:avLst>
          </a:prstGeom>
          <a:solidFill>
            <a:schemeClr val="bg1">
              <a:lumMod val="50000"/>
            </a:schemeClr>
          </a:solidFill>
          <a:ln w="9525" cap="flat" cmpd="sng">
            <a:solidFill>
              <a:schemeClr val="dk2"/>
            </a:solidFill>
            <a:prstDash val="solid"/>
            <a:round/>
            <a:headEnd type="none" w="sm" len="sm"/>
            <a:tailEnd type="none" w="sm" len="sm"/>
          </a:ln>
        </p:spPr>
        <p:txBody>
          <a:bodyPr spcFirstLastPara="1" wrap="square" lIns="60950" tIns="60950" rIns="60950" bIns="60950" anchor="ctr" anchorCtr="0">
            <a:noAutofit/>
          </a:bodyPr>
          <a:lstStyle/>
          <a:p>
            <a:pPr algn="ctr"/>
            <a:r>
              <a:rPr lang="en-GB" sz="2400" b="1">
                <a:solidFill>
                  <a:srgbClr val="FFFFFF"/>
                </a:solidFill>
                <a:effectLst>
                  <a:outerShdw blurRad="38100" dist="38100" dir="2700000" algn="tl">
                    <a:srgbClr val="000000">
                      <a:alpha val="43137"/>
                    </a:srgbClr>
                  </a:outerShdw>
                </a:effectLst>
                <a:ea typeface="Montserrat"/>
                <a:cs typeface="Montserrat"/>
                <a:sym typeface="Montserrat"/>
              </a:rPr>
              <a:t>CREDIT UNION</a:t>
            </a:r>
            <a:endParaRPr sz="2400" b="1">
              <a:solidFill>
                <a:srgbClr val="FFFFFF"/>
              </a:solidFill>
              <a:effectLst>
                <a:outerShdw blurRad="38100" dist="38100" dir="2700000" algn="tl">
                  <a:srgbClr val="000000">
                    <a:alpha val="43137"/>
                  </a:srgbClr>
                </a:outerShdw>
              </a:effectLst>
              <a:ea typeface="Montserrat"/>
              <a:cs typeface="Montserrat"/>
              <a:sym typeface="Montserrat"/>
            </a:endParaRPr>
          </a:p>
        </p:txBody>
      </p:sp>
      <p:sp>
        <p:nvSpPr>
          <p:cNvPr id="318" name="Google Shape;318;p41"/>
          <p:cNvSpPr/>
          <p:nvPr/>
        </p:nvSpPr>
        <p:spPr>
          <a:xfrm>
            <a:off x="970590" y="3260221"/>
            <a:ext cx="1927800" cy="3252873"/>
          </a:xfrm>
          <a:prstGeom prst="roundRect">
            <a:avLst>
              <a:gd name="adj" fmla="val 16667"/>
            </a:avLst>
          </a:prstGeom>
          <a:solidFill>
            <a:srgbClr val="C00000"/>
          </a:solidFill>
          <a:ln w="9525" cap="flat" cmpd="sng">
            <a:solidFill>
              <a:schemeClr val="dk2"/>
            </a:solidFill>
            <a:prstDash val="solid"/>
            <a:round/>
            <a:headEnd type="none" w="sm" len="sm"/>
            <a:tailEnd type="none" w="sm" len="sm"/>
          </a:ln>
        </p:spPr>
        <p:txBody>
          <a:bodyPr spcFirstLastPara="1" wrap="square" lIns="60950" tIns="60950" rIns="60950" bIns="60950" anchor="ctr" anchorCtr="0">
            <a:noAutofit/>
          </a:bodyPr>
          <a:lstStyle/>
          <a:p>
            <a:pPr algn="ctr"/>
            <a:r>
              <a:rPr lang="en-GB" sz="2400" b="1">
                <a:solidFill>
                  <a:srgbClr val="FFFFFF"/>
                </a:solidFill>
                <a:effectLst>
                  <a:outerShdw blurRad="38100" dist="38100" dir="2700000" algn="tl">
                    <a:srgbClr val="000000">
                      <a:alpha val="43137"/>
                    </a:srgbClr>
                  </a:outerShdw>
                </a:effectLst>
                <a:ea typeface="Montserrat"/>
                <a:cs typeface="Montserrat"/>
                <a:sym typeface="Montserrat"/>
              </a:rPr>
              <a:t>An amount lent for a short period of time (under a year) at a high interest rate.</a:t>
            </a:r>
            <a:endParaRPr sz="2400" b="1">
              <a:solidFill>
                <a:srgbClr val="FFFFFF"/>
              </a:solidFill>
              <a:effectLst>
                <a:outerShdw blurRad="38100" dist="38100" dir="2700000" algn="tl">
                  <a:srgbClr val="000000">
                    <a:alpha val="43137"/>
                  </a:srgbClr>
                </a:outerShdw>
              </a:effectLst>
              <a:ea typeface="Montserrat"/>
              <a:cs typeface="Montserrat"/>
              <a:sym typeface="Montserrat"/>
            </a:endParaRPr>
          </a:p>
        </p:txBody>
      </p:sp>
      <p:sp>
        <p:nvSpPr>
          <p:cNvPr id="319" name="Google Shape;319;p41"/>
          <p:cNvSpPr/>
          <p:nvPr/>
        </p:nvSpPr>
        <p:spPr>
          <a:xfrm>
            <a:off x="3073690" y="3260221"/>
            <a:ext cx="1927800" cy="3252873"/>
          </a:xfrm>
          <a:prstGeom prst="roundRect">
            <a:avLst>
              <a:gd name="adj" fmla="val 16667"/>
            </a:avLst>
          </a:prstGeom>
          <a:solidFill>
            <a:srgbClr val="00B050"/>
          </a:solidFill>
          <a:ln w="9525" cap="flat" cmpd="sng">
            <a:solidFill>
              <a:schemeClr val="dk2"/>
            </a:solidFill>
            <a:prstDash val="solid"/>
            <a:round/>
            <a:headEnd type="none" w="sm" len="sm"/>
            <a:tailEnd type="none" w="sm" len="sm"/>
          </a:ln>
        </p:spPr>
        <p:txBody>
          <a:bodyPr spcFirstLastPara="1" wrap="square" lIns="60950" tIns="60950" rIns="60950" bIns="60950" anchor="ctr" anchorCtr="0">
            <a:noAutofit/>
          </a:bodyPr>
          <a:lstStyle/>
          <a:p>
            <a:pPr algn="ctr"/>
            <a:r>
              <a:rPr lang="en-GB" sz="2400" b="1">
                <a:solidFill>
                  <a:srgbClr val="FFFFFF"/>
                </a:solidFill>
                <a:effectLst>
                  <a:outerShdw blurRad="38100" dist="38100" dir="2700000" algn="tl">
                    <a:srgbClr val="000000">
                      <a:alpha val="43137"/>
                    </a:srgbClr>
                  </a:outerShdw>
                </a:effectLst>
                <a:ea typeface="Montserrat"/>
                <a:cs typeface="Montserrat"/>
                <a:sym typeface="Montserrat"/>
              </a:rPr>
              <a:t>An amount lent for a long period of time (over a year) at a low interest rate.</a:t>
            </a:r>
            <a:endParaRPr sz="2400" b="1">
              <a:solidFill>
                <a:srgbClr val="FFFFFF"/>
              </a:solidFill>
              <a:effectLst>
                <a:outerShdw blurRad="38100" dist="38100" dir="2700000" algn="tl">
                  <a:srgbClr val="000000">
                    <a:alpha val="43137"/>
                  </a:srgbClr>
                </a:outerShdw>
              </a:effectLst>
              <a:ea typeface="Montserrat"/>
              <a:cs typeface="Montserrat"/>
              <a:sym typeface="Montserrat"/>
            </a:endParaRPr>
          </a:p>
          <a:p>
            <a:pPr algn="ctr"/>
            <a:endParaRPr sz="2400" b="1">
              <a:solidFill>
                <a:srgbClr val="FFFFFF"/>
              </a:solidFill>
              <a:effectLst>
                <a:outerShdw blurRad="38100" dist="38100" dir="2700000" algn="tl">
                  <a:srgbClr val="000000">
                    <a:alpha val="43137"/>
                  </a:srgbClr>
                </a:outerShdw>
              </a:effectLst>
              <a:ea typeface="Montserrat"/>
              <a:cs typeface="Montserrat"/>
              <a:sym typeface="Montserrat"/>
            </a:endParaRPr>
          </a:p>
        </p:txBody>
      </p:sp>
      <p:sp>
        <p:nvSpPr>
          <p:cNvPr id="320" name="Google Shape;320;p41"/>
          <p:cNvSpPr/>
          <p:nvPr/>
        </p:nvSpPr>
        <p:spPr>
          <a:xfrm>
            <a:off x="5176799" y="3260221"/>
            <a:ext cx="1858600" cy="3252873"/>
          </a:xfrm>
          <a:prstGeom prst="roundRect">
            <a:avLst>
              <a:gd name="adj" fmla="val 16667"/>
            </a:avLst>
          </a:prstGeom>
          <a:solidFill>
            <a:srgbClr val="FF6600"/>
          </a:solidFill>
          <a:ln w="9525" cap="flat" cmpd="sng">
            <a:solidFill>
              <a:schemeClr val="dk2"/>
            </a:solidFill>
            <a:prstDash val="solid"/>
            <a:round/>
            <a:headEnd type="none" w="sm" len="sm"/>
            <a:tailEnd type="none" w="sm" len="sm"/>
          </a:ln>
        </p:spPr>
        <p:txBody>
          <a:bodyPr spcFirstLastPara="1" wrap="square" lIns="60950" tIns="60950" rIns="60950" bIns="60950" anchor="ctr" anchorCtr="0">
            <a:noAutofit/>
          </a:bodyPr>
          <a:lstStyle/>
          <a:p>
            <a:pPr algn="ctr"/>
            <a:r>
              <a:rPr lang="en-GB" sz="2400" b="1">
                <a:solidFill>
                  <a:srgbClr val="FFFFFF"/>
                </a:solidFill>
                <a:effectLst>
                  <a:outerShdw blurRad="38100" dist="38100" dir="2700000" algn="tl">
                    <a:srgbClr val="000000">
                      <a:alpha val="43137"/>
                    </a:srgbClr>
                  </a:outerShdw>
                </a:effectLst>
                <a:ea typeface="Montserrat"/>
                <a:cs typeface="Montserrat"/>
                <a:sym typeface="Montserrat"/>
              </a:rPr>
              <a:t>Spending above what is available in a debit account.</a:t>
            </a:r>
            <a:endParaRPr sz="2400" b="1">
              <a:solidFill>
                <a:srgbClr val="FFFFFF"/>
              </a:solidFill>
              <a:effectLst>
                <a:outerShdw blurRad="38100" dist="38100" dir="2700000" algn="tl">
                  <a:srgbClr val="000000">
                    <a:alpha val="43137"/>
                  </a:srgbClr>
                </a:outerShdw>
              </a:effectLst>
              <a:ea typeface="Montserrat"/>
              <a:cs typeface="Montserrat"/>
              <a:sym typeface="Montserrat"/>
            </a:endParaRPr>
          </a:p>
        </p:txBody>
      </p:sp>
      <p:sp>
        <p:nvSpPr>
          <p:cNvPr id="321" name="Google Shape;321;p41"/>
          <p:cNvSpPr/>
          <p:nvPr/>
        </p:nvSpPr>
        <p:spPr>
          <a:xfrm>
            <a:off x="7210696" y="3260221"/>
            <a:ext cx="1858600" cy="3252873"/>
          </a:xfrm>
          <a:prstGeom prst="roundRect">
            <a:avLst>
              <a:gd name="adj" fmla="val 16667"/>
            </a:avLst>
          </a:prstGeom>
          <a:solidFill>
            <a:srgbClr val="1C4587"/>
          </a:solidFill>
          <a:ln w="9525" cap="flat" cmpd="sng">
            <a:solidFill>
              <a:schemeClr val="dk2"/>
            </a:solidFill>
            <a:prstDash val="solid"/>
            <a:round/>
            <a:headEnd type="none" w="sm" len="sm"/>
            <a:tailEnd type="none" w="sm" len="sm"/>
          </a:ln>
        </p:spPr>
        <p:txBody>
          <a:bodyPr spcFirstLastPara="1" wrap="square" lIns="60950" tIns="60950" rIns="60950" bIns="60950" anchor="ctr" anchorCtr="0">
            <a:noAutofit/>
          </a:bodyPr>
          <a:lstStyle/>
          <a:p>
            <a:pPr algn="ctr"/>
            <a:r>
              <a:rPr lang="en-GB" sz="2400" b="1">
                <a:solidFill>
                  <a:srgbClr val="FFFFFF"/>
                </a:solidFill>
                <a:effectLst>
                  <a:outerShdw blurRad="38100" dist="38100" dir="2700000" algn="tl">
                    <a:srgbClr val="000000">
                      <a:alpha val="43137"/>
                    </a:srgbClr>
                  </a:outerShdw>
                </a:effectLst>
                <a:ea typeface="Montserrat"/>
                <a:cs typeface="Montserrat"/>
                <a:sym typeface="Montserrat"/>
              </a:rPr>
              <a:t>A card which has a limited amount which can be spent and paid back.</a:t>
            </a:r>
            <a:endParaRPr sz="2400" b="1">
              <a:solidFill>
                <a:srgbClr val="FFFFFF"/>
              </a:solidFill>
              <a:effectLst>
                <a:outerShdw blurRad="38100" dist="38100" dir="2700000" algn="tl">
                  <a:srgbClr val="000000">
                    <a:alpha val="43137"/>
                  </a:srgbClr>
                </a:outerShdw>
              </a:effectLst>
              <a:ea typeface="Montserrat"/>
              <a:cs typeface="Montserrat"/>
              <a:sym typeface="Montserrat"/>
            </a:endParaRPr>
          </a:p>
        </p:txBody>
      </p:sp>
      <p:sp>
        <p:nvSpPr>
          <p:cNvPr id="322" name="Google Shape;322;p41"/>
          <p:cNvSpPr/>
          <p:nvPr/>
        </p:nvSpPr>
        <p:spPr>
          <a:xfrm>
            <a:off x="9244605" y="3260221"/>
            <a:ext cx="1927800" cy="3252873"/>
          </a:xfrm>
          <a:prstGeom prst="roundRect">
            <a:avLst>
              <a:gd name="adj" fmla="val 16667"/>
            </a:avLst>
          </a:prstGeom>
          <a:solidFill>
            <a:schemeClr val="bg1">
              <a:lumMod val="50000"/>
            </a:schemeClr>
          </a:solidFill>
          <a:ln w="9525" cap="flat" cmpd="sng">
            <a:solidFill>
              <a:schemeClr val="dk2"/>
            </a:solidFill>
            <a:prstDash val="solid"/>
            <a:round/>
            <a:headEnd type="none" w="sm" len="sm"/>
            <a:tailEnd type="none" w="sm" len="sm"/>
          </a:ln>
        </p:spPr>
        <p:txBody>
          <a:bodyPr spcFirstLastPara="1" wrap="square" lIns="60950" tIns="60950" rIns="60950" bIns="60950" anchor="ctr" anchorCtr="0">
            <a:noAutofit/>
          </a:bodyPr>
          <a:lstStyle/>
          <a:p>
            <a:pPr algn="ctr"/>
            <a:r>
              <a:rPr lang="en-GB" sz="2400" b="1">
                <a:solidFill>
                  <a:srgbClr val="FFFFFF"/>
                </a:solidFill>
                <a:effectLst>
                  <a:outerShdw blurRad="38100" dist="38100" dir="2700000" algn="tl">
                    <a:srgbClr val="000000">
                      <a:alpha val="43137"/>
                    </a:srgbClr>
                  </a:outerShdw>
                </a:effectLst>
                <a:ea typeface="Montserrat"/>
                <a:cs typeface="Montserrat"/>
                <a:sym typeface="Montserrat"/>
              </a:rPr>
              <a:t>Non-profit organisation offering low interest borrowing.</a:t>
            </a:r>
            <a:endParaRPr sz="2400" b="1">
              <a:solidFill>
                <a:srgbClr val="FFFFFF"/>
              </a:solidFill>
              <a:effectLst>
                <a:outerShdw blurRad="38100" dist="38100" dir="2700000" algn="tl">
                  <a:srgbClr val="000000">
                    <a:alpha val="43137"/>
                  </a:srgbClr>
                </a:outerShdw>
              </a:effectLst>
              <a:ea typeface="Montserrat"/>
              <a:cs typeface="Montserrat"/>
              <a:sym typeface="Montserrat"/>
            </a:endParaRPr>
          </a:p>
        </p:txBody>
      </p:sp>
      <p:sp>
        <p:nvSpPr>
          <p:cNvPr id="16" name="TextBox 15"/>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bg1"/>
                </a:solidFill>
              </a:rPr>
              <a:t>Feedback</a:t>
            </a:r>
          </a:p>
        </p:txBody>
      </p:sp>
      <p:sp>
        <p:nvSpPr>
          <p:cNvPr id="20" name="TextBox 19"/>
          <p:cNvSpPr txBox="1"/>
          <p:nvPr/>
        </p:nvSpPr>
        <p:spPr>
          <a:xfrm>
            <a:off x="1039805" y="1127628"/>
            <a:ext cx="9132125" cy="830997"/>
          </a:xfrm>
          <a:prstGeom prst="rect">
            <a:avLst/>
          </a:prstGeom>
          <a:noFill/>
        </p:spPr>
        <p:txBody>
          <a:bodyPr wrap="square" rtlCol="0">
            <a:spAutoFit/>
          </a:bodyPr>
          <a:lstStyle/>
          <a:p>
            <a:r>
              <a:rPr lang="en-GB" sz="4800" dirty="0">
                <a:solidFill>
                  <a:srgbClr val="7030A0"/>
                </a:solidFill>
              </a:rPr>
              <a:t>What they are… </a:t>
            </a:r>
          </a:p>
        </p:txBody>
      </p:sp>
    </p:spTree>
    <p:extLst>
      <p:ext uri="{BB962C8B-B14F-4D97-AF65-F5344CB8AC3E}">
        <p14:creationId xmlns:p14="http://schemas.microsoft.com/office/powerpoint/2010/main" val="3012713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Loan Basics: Understanding the different kinds of loans">
            <a:hlinkClick r:id="" action="ppaction://media"/>
            <a:extLst>
              <a:ext uri="{FF2B5EF4-FFF2-40B4-BE49-F238E27FC236}">
                <a16:creationId xmlns:a16="http://schemas.microsoft.com/office/drawing/2014/main" id="{D9949317-98FE-9B38-4908-A71BA9D1F406}"/>
              </a:ext>
            </a:extLst>
          </p:cNvPr>
          <p:cNvPicPr>
            <a:picLocks noRot="1" noChangeAspect="1"/>
          </p:cNvPicPr>
          <p:nvPr>
            <a:videoFile r:link="rId1"/>
          </p:nvPr>
        </p:nvPicPr>
        <p:blipFill>
          <a:blip r:embed="rId3"/>
          <a:stretch>
            <a:fillRect/>
          </a:stretch>
        </p:blipFill>
        <p:spPr>
          <a:xfrm>
            <a:off x="755650" y="2247900"/>
            <a:ext cx="4767263" cy="2724150"/>
          </a:xfrm>
          <a:prstGeom prst="rect">
            <a:avLst/>
          </a:prstGeom>
        </p:spPr>
      </p:pic>
      <p:sp>
        <p:nvSpPr>
          <p:cNvPr id="6" name="TextBox 5">
            <a:extLst>
              <a:ext uri="{FF2B5EF4-FFF2-40B4-BE49-F238E27FC236}">
                <a16:creationId xmlns:a16="http://schemas.microsoft.com/office/drawing/2014/main" id="{74312C69-4ECC-0828-FEFE-066C720429C0}"/>
              </a:ext>
            </a:extLst>
          </p:cNvPr>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bg1"/>
                </a:solidFill>
                <a:ea typeface="Calibri"/>
                <a:cs typeface="Calibri"/>
              </a:rPr>
              <a:t>What is a loan ?</a:t>
            </a:r>
          </a:p>
        </p:txBody>
      </p:sp>
      <p:sp>
        <p:nvSpPr>
          <p:cNvPr id="7" name="TextBox 6">
            <a:extLst>
              <a:ext uri="{FF2B5EF4-FFF2-40B4-BE49-F238E27FC236}">
                <a16:creationId xmlns:a16="http://schemas.microsoft.com/office/drawing/2014/main" id="{3C588C5E-0D70-5002-1940-CC08C53A4C87}"/>
              </a:ext>
            </a:extLst>
          </p:cNvPr>
          <p:cNvSpPr txBox="1"/>
          <p:nvPr/>
        </p:nvSpPr>
        <p:spPr>
          <a:xfrm>
            <a:off x="6301243" y="1901085"/>
            <a:ext cx="5198301" cy="3416320"/>
          </a:xfrm>
          <a:prstGeom prst="rect">
            <a:avLst/>
          </a:prstGeom>
          <a:solidFill>
            <a:schemeClr val="accent6">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5400" dirty="0">
                <a:ea typeface="Calibri"/>
                <a:cs typeface="Calibri"/>
              </a:rPr>
              <a:t>Watch the clip on the next slide and write down 3 facts about loans</a:t>
            </a:r>
          </a:p>
        </p:txBody>
      </p:sp>
    </p:spTree>
    <p:extLst>
      <p:ext uri="{BB962C8B-B14F-4D97-AF65-F5344CB8AC3E}">
        <p14:creationId xmlns:p14="http://schemas.microsoft.com/office/powerpoint/2010/main" val="35733278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6BA9A-8238-3179-7104-E6CD8954AC66}"/>
            </a:ext>
          </a:extLst>
        </p:cNvPr>
        <p:cNvGrpSpPr/>
        <p:nvPr/>
      </p:nvGrpSpPr>
      <p:grpSpPr>
        <a:xfrm>
          <a:off x="0" y="0"/>
          <a:ext cx="0" cy="0"/>
          <a:chOff x="0" y="0"/>
          <a:chExt cx="0" cy="0"/>
        </a:xfrm>
      </p:grpSpPr>
      <p:pic>
        <p:nvPicPr>
          <p:cNvPr id="4" name="Online Media 3" title="Loan Basics: Understanding the different kinds of loans">
            <a:hlinkClick r:id="" action="ppaction://media"/>
            <a:extLst>
              <a:ext uri="{FF2B5EF4-FFF2-40B4-BE49-F238E27FC236}">
                <a16:creationId xmlns:a16="http://schemas.microsoft.com/office/drawing/2014/main" id="{75695064-672E-A907-6426-C364773AC0AB}"/>
              </a:ext>
            </a:extLst>
          </p:cNvPr>
          <p:cNvPicPr>
            <a:picLocks noRot="1" noChangeAspect="1"/>
          </p:cNvPicPr>
          <p:nvPr>
            <a:videoFile r:link="rId1"/>
          </p:nvPr>
        </p:nvPicPr>
        <p:blipFill>
          <a:blip r:embed="rId3"/>
          <a:stretch>
            <a:fillRect/>
          </a:stretch>
        </p:blipFill>
        <p:spPr>
          <a:xfrm>
            <a:off x="1327150" y="1200150"/>
            <a:ext cx="9710738" cy="5486400"/>
          </a:xfrm>
          <a:prstGeom prst="rect">
            <a:avLst/>
          </a:prstGeom>
        </p:spPr>
      </p:pic>
      <p:sp>
        <p:nvSpPr>
          <p:cNvPr id="6" name="TextBox 5">
            <a:extLst>
              <a:ext uri="{FF2B5EF4-FFF2-40B4-BE49-F238E27FC236}">
                <a16:creationId xmlns:a16="http://schemas.microsoft.com/office/drawing/2014/main" id="{005A4CCF-2617-7089-0F94-9B256411DA33}"/>
              </a:ext>
            </a:extLst>
          </p:cNvPr>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bg1"/>
                </a:solidFill>
                <a:ea typeface="Calibri"/>
                <a:cs typeface="Calibri"/>
              </a:rPr>
              <a:t>What is a loan ?</a:t>
            </a:r>
          </a:p>
        </p:txBody>
      </p:sp>
    </p:spTree>
    <p:extLst>
      <p:ext uri="{BB962C8B-B14F-4D97-AF65-F5344CB8AC3E}">
        <p14:creationId xmlns:p14="http://schemas.microsoft.com/office/powerpoint/2010/main" val="124962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8" name="Google Shape;398;p47"/>
          <p:cNvSpPr txBox="1">
            <a:spLocks noGrp="1"/>
          </p:cNvSpPr>
          <p:nvPr>
            <p:ph type="body" idx="1"/>
          </p:nvPr>
        </p:nvSpPr>
        <p:spPr>
          <a:xfrm>
            <a:off x="537778" y="2076348"/>
            <a:ext cx="7773000" cy="2542200"/>
          </a:xfrm>
          <a:prstGeom prst="rect">
            <a:avLst/>
          </a:prstGeom>
        </p:spPr>
        <p:txBody>
          <a:bodyPr spcFirstLastPara="1" vert="horz" wrap="square" lIns="0" tIns="0" rIns="0" bIns="0" rtlCol="0" anchor="t" anchorCtr="0">
            <a:noAutofit/>
          </a:bodyPr>
          <a:lstStyle/>
          <a:p>
            <a:pPr marL="0" indent="0">
              <a:buNone/>
            </a:pPr>
            <a:r>
              <a:rPr lang="en-GB" sz="2400" b="1" dirty="0">
                <a:solidFill>
                  <a:srgbClr val="FF0000"/>
                </a:solidFill>
              </a:rPr>
              <a:t>Loan Sharks</a:t>
            </a:r>
            <a:endParaRPr sz="2400" b="1" dirty="0">
              <a:solidFill>
                <a:srgbClr val="FF0000"/>
              </a:solidFill>
            </a:endParaRPr>
          </a:p>
          <a:p>
            <a:pPr marL="0" indent="0">
              <a:spcBef>
                <a:spcPts val="1333"/>
              </a:spcBef>
              <a:buNone/>
            </a:pPr>
            <a:r>
              <a:rPr lang="en-GB" sz="2400" dirty="0"/>
              <a:t>All lenders should be registered with the FCA (Financial Conduct Authority), who monitor the way financial companies conduct their business. Loan sharks are not registered and are illegally lending money at high interest rates. </a:t>
            </a:r>
            <a:endParaRPr sz="2400" dirty="0"/>
          </a:p>
          <a:p>
            <a:pPr marL="0" indent="0">
              <a:spcBef>
                <a:spcPts val="1333"/>
              </a:spcBef>
              <a:spcAft>
                <a:spcPts val="1333"/>
              </a:spcAft>
              <a:buNone/>
            </a:pPr>
            <a:r>
              <a:rPr lang="en-GB" sz="2400" dirty="0"/>
              <a:t>Loan sharks might take illegal actions to reclaim their money.</a:t>
            </a:r>
            <a:endParaRPr sz="2400" dirty="0"/>
          </a:p>
        </p:txBody>
      </p:sp>
      <p:pic>
        <p:nvPicPr>
          <p:cNvPr id="400" name="Google Shape;400;p47"/>
          <p:cNvPicPr preferRelativeResize="0"/>
          <p:nvPr/>
        </p:nvPicPr>
        <p:blipFill>
          <a:blip r:embed="rId3">
            <a:alphaModFix/>
          </a:blip>
          <a:stretch>
            <a:fillRect/>
          </a:stretch>
        </p:blipFill>
        <p:spPr>
          <a:xfrm>
            <a:off x="8517857" y="2054933"/>
            <a:ext cx="3014500" cy="2260867"/>
          </a:xfrm>
          <a:prstGeom prst="rect">
            <a:avLst/>
          </a:prstGeom>
          <a:noFill/>
          <a:ln>
            <a:noFill/>
          </a:ln>
        </p:spPr>
      </p:pic>
      <p:sp>
        <p:nvSpPr>
          <p:cNvPr id="401" name="Google Shape;401;p47"/>
          <p:cNvSpPr txBox="1">
            <a:spLocks noGrp="1"/>
          </p:cNvSpPr>
          <p:nvPr>
            <p:ph type="body" idx="1"/>
          </p:nvPr>
        </p:nvSpPr>
        <p:spPr>
          <a:xfrm>
            <a:off x="4105698" y="4534521"/>
            <a:ext cx="7638998" cy="2103226"/>
          </a:xfrm>
          <a:prstGeom prst="rect">
            <a:avLst/>
          </a:prstGeom>
        </p:spPr>
        <p:txBody>
          <a:bodyPr spcFirstLastPara="1" vert="horz" wrap="square" lIns="0" tIns="0" rIns="0" bIns="0" rtlCol="0" anchor="t" anchorCtr="0">
            <a:noAutofit/>
          </a:bodyPr>
          <a:lstStyle/>
          <a:p>
            <a:pPr marL="0" indent="0">
              <a:lnSpc>
                <a:spcPct val="100000"/>
              </a:lnSpc>
              <a:spcBef>
                <a:spcPts val="600"/>
              </a:spcBef>
              <a:spcAft>
                <a:spcPts val="600"/>
              </a:spcAft>
              <a:buNone/>
            </a:pPr>
            <a:r>
              <a:rPr lang="en-GB" sz="2400" b="1" dirty="0">
                <a:solidFill>
                  <a:srgbClr val="FF0000"/>
                </a:solidFill>
              </a:rPr>
              <a:t>Payday Loans</a:t>
            </a:r>
            <a:endParaRPr sz="2400" b="1" dirty="0">
              <a:solidFill>
                <a:srgbClr val="FF0000"/>
              </a:solidFill>
            </a:endParaRPr>
          </a:p>
          <a:p>
            <a:pPr marL="0" indent="0">
              <a:lnSpc>
                <a:spcPct val="100000"/>
              </a:lnSpc>
              <a:spcBef>
                <a:spcPts val="600"/>
              </a:spcBef>
              <a:spcAft>
                <a:spcPts val="600"/>
              </a:spcAft>
              <a:buNone/>
            </a:pPr>
            <a:r>
              <a:rPr lang="en-GB" sz="2400" dirty="0"/>
              <a:t>These are designed to be short term loans. They are referred to as payday loans as they are designed to help someone get through until payday, when they should then pay it off. They have high interest rates and are easy to access.</a:t>
            </a:r>
            <a:endParaRPr sz="2400" dirty="0"/>
          </a:p>
        </p:txBody>
      </p:sp>
      <p:pic>
        <p:nvPicPr>
          <p:cNvPr id="402" name="Google Shape;402;p47"/>
          <p:cNvPicPr preferRelativeResize="0"/>
          <p:nvPr/>
        </p:nvPicPr>
        <p:blipFill>
          <a:blip r:embed="rId4">
            <a:alphaModFix/>
          </a:blip>
          <a:stretch>
            <a:fillRect/>
          </a:stretch>
        </p:blipFill>
        <p:spPr>
          <a:xfrm>
            <a:off x="1023582" y="4315800"/>
            <a:ext cx="3082116" cy="2049126"/>
          </a:xfrm>
          <a:prstGeom prst="rect">
            <a:avLst/>
          </a:prstGeom>
          <a:noFill/>
          <a:ln>
            <a:noFill/>
          </a:ln>
        </p:spPr>
      </p:pic>
      <p:sp>
        <p:nvSpPr>
          <p:cNvPr id="10" name="TextBox 9"/>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bg1"/>
                </a:solidFill>
              </a:rPr>
              <a:t>Be aware!</a:t>
            </a:r>
          </a:p>
        </p:txBody>
      </p:sp>
      <p:sp>
        <p:nvSpPr>
          <p:cNvPr id="3" name="Rectangle 2"/>
          <p:cNvSpPr/>
          <p:nvPr/>
        </p:nvSpPr>
        <p:spPr>
          <a:xfrm>
            <a:off x="-9072" y="1170681"/>
            <a:ext cx="12201072" cy="769441"/>
          </a:xfrm>
          <a:prstGeom prst="rect">
            <a:avLst/>
          </a:prstGeom>
          <a:noFill/>
        </p:spPr>
        <p:txBody>
          <a:bodyPr wrap="square" lIns="91440" tIns="45720" rIns="91440" bIns="45720">
            <a:spAutoFit/>
          </a:bodyPr>
          <a:lstStyle/>
          <a:p>
            <a:pPr algn="ctr"/>
            <a:r>
              <a:rPr lang="en-US" sz="4400" b="0" cap="none" spc="0" dirty="0">
                <a:ln w="0"/>
                <a:solidFill>
                  <a:schemeClr val="tx1"/>
                </a:solidFill>
                <a:effectLst>
                  <a:outerShdw blurRad="38100" dist="19050" dir="2700000" algn="tl" rotWithShape="0">
                    <a:schemeClr val="dk1">
                      <a:alpha val="40000"/>
                    </a:schemeClr>
                  </a:outerShdw>
                </a:effectLst>
              </a:rPr>
              <a:t>Two types of loans you need to be careful of:</a:t>
            </a:r>
          </a:p>
        </p:txBody>
      </p:sp>
    </p:spTree>
    <p:extLst>
      <p:ext uri="{BB962C8B-B14F-4D97-AF65-F5344CB8AC3E}">
        <p14:creationId xmlns:p14="http://schemas.microsoft.com/office/powerpoint/2010/main" val="28275217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35"/>
          <p:cNvSpPr txBox="1">
            <a:spLocks noGrp="1"/>
          </p:cNvSpPr>
          <p:nvPr>
            <p:ph type="title"/>
          </p:nvPr>
        </p:nvSpPr>
        <p:spPr>
          <a:xfrm>
            <a:off x="492697" y="1636295"/>
            <a:ext cx="5268000" cy="546867"/>
          </a:xfrm>
          <a:prstGeom prst="rect">
            <a:avLst/>
          </a:prstGeom>
        </p:spPr>
        <p:txBody>
          <a:bodyPr spcFirstLastPara="1" vert="horz" wrap="square" lIns="0" tIns="0" rIns="0" bIns="0" rtlCol="0" anchor="t" anchorCtr="0">
            <a:noAutofit/>
          </a:bodyPr>
          <a:lstStyle/>
          <a:p>
            <a:r>
              <a:rPr lang="en-GB" b="1" dirty="0">
                <a:solidFill>
                  <a:srgbClr val="FF0000"/>
                </a:solidFill>
                <a:latin typeface="+mn-lt"/>
              </a:rPr>
              <a:t>Payday loans scenario </a:t>
            </a:r>
            <a:endParaRPr b="1" dirty="0">
              <a:solidFill>
                <a:srgbClr val="FF0000"/>
              </a:solidFill>
              <a:latin typeface="+mn-lt"/>
            </a:endParaRPr>
          </a:p>
        </p:txBody>
      </p:sp>
      <p:sp>
        <p:nvSpPr>
          <p:cNvPr id="250" name="Google Shape;250;p35"/>
          <p:cNvSpPr txBox="1">
            <a:spLocks noGrp="1"/>
          </p:cNvSpPr>
          <p:nvPr>
            <p:ph type="body" idx="1"/>
          </p:nvPr>
        </p:nvSpPr>
        <p:spPr>
          <a:xfrm>
            <a:off x="492697" y="2391883"/>
            <a:ext cx="5268000" cy="3974800"/>
          </a:xfrm>
          <a:prstGeom prst="rect">
            <a:avLst/>
          </a:prstGeom>
        </p:spPr>
        <p:txBody>
          <a:bodyPr spcFirstLastPara="1" vert="horz" wrap="square" lIns="0" tIns="0" rIns="0" bIns="0" rtlCol="0" anchor="t" anchorCtr="0">
            <a:noAutofit/>
          </a:bodyPr>
          <a:lstStyle/>
          <a:p>
            <a:pPr marL="0" indent="0">
              <a:buNone/>
            </a:pPr>
            <a:r>
              <a:rPr lang="en-GB" sz="2400" dirty="0"/>
              <a:t>Sarah’s boiler has broken and she has no savings. She has a poor credit rating and has very little spare money available at the end of the month. But her boiler needs fixing so she decides to get a payday loan. This is what she borrows:</a:t>
            </a:r>
            <a:endParaRPr sz="2400" dirty="0"/>
          </a:p>
          <a:p>
            <a:pPr marL="0" indent="0">
              <a:spcBef>
                <a:spcPts val="1333"/>
              </a:spcBef>
              <a:buNone/>
            </a:pPr>
            <a:r>
              <a:rPr lang="en-GB" sz="2400" dirty="0"/>
              <a:t>£1000 over 12 months: £166.00 per month: £992 interest: Total to repay £1,992.00.</a:t>
            </a:r>
            <a:endParaRPr sz="2400" dirty="0"/>
          </a:p>
          <a:p>
            <a:pPr marL="0" indent="0">
              <a:spcBef>
                <a:spcPts val="1333"/>
              </a:spcBef>
              <a:spcAft>
                <a:spcPts val="1333"/>
              </a:spcAft>
              <a:buNone/>
            </a:pPr>
            <a:r>
              <a:rPr lang="en-GB" sz="2400" b="1" dirty="0"/>
              <a:t>What would your concerns be?</a:t>
            </a:r>
            <a:endParaRPr sz="2400" b="1" dirty="0"/>
          </a:p>
        </p:txBody>
      </p:sp>
      <p:sp>
        <p:nvSpPr>
          <p:cNvPr id="8" name="TextBox 7">
            <a:extLst>
              <a:ext uri="{FF2B5EF4-FFF2-40B4-BE49-F238E27FC236}">
                <a16:creationId xmlns:a16="http://schemas.microsoft.com/office/drawing/2014/main" id="{E4D118E3-A830-43F8-B79C-BFCF08C6C2D8}"/>
              </a:ext>
            </a:extLst>
          </p:cNvPr>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bg1"/>
                </a:solidFill>
              </a:rPr>
              <a:t>Class Discussion</a:t>
            </a:r>
            <a:endParaRPr lang="en-GB" sz="6600" b="1" dirty="0">
              <a:solidFill>
                <a:schemeClr val="bg1"/>
              </a:solidFill>
              <a:ea typeface="Calibri"/>
              <a:cs typeface="Calibri"/>
            </a:endParaRPr>
          </a:p>
        </p:txBody>
      </p:sp>
      <p:pic>
        <p:nvPicPr>
          <p:cNvPr id="1026" name="Picture 2" descr="Woman Cold Blanket Images, Stock Photos &amp;amp; Vectors | Shutterstock">
            <a:extLst>
              <a:ext uri="{FF2B5EF4-FFF2-40B4-BE49-F238E27FC236}">
                <a16:creationId xmlns:a16="http://schemas.microsoft.com/office/drawing/2014/main" id="{F8ED1ED4-F656-4C1C-B0A5-F708BC3FB27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939"/>
          <a:stretch/>
        </p:blipFill>
        <p:spPr bwMode="auto">
          <a:xfrm>
            <a:off x="6484715" y="2183162"/>
            <a:ext cx="5214588" cy="3374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38704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6"/>
          <p:cNvSpPr txBox="1">
            <a:spLocks noGrp="1"/>
          </p:cNvSpPr>
          <p:nvPr>
            <p:ph type="title"/>
          </p:nvPr>
        </p:nvSpPr>
        <p:spPr>
          <a:xfrm>
            <a:off x="341932" y="1300878"/>
            <a:ext cx="5268000" cy="866139"/>
          </a:xfrm>
          <a:prstGeom prst="rect">
            <a:avLst/>
          </a:prstGeom>
        </p:spPr>
        <p:txBody>
          <a:bodyPr spcFirstLastPara="1" vert="horz" wrap="square" lIns="0" tIns="0" rIns="0" bIns="0" rtlCol="0" anchor="t" anchorCtr="0">
            <a:noAutofit/>
          </a:bodyPr>
          <a:lstStyle/>
          <a:p>
            <a:r>
              <a:rPr lang="en-GB" b="1" dirty="0">
                <a:solidFill>
                  <a:srgbClr val="FF0000"/>
                </a:solidFill>
                <a:latin typeface="+mn-lt"/>
              </a:rPr>
              <a:t>Payday loan trap</a:t>
            </a:r>
            <a:endParaRPr b="1" dirty="0">
              <a:solidFill>
                <a:srgbClr val="FF0000"/>
              </a:solidFill>
              <a:latin typeface="+mn-lt"/>
            </a:endParaRPr>
          </a:p>
        </p:txBody>
      </p:sp>
      <p:sp>
        <p:nvSpPr>
          <p:cNvPr id="259" name="Google Shape;259;p36"/>
          <p:cNvSpPr txBox="1">
            <a:spLocks noGrp="1"/>
          </p:cNvSpPr>
          <p:nvPr>
            <p:ph type="body" idx="1"/>
          </p:nvPr>
        </p:nvSpPr>
        <p:spPr>
          <a:xfrm>
            <a:off x="341932" y="2167017"/>
            <a:ext cx="6989310" cy="4212400"/>
          </a:xfrm>
          <a:prstGeom prst="rect">
            <a:avLst/>
          </a:prstGeom>
        </p:spPr>
        <p:txBody>
          <a:bodyPr spcFirstLastPara="1" vert="horz" wrap="square" lIns="0" tIns="0" rIns="0" bIns="0" rtlCol="0" anchor="t" anchorCtr="0">
            <a:noAutofit/>
          </a:bodyPr>
          <a:lstStyle/>
          <a:p>
            <a:pPr marL="0" indent="0">
              <a:lnSpc>
                <a:spcPct val="100000"/>
              </a:lnSpc>
              <a:buNone/>
            </a:pPr>
            <a:r>
              <a:rPr lang="en-GB" sz="2400" dirty="0"/>
              <a:t>If she has a problem repaying a payday loan, the payday lender might tempt her with an extension known as a deferral or rollover, or even a further loan.</a:t>
            </a:r>
            <a:endParaRPr sz="2400" dirty="0"/>
          </a:p>
          <a:p>
            <a:pPr marL="0" indent="0">
              <a:lnSpc>
                <a:spcPct val="100000"/>
              </a:lnSpc>
              <a:buNone/>
            </a:pPr>
            <a:r>
              <a:rPr lang="en-GB" sz="2400" dirty="0"/>
              <a:t>However, they’re limited in how many times they can roll over a loan, and must give her an information sheet each time with details of free debt advice providers.</a:t>
            </a:r>
            <a:endParaRPr sz="2400" dirty="0"/>
          </a:p>
          <a:p>
            <a:pPr marL="0" indent="0">
              <a:lnSpc>
                <a:spcPct val="100000"/>
              </a:lnSpc>
              <a:buNone/>
            </a:pPr>
            <a:r>
              <a:rPr lang="en-GB" sz="2400" dirty="0"/>
              <a:t>Rolling over her payday loan might seem like a great solution at the time but it can quickly lead to problems because she’ll have to pay back much more in interest and other fees.</a:t>
            </a:r>
            <a:endParaRPr sz="2400" dirty="0"/>
          </a:p>
          <a:p>
            <a:pPr marL="0" indent="0">
              <a:lnSpc>
                <a:spcPct val="100000"/>
              </a:lnSpc>
              <a:buNone/>
            </a:pPr>
            <a:r>
              <a:rPr lang="en-GB" sz="2400" dirty="0"/>
              <a:t>This could leave her struggling to pay for the essentials she needs.</a:t>
            </a:r>
            <a:endParaRPr sz="2400" dirty="0"/>
          </a:p>
          <a:p>
            <a:pPr marL="0" indent="0">
              <a:lnSpc>
                <a:spcPct val="100000"/>
              </a:lnSpc>
              <a:spcAft>
                <a:spcPts val="1333"/>
              </a:spcAft>
              <a:buNone/>
            </a:pPr>
            <a:endParaRPr sz="3200" dirty="0">
              <a:solidFill>
                <a:srgbClr val="4D5156"/>
              </a:solidFill>
              <a:highlight>
                <a:srgbClr val="FFFFFF"/>
              </a:highlight>
            </a:endParaRPr>
          </a:p>
        </p:txBody>
      </p:sp>
      <p:pic>
        <p:nvPicPr>
          <p:cNvPr id="262" name="Google Shape;262;p36"/>
          <p:cNvPicPr preferRelativeResize="0"/>
          <p:nvPr/>
        </p:nvPicPr>
        <p:blipFill>
          <a:blip r:embed="rId3">
            <a:alphaModFix/>
          </a:blip>
          <a:stretch>
            <a:fillRect/>
          </a:stretch>
        </p:blipFill>
        <p:spPr>
          <a:xfrm>
            <a:off x="7684167" y="2513778"/>
            <a:ext cx="3988691" cy="2780117"/>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4AC67199-D2C1-4E50-8935-4A70F5FA41F1}"/>
              </a:ext>
            </a:extLst>
          </p:cNvPr>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bg1"/>
                </a:solidFill>
              </a:rPr>
              <a:t>Class Discussion</a:t>
            </a:r>
            <a:endParaRPr lang="en-GB" sz="6600" b="1" dirty="0">
              <a:solidFill>
                <a:schemeClr val="bg1"/>
              </a:solidFill>
              <a:ea typeface="Calibri"/>
              <a:cs typeface="Calibri"/>
            </a:endParaRPr>
          </a:p>
        </p:txBody>
      </p:sp>
    </p:spTree>
    <p:extLst>
      <p:ext uri="{BB962C8B-B14F-4D97-AF65-F5344CB8AC3E}">
        <p14:creationId xmlns:p14="http://schemas.microsoft.com/office/powerpoint/2010/main" val="11740780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1" name="Google Shape;371;p49"/>
          <p:cNvSpPr txBox="1">
            <a:spLocks noGrp="1"/>
          </p:cNvSpPr>
          <p:nvPr>
            <p:ph type="body" idx="1"/>
          </p:nvPr>
        </p:nvSpPr>
        <p:spPr>
          <a:xfrm>
            <a:off x="827999" y="1441600"/>
            <a:ext cx="6663664" cy="3974800"/>
          </a:xfrm>
          <a:prstGeom prst="rect">
            <a:avLst/>
          </a:prstGeom>
        </p:spPr>
        <p:txBody>
          <a:bodyPr spcFirstLastPara="1" vert="horz" wrap="square" lIns="0" tIns="0" rIns="0" bIns="0" rtlCol="0" anchor="t" anchorCtr="0">
            <a:noAutofit/>
          </a:bodyPr>
          <a:lstStyle/>
          <a:p>
            <a:pPr>
              <a:buChar char="-"/>
            </a:pPr>
            <a:r>
              <a:rPr lang="en-GB" sz="3600" dirty="0"/>
              <a:t>Consider all alternatives when lending; shop around.</a:t>
            </a:r>
            <a:endParaRPr sz="3600" dirty="0"/>
          </a:p>
          <a:p>
            <a:pPr>
              <a:buChar char="-"/>
            </a:pPr>
            <a:r>
              <a:rPr lang="en-GB" sz="3600" dirty="0"/>
              <a:t>Work out how much you can afford. </a:t>
            </a:r>
            <a:endParaRPr sz="3600" dirty="0"/>
          </a:p>
          <a:p>
            <a:pPr>
              <a:buChar char="-"/>
            </a:pPr>
            <a:r>
              <a:rPr lang="en-GB" sz="3600" dirty="0"/>
              <a:t>Always look at the APR.</a:t>
            </a:r>
            <a:endParaRPr sz="3600" dirty="0"/>
          </a:p>
          <a:p>
            <a:pPr>
              <a:buChar char="-"/>
            </a:pPr>
            <a:r>
              <a:rPr lang="en-GB" sz="3600" dirty="0"/>
              <a:t>Never borrow money on the spur of the moment. </a:t>
            </a:r>
            <a:endParaRPr sz="3600" dirty="0"/>
          </a:p>
          <a:p>
            <a:pPr>
              <a:buChar char="-"/>
            </a:pPr>
            <a:r>
              <a:rPr lang="en-GB" sz="3600" dirty="0"/>
              <a:t>Be careful about borrowing money to pay off existing debt. </a:t>
            </a:r>
            <a:endParaRPr sz="3600" dirty="0"/>
          </a:p>
        </p:txBody>
      </p:sp>
      <p:pic>
        <p:nvPicPr>
          <p:cNvPr id="374" name="Google Shape;374;p49"/>
          <p:cNvPicPr preferRelativeResize="0"/>
          <p:nvPr/>
        </p:nvPicPr>
        <p:blipFill>
          <a:blip r:embed="rId3">
            <a:alphaModFix/>
          </a:blip>
          <a:stretch>
            <a:fillRect/>
          </a:stretch>
        </p:blipFill>
        <p:spPr>
          <a:xfrm>
            <a:off x="8002845" y="1975200"/>
            <a:ext cx="3529512" cy="3591409"/>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468EE6C6-0FC0-41DE-95C1-1D92B758B1C5}"/>
              </a:ext>
            </a:extLst>
          </p:cNvPr>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bg1"/>
                </a:solidFill>
              </a:rPr>
              <a:t>Safe lending online</a:t>
            </a:r>
          </a:p>
        </p:txBody>
      </p:sp>
    </p:spTree>
    <p:extLst>
      <p:ext uri="{BB962C8B-B14F-4D97-AF65-F5344CB8AC3E}">
        <p14:creationId xmlns:p14="http://schemas.microsoft.com/office/powerpoint/2010/main" val="1069475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Young, British &amp; Broke: The Truth About Payday Loans - Documentary">
            <a:hlinkClick r:id="" action="ppaction://media"/>
            <a:extLst>
              <a:ext uri="{FF2B5EF4-FFF2-40B4-BE49-F238E27FC236}">
                <a16:creationId xmlns:a16="http://schemas.microsoft.com/office/drawing/2014/main" id="{037DAC9C-ECFD-6615-01F6-9B00F07B9341}"/>
              </a:ext>
            </a:extLst>
          </p:cNvPr>
          <p:cNvPicPr>
            <a:picLocks noRot="1" noChangeAspect="1"/>
          </p:cNvPicPr>
          <p:nvPr>
            <a:videoFile r:link="rId1"/>
          </p:nvPr>
        </p:nvPicPr>
        <p:blipFill>
          <a:blip r:embed="rId3"/>
          <a:stretch>
            <a:fillRect/>
          </a:stretch>
        </p:blipFill>
        <p:spPr>
          <a:xfrm>
            <a:off x="1121914" y="1108206"/>
            <a:ext cx="10052556" cy="5679694"/>
          </a:xfrm>
          <a:prstGeom prst="rect">
            <a:avLst/>
          </a:prstGeom>
        </p:spPr>
      </p:pic>
      <p:sp>
        <p:nvSpPr>
          <p:cNvPr id="3" name="TextBox 2">
            <a:extLst>
              <a:ext uri="{FF2B5EF4-FFF2-40B4-BE49-F238E27FC236}">
                <a16:creationId xmlns:a16="http://schemas.microsoft.com/office/drawing/2014/main" id="{B35F542A-89D2-416D-3BBA-8AC1B4086340}"/>
              </a:ext>
            </a:extLst>
          </p:cNvPr>
          <p:cNvSpPr txBox="1"/>
          <p:nvPr/>
        </p:nvSpPr>
        <p:spPr>
          <a:xfrm>
            <a:off x="1117600" y="228600"/>
            <a:ext cx="9042400" cy="215444"/>
          </a:xfrm>
          <a:prstGeom prst="rect">
            <a:avLst/>
          </a:prstGeom>
          <a:noFill/>
        </p:spPr>
        <p:txBody>
          <a:bodyPr wrap="square" rtlCol="0">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800">
                <a:hlinkClick r:id="rId4"/>
              </a:rPr>
              <a:t>Young, British &amp; Broke: The Truth About Payday Loans - Documentary - YouTube</a:t>
            </a:r>
            <a:endParaRPr lang="en-GB" sz="800"/>
          </a:p>
        </p:txBody>
      </p:sp>
      <p:sp>
        <p:nvSpPr>
          <p:cNvPr id="5" name="TextBox 4">
            <a:extLst>
              <a:ext uri="{FF2B5EF4-FFF2-40B4-BE49-F238E27FC236}">
                <a16:creationId xmlns:a16="http://schemas.microsoft.com/office/drawing/2014/main" id="{CD8ED1BE-F213-7285-61AC-F3F54C6206E2}"/>
              </a:ext>
            </a:extLst>
          </p:cNvPr>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bg1"/>
                </a:solidFill>
                <a:ea typeface="Calibri"/>
                <a:cs typeface="Calibri"/>
              </a:rPr>
              <a:t>Ext: The dangers of payday loans</a:t>
            </a:r>
          </a:p>
        </p:txBody>
      </p:sp>
    </p:spTree>
    <p:extLst>
      <p:ext uri="{BB962C8B-B14F-4D97-AF65-F5344CB8AC3E}">
        <p14:creationId xmlns:p14="http://schemas.microsoft.com/office/powerpoint/2010/main" val="1246492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A797C-8F4D-7AEE-9B5E-3AF342CF0C8D}"/>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4681EE2A-0BCE-C13A-2881-4E280CD96A2A}"/>
              </a:ext>
            </a:extLst>
          </p:cNvPr>
          <p:cNvSpPr txBox="1"/>
          <p:nvPr/>
        </p:nvSpPr>
        <p:spPr>
          <a:xfrm>
            <a:off x="0" y="2"/>
            <a:ext cx="12192000" cy="1015663"/>
          </a:xfrm>
          <a:prstGeom prst="rect">
            <a:avLst/>
          </a:prstGeom>
          <a:solidFill>
            <a:srgbClr val="37874F"/>
          </a:solidFill>
          <a:ln>
            <a:solidFill>
              <a:schemeClr val="tx1"/>
            </a:solidFill>
          </a:ln>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6000" b="1">
                <a:solidFill>
                  <a:schemeClr val="bg1"/>
                </a:solidFill>
                <a:ea typeface="Calibri"/>
                <a:cs typeface="Calibri"/>
              </a:rPr>
              <a:t>Today's Key Terms</a:t>
            </a:r>
          </a:p>
        </p:txBody>
      </p:sp>
      <p:sp>
        <p:nvSpPr>
          <p:cNvPr id="4" name="TextBox 3">
            <a:extLst>
              <a:ext uri="{FF2B5EF4-FFF2-40B4-BE49-F238E27FC236}">
                <a16:creationId xmlns:a16="http://schemas.microsoft.com/office/drawing/2014/main" id="{A4EFB916-B88D-37BA-309E-90A80497FBC2}"/>
              </a:ext>
            </a:extLst>
          </p:cNvPr>
          <p:cNvSpPr txBox="1"/>
          <p:nvPr/>
        </p:nvSpPr>
        <p:spPr>
          <a:xfrm>
            <a:off x="802148" y="1254867"/>
            <a:ext cx="3770326" cy="5478423"/>
          </a:xfrm>
          <a:prstGeom prst="rect">
            <a:avLst/>
          </a:prstGeom>
          <a:solidFill>
            <a:schemeClr val="accent6">
              <a:lumMod val="40000"/>
              <a:lumOff val="60000"/>
            </a:schemeClr>
          </a:solid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3600" b="1">
                <a:ea typeface="Calibri"/>
                <a:cs typeface="Calibri"/>
              </a:rPr>
              <a:t>Debt</a:t>
            </a:r>
          </a:p>
          <a:p>
            <a:pPr algn="ctr"/>
            <a:r>
              <a:rPr lang="en-US" sz="3600" b="1">
                <a:ea typeface="Calibri"/>
                <a:cs typeface="Calibri"/>
              </a:rPr>
              <a:t>Loan</a:t>
            </a:r>
          </a:p>
          <a:p>
            <a:pPr algn="ctr"/>
            <a:r>
              <a:rPr lang="en-US" sz="3600" b="1">
                <a:ea typeface="Calibri"/>
                <a:cs typeface="Calibri"/>
              </a:rPr>
              <a:t>Credit</a:t>
            </a:r>
          </a:p>
          <a:p>
            <a:pPr algn="ctr"/>
            <a:r>
              <a:rPr lang="en-US" sz="3600" b="1">
                <a:ea typeface="Calibri"/>
                <a:cs typeface="Calibri"/>
              </a:rPr>
              <a:t>Debit</a:t>
            </a:r>
          </a:p>
          <a:p>
            <a:pPr algn="ctr"/>
            <a:r>
              <a:rPr lang="en-US" sz="3600" b="1">
                <a:ea typeface="Calibri"/>
                <a:cs typeface="Calibri"/>
              </a:rPr>
              <a:t>Interest</a:t>
            </a:r>
          </a:p>
          <a:p>
            <a:pPr algn="ctr"/>
            <a:r>
              <a:rPr lang="en-US" sz="3600" b="1">
                <a:ea typeface="Calibri"/>
                <a:cs typeface="Calibri"/>
              </a:rPr>
              <a:t>APR</a:t>
            </a:r>
          </a:p>
          <a:p>
            <a:pPr algn="ctr"/>
            <a:r>
              <a:rPr lang="en-US" sz="3600" b="1">
                <a:ea typeface="Calibri"/>
                <a:cs typeface="Calibri"/>
              </a:rPr>
              <a:t>Overdraft</a:t>
            </a:r>
          </a:p>
          <a:p>
            <a:pPr algn="ctr"/>
            <a:r>
              <a:rPr lang="en-US" sz="3600" b="1">
                <a:ea typeface="Calibri"/>
                <a:cs typeface="Calibri"/>
              </a:rPr>
              <a:t>Loan sharks</a:t>
            </a:r>
          </a:p>
          <a:p>
            <a:pPr algn="ctr"/>
            <a:r>
              <a:rPr lang="en-US" sz="3600" b="1">
                <a:ea typeface="Calibri"/>
                <a:cs typeface="Calibri"/>
              </a:rPr>
              <a:t>Payday loans</a:t>
            </a:r>
            <a:endParaRPr lang="en-US" sz="3600"/>
          </a:p>
          <a:p>
            <a:pPr algn="ctr"/>
            <a:endParaRPr lang="en-US" sz="2800" dirty="0">
              <a:ea typeface="Calibri"/>
              <a:cs typeface="Segoe UI"/>
            </a:endParaRPr>
          </a:p>
        </p:txBody>
      </p:sp>
      <p:sp>
        <p:nvSpPr>
          <p:cNvPr id="5" name="TextBox 4">
            <a:extLst>
              <a:ext uri="{FF2B5EF4-FFF2-40B4-BE49-F238E27FC236}">
                <a16:creationId xmlns:a16="http://schemas.microsoft.com/office/drawing/2014/main" id="{E34F0783-EF78-748A-B8AE-31194095233D}"/>
              </a:ext>
            </a:extLst>
          </p:cNvPr>
          <p:cNvSpPr txBox="1"/>
          <p:nvPr/>
        </p:nvSpPr>
        <p:spPr>
          <a:xfrm>
            <a:off x="5226468" y="1503513"/>
            <a:ext cx="6624230" cy="4985980"/>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4000">
                <a:ea typeface="Calibri"/>
                <a:cs typeface="Calibri"/>
              </a:rPr>
              <a:t>End of the lesson</a:t>
            </a:r>
          </a:p>
          <a:p>
            <a:endParaRPr lang="en-US" sz="4000">
              <a:ea typeface="Calibri"/>
              <a:cs typeface="Calibri"/>
            </a:endParaRPr>
          </a:p>
          <a:p>
            <a:r>
              <a:rPr lang="en-US" sz="4000">
                <a:ea typeface="Calibri"/>
                <a:cs typeface="Calibri"/>
              </a:rPr>
              <a:t>Can you explain these words ?</a:t>
            </a:r>
          </a:p>
          <a:p>
            <a:endParaRPr lang="en-US" sz="4000">
              <a:ea typeface="Calibri"/>
              <a:cs typeface="Calibri"/>
            </a:endParaRPr>
          </a:p>
          <a:p>
            <a:r>
              <a:rPr lang="en-US" sz="4000">
                <a:ea typeface="Calibri"/>
                <a:cs typeface="Calibri"/>
              </a:rPr>
              <a:t>Fill in your booklet</a:t>
            </a:r>
          </a:p>
          <a:p>
            <a:endParaRPr lang="en-US" sz="4000">
              <a:ea typeface="Calibri"/>
              <a:cs typeface="Calibri"/>
            </a:endParaRPr>
          </a:p>
          <a:p>
            <a:r>
              <a:rPr lang="en-US" sz="4000">
                <a:ea typeface="Calibri"/>
                <a:cs typeface="Calibri"/>
              </a:rPr>
              <a:t>Is there anything you</a:t>
            </a:r>
          </a:p>
          <a:p>
            <a:r>
              <a:rPr lang="en-US" sz="4000">
                <a:ea typeface="Calibri"/>
                <a:cs typeface="Calibri"/>
              </a:rPr>
              <a:t> are not sure about ?</a:t>
            </a:r>
          </a:p>
        </p:txBody>
      </p:sp>
      <p:pic>
        <p:nvPicPr>
          <p:cNvPr id="2" name="Picture 1" descr="Double Thumbs Up Emoji">
            <a:extLst>
              <a:ext uri="{FF2B5EF4-FFF2-40B4-BE49-F238E27FC236}">
                <a16:creationId xmlns:a16="http://schemas.microsoft.com/office/drawing/2014/main" id="{139563BD-A04D-2D9C-A9B0-3D097E35BAE2}"/>
              </a:ext>
            </a:extLst>
          </p:cNvPr>
          <p:cNvPicPr>
            <a:picLocks noChangeAspect="1"/>
          </p:cNvPicPr>
          <p:nvPr/>
        </p:nvPicPr>
        <p:blipFill>
          <a:blip r:embed="rId2"/>
          <a:stretch>
            <a:fillRect/>
          </a:stretch>
        </p:blipFill>
        <p:spPr>
          <a:xfrm>
            <a:off x="9871274" y="3995243"/>
            <a:ext cx="1981200" cy="1981200"/>
          </a:xfrm>
          <a:prstGeom prst="rect">
            <a:avLst/>
          </a:prstGeom>
        </p:spPr>
      </p:pic>
    </p:spTree>
    <p:extLst>
      <p:ext uri="{BB962C8B-B14F-4D97-AF65-F5344CB8AC3E}">
        <p14:creationId xmlns:p14="http://schemas.microsoft.com/office/powerpoint/2010/main" val="1959475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FFA"/>
        </a:solidFill>
        <a:effectLst/>
      </p:bgPr>
    </p:bg>
    <p:spTree>
      <p:nvGrpSpPr>
        <p:cNvPr id="1" name=""/>
        <p:cNvGrpSpPr/>
        <p:nvPr/>
      </p:nvGrpSpPr>
      <p:grpSpPr>
        <a:xfrm>
          <a:off x="0" y="0"/>
          <a:ext cx="0" cy="0"/>
          <a:chOff x="0" y="0"/>
          <a:chExt cx="0" cy="0"/>
        </a:xfrm>
      </p:grpSpPr>
      <p:sp>
        <p:nvSpPr>
          <p:cNvPr id="2" name="Freeform 2"/>
          <p:cNvSpPr/>
          <p:nvPr/>
        </p:nvSpPr>
        <p:spPr>
          <a:xfrm>
            <a:off x="437350" y="1220915"/>
            <a:ext cx="4803231" cy="4809243"/>
          </a:xfrm>
          <a:custGeom>
            <a:avLst/>
            <a:gdLst/>
            <a:ahLst/>
            <a:cxnLst/>
            <a:rect l="l" t="t" r="r" b="b"/>
            <a:pathLst>
              <a:path w="7204846" h="7213864">
                <a:moveTo>
                  <a:pt x="0" y="0"/>
                </a:moveTo>
                <a:lnTo>
                  <a:pt x="7204846" y="0"/>
                </a:lnTo>
                <a:lnTo>
                  <a:pt x="7204846" y="7213864"/>
                </a:lnTo>
                <a:lnTo>
                  <a:pt x="0" y="7213864"/>
                </a:lnTo>
                <a:lnTo>
                  <a:pt x="0" y="0"/>
                </a:lnTo>
                <a:close/>
              </a:path>
            </a:pathLst>
          </a:custGeom>
          <a:blipFill>
            <a:blip r:embed="rId2"/>
            <a:stretch>
              <a:fillRect/>
            </a:stretch>
          </a:blipFill>
        </p:spPr>
      </p:sp>
      <p:grpSp>
        <p:nvGrpSpPr>
          <p:cNvPr id="3" name="Group 3"/>
          <p:cNvGrpSpPr/>
          <p:nvPr/>
        </p:nvGrpSpPr>
        <p:grpSpPr>
          <a:xfrm>
            <a:off x="975481" y="3717931"/>
            <a:ext cx="583233" cy="583233"/>
            <a:chOff x="0" y="0"/>
            <a:chExt cx="230413" cy="230413"/>
          </a:xfrm>
        </p:grpSpPr>
        <p:sp>
          <p:nvSpPr>
            <p:cNvPr id="4" name="Freeform 4"/>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5" name="TextBox 5"/>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6" name="Group 6"/>
          <p:cNvGrpSpPr/>
          <p:nvPr/>
        </p:nvGrpSpPr>
        <p:grpSpPr>
          <a:xfrm>
            <a:off x="0" y="6172200"/>
            <a:ext cx="12192000" cy="685800"/>
            <a:chOff x="0" y="0"/>
            <a:chExt cx="4816593" cy="270933"/>
          </a:xfrm>
        </p:grpSpPr>
        <p:sp>
          <p:nvSpPr>
            <p:cNvPr id="7" name="Freeform 7"/>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D9DFCE"/>
            </a:solidFill>
          </p:spPr>
        </p:sp>
        <p:sp>
          <p:nvSpPr>
            <p:cNvPr id="8" name="TextBox 8"/>
            <p:cNvSpPr txBox="1"/>
            <p:nvPr/>
          </p:nvSpPr>
          <p:spPr>
            <a:xfrm>
              <a:off x="0" y="-57150"/>
              <a:ext cx="4816593" cy="32808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9" name="Group 9"/>
          <p:cNvGrpSpPr/>
          <p:nvPr/>
        </p:nvGrpSpPr>
        <p:grpSpPr>
          <a:xfrm>
            <a:off x="975481" y="4434331"/>
            <a:ext cx="583233" cy="583233"/>
            <a:chOff x="0" y="0"/>
            <a:chExt cx="230413" cy="230413"/>
          </a:xfrm>
        </p:grpSpPr>
        <p:sp>
          <p:nvSpPr>
            <p:cNvPr id="10" name="Freeform 10"/>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11" name="TextBox 11"/>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12" name="Group 12"/>
          <p:cNvGrpSpPr/>
          <p:nvPr/>
        </p:nvGrpSpPr>
        <p:grpSpPr>
          <a:xfrm>
            <a:off x="975481" y="5150731"/>
            <a:ext cx="583233" cy="583233"/>
            <a:chOff x="0" y="0"/>
            <a:chExt cx="230413" cy="230413"/>
          </a:xfrm>
        </p:grpSpPr>
        <p:sp>
          <p:nvSpPr>
            <p:cNvPr id="13" name="Freeform 13"/>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14" name="TextBox 14"/>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sp>
        <p:nvSpPr>
          <p:cNvPr id="15" name="Freeform 15"/>
          <p:cNvSpPr/>
          <p:nvPr/>
        </p:nvSpPr>
        <p:spPr>
          <a:xfrm>
            <a:off x="1169588" y="3863768"/>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6" name="Freeform 16"/>
          <p:cNvSpPr/>
          <p:nvPr/>
        </p:nvSpPr>
        <p:spPr>
          <a:xfrm>
            <a:off x="1169588" y="4580168"/>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7" name="Freeform 17"/>
          <p:cNvSpPr/>
          <p:nvPr/>
        </p:nvSpPr>
        <p:spPr>
          <a:xfrm>
            <a:off x="1142578" y="3113278"/>
            <a:ext cx="195019" cy="291559"/>
          </a:xfrm>
          <a:custGeom>
            <a:avLst/>
            <a:gdLst/>
            <a:ahLst/>
            <a:cxnLst/>
            <a:rect l="l" t="t" r="r" b="b"/>
            <a:pathLst>
              <a:path w="292528" h="437338">
                <a:moveTo>
                  <a:pt x="0" y="0"/>
                </a:moveTo>
                <a:lnTo>
                  <a:pt x="292528" y="0"/>
                </a:lnTo>
                <a:lnTo>
                  <a:pt x="292528"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8" name="Freeform 18"/>
          <p:cNvSpPr/>
          <p:nvPr/>
        </p:nvSpPr>
        <p:spPr>
          <a:xfrm rot="16200000" flipV="1">
            <a:off x="5899536" y="4069680"/>
            <a:ext cx="1094230" cy="2247039"/>
          </a:xfrm>
          <a:custGeom>
            <a:avLst/>
            <a:gdLst/>
            <a:ahLst/>
            <a:cxnLst/>
            <a:rect l="l" t="t" r="r" b="b"/>
            <a:pathLst>
              <a:path w="1641345" h="3370559">
                <a:moveTo>
                  <a:pt x="0" y="3370559"/>
                </a:moveTo>
                <a:lnTo>
                  <a:pt x="1641345" y="3370559"/>
                </a:lnTo>
                <a:lnTo>
                  <a:pt x="1641345" y="0"/>
                </a:lnTo>
                <a:lnTo>
                  <a:pt x="0" y="0"/>
                </a:lnTo>
                <a:lnTo>
                  <a:pt x="0" y="3370559"/>
                </a:lnTo>
                <a:close/>
              </a:path>
            </a:pathLst>
          </a:custGeom>
          <a:blipFill>
            <a:blip r:embed="rId4">
              <a:alphaModFix amt="64000"/>
            </a:blip>
            <a:stretch>
              <a:fillRect l="-1702"/>
            </a:stretch>
          </a:blipFill>
        </p:spPr>
      </p:sp>
      <p:sp>
        <p:nvSpPr>
          <p:cNvPr id="19" name="Freeform 19"/>
          <p:cNvSpPr/>
          <p:nvPr/>
        </p:nvSpPr>
        <p:spPr>
          <a:xfrm rot="16200000" flipV="1">
            <a:off x="7939446" y="4069680"/>
            <a:ext cx="1094230" cy="2247039"/>
          </a:xfrm>
          <a:custGeom>
            <a:avLst/>
            <a:gdLst/>
            <a:ahLst/>
            <a:cxnLst/>
            <a:rect l="l" t="t" r="r" b="b"/>
            <a:pathLst>
              <a:path w="1641345" h="3370559">
                <a:moveTo>
                  <a:pt x="0" y="3370559"/>
                </a:moveTo>
                <a:lnTo>
                  <a:pt x="1641345" y="3370559"/>
                </a:lnTo>
                <a:lnTo>
                  <a:pt x="1641345" y="0"/>
                </a:lnTo>
                <a:lnTo>
                  <a:pt x="0" y="0"/>
                </a:lnTo>
                <a:lnTo>
                  <a:pt x="0" y="3370559"/>
                </a:lnTo>
                <a:close/>
              </a:path>
            </a:pathLst>
          </a:custGeom>
          <a:blipFill>
            <a:blip r:embed="rId4">
              <a:alphaModFix amt="64000"/>
            </a:blip>
            <a:stretch>
              <a:fillRect l="-1702"/>
            </a:stretch>
          </a:blipFill>
        </p:spPr>
      </p:sp>
      <p:sp>
        <p:nvSpPr>
          <p:cNvPr id="20" name="Freeform 20"/>
          <p:cNvSpPr/>
          <p:nvPr/>
        </p:nvSpPr>
        <p:spPr>
          <a:xfrm rot="16200000" flipV="1">
            <a:off x="9979356" y="4069680"/>
            <a:ext cx="1094230" cy="2247039"/>
          </a:xfrm>
          <a:custGeom>
            <a:avLst/>
            <a:gdLst/>
            <a:ahLst/>
            <a:cxnLst/>
            <a:rect l="l" t="t" r="r" b="b"/>
            <a:pathLst>
              <a:path w="1641345" h="3370559">
                <a:moveTo>
                  <a:pt x="0" y="3370559"/>
                </a:moveTo>
                <a:lnTo>
                  <a:pt x="1641345" y="3370559"/>
                </a:lnTo>
                <a:lnTo>
                  <a:pt x="1641345" y="0"/>
                </a:lnTo>
                <a:lnTo>
                  <a:pt x="0" y="0"/>
                </a:lnTo>
                <a:lnTo>
                  <a:pt x="0" y="3370559"/>
                </a:lnTo>
                <a:close/>
              </a:path>
            </a:pathLst>
          </a:custGeom>
          <a:blipFill>
            <a:blip r:embed="rId4">
              <a:alphaModFix amt="64000"/>
            </a:blip>
            <a:stretch>
              <a:fillRect l="-1702"/>
            </a:stretch>
          </a:blipFill>
        </p:spPr>
      </p:sp>
      <p:grpSp>
        <p:nvGrpSpPr>
          <p:cNvPr id="21" name="Group 21"/>
          <p:cNvGrpSpPr/>
          <p:nvPr/>
        </p:nvGrpSpPr>
        <p:grpSpPr>
          <a:xfrm>
            <a:off x="5547373" y="3815070"/>
            <a:ext cx="1959459" cy="1971063"/>
            <a:chOff x="0" y="0"/>
            <a:chExt cx="816338" cy="821172"/>
          </a:xfrm>
        </p:grpSpPr>
        <p:sp>
          <p:nvSpPr>
            <p:cNvPr id="22" name="Freeform 22"/>
            <p:cNvSpPr/>
            <p:nvPr/>
          </p:nvSpPr>
          <p:spPr>
            <a:xfrm>
              <a:off x="0" y="0"/>
              <a:ext cx="816337" cy="821172"/>
            </a:xfrm>
            <a:custGeom>
              <a:avLst/>
              <a:gdLst/>
              <a:ahLst/>
              <a:cxnLst/>
              <a:rect l="l" t="t" r="r" b="b"/>
              <a:pathLst>
                <a:path w="816337" h="821172">
                  <a:moveTo>
                    <a:pt x="0" y="0"/>
                  </a:moveTo>
                  <a:lnTo>
                    <a:pt x="816337" y="0"/>
                  </a:lnTo>
                  <a:lnTo>
                    <a:pt x="816337" y="821172"/>
                  </a:lnTo>
                  <a:lnTo>
                    <a:pt x="0" y="821172"/>
                  </a:lnTo>
                  <a:close/>
                </a:path>
              </a:pathLst>
            </a:custGeom>
            <a:blipFill>
              <a:blip r:embed="rId5"/>
              <a:stretch>
                <a:fillRect l="-9346" r="-9346"/>
              </a:stretch>
            </a:blipFill>
          </p:spPr>
        </p:sp>
      </p:grpSp>
      <p:grpSp>
        <p:nvGrpSpPr>
          <p:cNvPr id="23" name="Group 23"/>
          <p:cNvGrpSpPr/>
          <p:nvPr/>
        </p:nvGrpSpPr>
        <p:grpSpPr>
          <a:xfrm>
            <a:off x="7741620" y="3921800"/>
            <a:ext cx="1959459" cy="1971063"/>
            <a:chOff x="0" y="0"/>
            <a:chExt cx="816338" cy="821172"/>
          </a:xfrm>
        </p:grpSpPr>
        <p:sp>
          <p:nvSpPr>
            <p:cNvPr id="24" name="Freeform 24"/>
            <p:cNvSpPr/>
            <p:nvPr/>
          </p:nvSpPr>
          <p:spPr>
            <a:xfrm>
              <a:off x="0" y="0"/>
              <a:ext cx="816337" cy="821172"/>
            </a:xfrm>
            <a:custGeom>
              <a:avLst/>
              <a:gdLst/>
              <a:ahLst/>
              <a:cxnLst/>
              <a:rect l="l" t="t" r="r" b="b"/>
              <a:pathLst>
                <a:path w="816337" h="821172">
                  <a:moveTo>
                    <a:pt x="0" y="0"/>
                  </a:moveTo>
                  <a:lnTo>
                    <a:pt x="816337" y="0"/>
                  </a:lnTo>
                  <a:lnTo>
                    <a:pt x="816337" y="821172"/>
                  </a:lnTo>
                  <a:lnTo>
                    <a:pt x="0" y="821172"/>
                  </a:lnTo>
                  <a:close/>
                </a:path>
              </a:pathLst>
            </a:custGeom>
            <a:blipFill>
              <a:blip r:embed="rId6"/>
              <a:stretch>
                <a:fillRect l="-296" r="-296"/>
              </a:stretch>
            </a:blipFill>
          </p:spPr>
        </p:sp>
      </p:grpSp>
      <p:grpSp>
        <p:nvGrpSpPr>
          <p:cNvPr id="25" name="Group 25"/>
          <p:cNvGrpSpPr/>
          <p:nvPr/>
        </p:nvGrpSpPr>
        <p:grpSpPr>
          <a:xfrm>
            <a:off x="9914881" y="3872474"/>
            <a:ext cx="1959459" cy="1971063"/>
            <a:chOff x="0" y="0"/>
            <a:chExt cx="816338" cy="821172"/>
          </a:xfrm>
        </p:grpSpPr>
        <p:sp>
          <p:nvSpPr>
            <p:cNvPr id="26" name="Freeform 26"/>
            <p:cNvSpPr/>
            <p:nvPr/>
          </p:nvSpPr>
          <p:spPr>
            <a:xfrm>
              <a:off x="0" y="0"/>
              <a:ext cx="816337" cy="821172"/>
            </a:xfrm>
            <a:custGeom>
              <a:avLst/>
              <a:gdLst/>
              <a:ahLst/>
              <a:cxnLst/>
              <a:rect l="l" t="t" r="r" b="b"/>
              <a:pathLst>
                <a:path w="816337" h="821172">
                  <a:moveTo>
                    <a:pt x="0" y="0"/>
                  </a:moveTo>
                  <a:lnTo>
                    <a:pt x="816337" y="0"/>
                  </a:lnTo>
                  <a:lnTo>
                    <a:pt x="816337" y="821172"/>
                  </a:lnTo>
                  <a:lnTo>
                    <a:pt x="0" y="821172"/>
                  </a:lnTo>
                  <a:close/>
                </a:path>
              </a:pathLst>
            </a:custGeom>
            <a:blipFill>
              <a:blip r:embed="rId7"/>
              <a:stretch>
                <a:fillRect l="-25491" r="-25491"/>
              </a:stretch>
            </a:blipFill>
          </p:spPr>
        </p:sp>
      </p:grpSp>
      <p:grpSp>
        <p:nvGrpSpPr>
          <p:cNvPr id="27" name="Group 27"/>
          <p:cNvGrpSpPr/>
          <p:nvPr/>
        </p:nvGrpSpPr>
        <p:grpSpPr>
          <a:xfrm>
            <a:off x="6032351" y="2935732"/>
            <a:ext cx="833131" cy="833131"/>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CECF"/>
            </a:solidFill>
          </p:spPr>
        </p:sp>
        <p:sp>
          <p:nvSpPr>
            <p:cNvPr id="29" name="TextBox 29"/>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30" name="Group 30"/>
          <p:cNvGrpSpPr/>
          <p:nvPr/>
        </p:nvGrpSpPr>
        <p:grpSpPr>
          <a:xfrm>
            <a:off x="8171985" y="3037869"/>
            <a:ext cx="833131" cy="833131"/>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CECF"/>
            </a:solidFill>
          </p:spPr>
        </p:sp>
        <p:sp>
          <p:nvSpPr>
            <p:cNvPr id="32" name="TextBox 32"/>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33" name="Group 33"/>
          <p:cNvGrpSpPr/>
          <p:nvPr/>
        </p:nvGrpSpPr>
        <p:grpSpPr>
          <a:xfrm>
            <a:off x="10478045" y="2967441"/>
            <a:ext cx="833131" cy="833131"/>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CECF"/>
            </a:solidFill>
          </p:spPr>
        </p:sp>
        <p:sp>
          <p:nvSpPr>
            <p:cNvPr id="35" name="TextBox 35"/>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sp>
        <p:nvSpPr>
          <p:cNvPr id="36" name="Freeform 36"/>
          <p:cNvSpPr/>
          <p:nvPr/>
        </p:nvSpPr>
        <p:spPr>
          <a:xfrm rot="5400000">
            <a:off x="6324978" y="3198826"/>
            <a:ext cx="243346" cy="363811"/>
          </a:xfrm>
          <a:custGeom>
            <a:avLst/>
            <a:gdLst/>
            <a:ahLst/>
            <a:cxnLst/>
            <a:rect l="l" t="t" r="r" b="b"/>
            <a:pathLst>
              <a:path w="365019" h="545716">
                <a:moveTo>
                  <a:pt x="0" y="0"/>
                </a:moveTo>
                <a:lnTo>
                  <a:pt x="365020" y="0"/>
                </a:lnTo>
                <a:lnTo>
                  <a:pt x="365020" y="545716"/>
                </a:lnTo>
                <a:lnTo>
                  <a:pt x="0" y="5457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7" name="Freeform 37"/>
          <p:cNvSpPr/>
          <p:nvPr/>
        </p:nvSpPr>
        <p:spPr>
          <a:xfrm rot="5400000">
            <a:off x="8444268" y="3247096"/>
            <a:ext cx="243346" cy="363811"/>
          </a:xfrm>
          <a:custGeom>
            <a:avLst/>
            <a:gdLst/>
            <a:ahLst/>
            <a:cxnLst/>
            <a:rect l="l" t="t" r="r" b="b"/>
            <a:pathLst>
              <a:path w="365019" h="545716">
                <a:moveTo>
                  <a:pt x="0" y="0"/>
                </a:moveTo>
                <a:lnTo>
                  <a:pt x="365019" y="0"/>
                </a:lnTo>
                <a:lnTo>
                  <a:pt x="365019" y="545716"/>
                </a:lnTo>
                <a:lnTo>
                  <a:pt x="0" y="5457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8" name="Freeform 38"/>
          <p:cNvSpPr/>
          <p:nvPr/>
        </p:nvSpPr>
        <p:spPr>
          <a:xfrm rot="5400000">
            <a:off x="10772936" y="3222932"/>
            <a:ext cx="243346" cy="363811"/>
          </a:xfrm>
          <a:custGeom>
            <a:avLst/>
            <a:gdLst/>
            <a:ahLst/>
            <a:cxnLst/>
            <a:rect l="l" t="t" r="r" b="b"/>
            <a:pathLst>
              <a:path w="365019" h="545716">
                <a:moveTo>
                  <a:pt x="0" y="0"/>
                </a:moveTo>
                <a:lnTo>
                  <a:pt x="365020" y="0"/>
                </a:lnTo>
                <a:lnTo>
                  <a:pt x="365020" y="545716"/>
                </a:lnTo>
                <a:lnTo>
                  <a:pt x="0" y="5457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9" name="Freeform 39"/>
          <p:cNvSpPr/>
          <p:nvPr/>
        </p:nvSpPr>
        <p:spPr>
          <a:xfrm>
            <a:off x="9998600" y="1042472"/>
            <a:ext cx="1374539" cy="204931"/>
          </a:xfrm>
          <a:custGeom>
            <a:avLst/>
            <a:gdLst/>
            <a:ahLst/>
            <a:cxnLst/>
            <a:rect l="l" t="t" r="r" b="b"/>
            <a:pathLst>
              <a:path w="2061808" h="307397">
                <a:moveTo>
                  <a:pt x="0" y="0"/>
                </a:moveTo>
                <a:lnTo>
                  <a:pt x="2061808" y="0"/>
                </a:lnTo>
                <a:lnTo>
                  <a:pt x="2061808" y="307397"/>
                </a:lnTo>
                <a:lnTo>
                  <a:pt x="0" y="307397"/>
                </a:lnTo>
                <a:lnTo>
                  <a:pt x="0" y="0"/>
                </a:lnTo>
                <a:close/>
              </a:path>
            </a:pathLst>
          </a:custGeom>
          <a:blipFill>
            <a:blip>
              <a:extLst>
                <a:ext uri="{96DAC541-7B7A-43D3-8B79-37D633B846F1}">
                  <asvg:svgBlip xmlns:asvg="http://schemas.microsoft.com/office/drawing/2016/SVG/main" r:embed="rId9"/>
                </a:ext>
              </a:extLst>
            </a:blip>
            <a:stretch>
              <a:fillRect/>
            </a:stretch>
          </a:blipFill>
        </p:spPr>
      </p:sp>
      <p:grpSp>
        <p:nvGrpSpPr>
          <p:cNvPr id="40" name="Group 40"/>
          <p:cNvGrpSpPr/>
          <p:nvPr/>
        </p:nvGrpSpPr>
        <p:grpSpPr>
          <a:xfrm>
            <a:off x="975481" y="2967441"/>
            <a:ext cx="583233" cy="583233"/>
            <a:chOff x="0" y="0"/>
            <a:chExt cx="230413" cy="230413"/>
          </a:xfrm>
        </p:grpSpPr>
        <p:sp>
          <p:nvSpPr>
            <p:cNvPr id="41" name="Freeform 41"/>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42" name="TextBox 42"/>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43" name="Group 43"/>
          <p:cNvGrpSpPr/>
          <p:nvPr/>
        </p:nvGrpSpPr>
        <p:grpSpPr>
          <a:xfrm>
            <a:off x="975481" y="2219109"/>
            <a:ext cx="583233" cy="583233"/>
            <a:chOff x="0" y="0"/>
            <a:chExt cx="230413" cy="230413"/>
          </a:xfrm>
        </p:grpSpPr>
        <p:sp>
          <p:nvSpPr>
            <p:cNvPr id="44" name="Freeform 44"/>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45" name="TextBox 45"/>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46" name="Group 46"/>
          <p:cNvGrpSpPr/>
          <p:nvPr/>
        </p:nvGrpSpPr>
        <p:grpSpPr>
          <a:xfrm>
            <a:off x="975481" y="1484661"/>
            <a:ext cx="583233" cy="583233"/>
            <a:chOff x="0" y="0"/>
            <a:chExt cx="230413" cy="230413"/>
          </a:xfrm>
        </p:grpSpPr>
        <p:sp>
          <p:nvSpPr>
            <p:cNvPr id="47" name="Freeform 47"/>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48" name="TextBox 48"/>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sp>
        <p:nvSpPr>
          <p:cNvPr id="49" name="Freeform 49"/>
          <p:cNvSpPr/>
          <p:nvPr/>
        </p:nvSpPr>
        <p:spPr>
          <a:xfrm>
            <a:off x="1185128" y="1653731"/>
            <a:ext cx="163939" cy="245093"/>
          </a:xfrm>
          <a:custGeom>
            <a:avLst/>
            <a:gdLst/>
            <a:ahLst/>
            <a:cxnLst/>
            <a:rect l="l" t="t" r="r" b="b"/>
            <a:pathLst>
              <a:path w="245908" h="367639">
                <a:moveTo>
                  <a:pt x="0" y="0"/>
                </a:moveTo>
                <a:lnTo>
                  <a:pt x="245907" y="0"/>
                </a:lnTo>
                <a:lnTo>
                  <a:pt x="245907" y="367640"/>
                </a:lnTo>
                <a:lnTo>
                  <a:pt x="0" y="36764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0" name="Freeform 50"/>
          <p:cNvSpPr/>
          <p:nvPr/>
        </p:nvSpPr>
        <p:spPr>
          <a:xfrm>
            <a:off x="1185128" y="2364732"/>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1" name="Freeform 51"/>
          <p:cNvSpPr/>
          <p:nvPr/>
        </p:nvSpPr>
        <p:spPr>
          <a:xfrm>
            <a:off x="1185128" y="3137442"/>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10"/>
                </a:ext>
              </a:extLst>
            </a:blip>
            <a:stretch>
              <a:fillRect/>
            </a:stretch>
          </a:blipFill>
        </p:spPr>
      </p:sp>
      <p:sp>
        <p:nvSpPr>
          <p:cNvPr id="52" name="Freeform 52"/>
          <p:cNvSpPr/>
          <p:nvPr/>
        </p:nvSpPr>
        <p:spPr>
          <a:xfrm>
            <a:off x="1169588" y="5296568"/>
            <a:ext cx="195019" cy="291559"/>
          </a:xfrm>
          <a:custGeom>
            <a:avLst/>
            <a:gdLst/>
            <a:ahLst/>
            <a:cxnLst/>
            <a:rect l="l" t="t" r="r" b="b"/>
            <a:pathLst>
              <a:path w="292528" h="437338">
                <a:moveTo>
                  <a:pt x="0" y="0"/>
                </a:moveTo>
                <a:lnTo>
                  <a:pt x="292527" y="0"/>
                </a:lnTo>
                <a:lnTo>
                  <a:pt x="292527" y="437339"/>
                </a:lnTo>
                <a:lnTo>
                  <a:pt x="0" y="437339"/>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3" name="Freeform 53"/>
          <p:cNvSpPr/>
          <p:nvPr/>
        </p:nvSpPr>
        <p:spPr>
          <a:xfrm>
            <a:off x="5550600" y="1317253"/>
            <a:ext cx="6075901" cy="1670873"/>
          </a:xfrm>
          <a:custGeom>
            <a:avLst/>
            <a:gdLst/>
            <a:ahLst/>
            <a:cxnLst/>
            <a:rect l="l" t="t" r="r" b="b"/>
            <a:pathLst>
              <a:path w="9113851" h="2506309">
                <a:moveTo>
                  <a:pt x="0" y="0"/>
                </a:moveTo>
                <a:lnTo>
                  <a:pt x="9113851" y="0"/>
                </a:lnTo>
                <a:lnTo>
                  <a:pt x="9113851" y="2506309"/>
                </a:lnTo>
                <a:lnTo>
                  <a:pt x="0" y="2506309"/>
                </a:lnTo>
                <a:lnTo>
                  <a:pt x="0" y="0"/>
                </a:lnTo>
                <a:close/>
              </a:path>
            </a:pathLst>
          </a:custGeom>
          <a:blipFill>
            <a:blip>
              <a:extLst>
                <a:ext uri="{96DAC541-7B7A-43D3-8B79-37D633B846F1}">
                  <asvg:svgBlip xmlns:asvg="http://schemas.microsoft.com/office/drawing/2016/SVG/main" r:embed="rId11"/>
                </a:ext>
              </a:extLst>
            </a:blip>
            <a:stretch>
              <a:fillRect/>
            </a:stretch>
          </a:blipFill>
        </p:spPr>
      </p:sp>
      <p:sp>
        <p:nvSpPr>
          <p:cNvPr id="54" name="Freeform 54"/>
          <p:cNvSpPr/>
          <p:nvPr/>
        </p:nvSpPr>
        <p:spPr>
          <a:xfrm>
            <a:off x="5454638" y="3768862"/>
            <a:ext cx="2052195" cy="2052195"/>
          </a:xfrm>
          <a:custGeom>
            <a:avLst/>
            <a:gdLst/>
            <a:ahLst/>
            <a:cxnLst/>
            <a:rect l="l" t="t" r="r" b="b"/>
            <a:pathLst>
              <a:path w="3078292" h="3078292">
                <a:moveTo>
                  <a:pt x="0" y="0"/>
                </a:moveTo>
                <a:lnTo>
                  <a:pt x="3078291" y="0"/>
                </a:lnTo>
                <a:lnTo>
                  <a:pt x="3078291" y="3078292"/>
                </a:lnTo>
                <a:lnTo>
                  <a:pt x="0" y="3078292"/>
                </a:lnTo>
                <a:lnTo>
                  <a:pt x="0" y="0"/>
                </a:lnTo>
                <a:close/>
              </a:path>
            </a:pathLst>
          </a:custGeom>
          <a:blipFill>
            <a:blip>
              <a:extLst>
                <a:ext uri="{96DAC541-7B7A-43D3-8B79-37D633B846F1}">
                  <asvg:svgBlip xmlns:asvg="http://schemas.microsoft.com/office/drawing/2016/SVG/main" r:embed="rId12"/>
                </a:ext>
              </a:extLst>
            </a:blip>
            <a:stretch>
              <a:fillRect/>
            </a:stretch>
          </a:blipFill>
        </p:spPr>
      </p:sp>
      <p:sp>
        <p:nvSpPr>
          <p:cNvPr id="56" name="TextBox 56"/>
          <p:cNvSpPr txBox="1"/>
          <p:nvPr/>
        </p:nvSpPr>
        <p:spPr>
          <a:xfrm>
            <a:off x="437349" y="240678"/>
            <a:ext cx="10935788" cy="64120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5028"/>
              </a:lnSpc>
              <a:spcBef>
                <a:spcPct val="0"/>
              </a:spcBef>
            </a:pPr>
            <a:r>
              <a:rPr lang="en-US" sz="4334" b="1">
                <a:solidFill>
                  <a:srgbClr val="000000"/>
                </a:solidFill>
                <a:latin typeface="Akzidenz-Grotesk Bold"/>
                <a:ea typeface="Akzidenz-Grotesk Bold"/>
                <a:cs typeface="Akzidenz-Grotesk Bold"/>
                <a:sym typeface="Akzidenz-Grotesk Bold"/>
              </a:rPr>
              <a:t>Classroom Rights and Responsibilities</a:t>
            </a:r>
          </a:p>
        </p:txBody>
      </p:sp>
      <p:sp>
        <p:nvSpPr>
          <p:cNvPr id="57" name="TextBox 57"/>
          <p:cNvSpPr txBox="1"/>
          <p:nvPr/>
        </p:nvSpPr>
        <p:spPr>
          <a:xfrm>
            <a:off x="1743918" y="1487929"/>
            <a:ext cx="3098303" cy="5799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Only join in discussions if you feel comfortable</a:t>
            </a:r>
          </a:p>
        </p:txBody>
      </p:sp>
      <p:sp>
        <p:nvSpPr>
          <p:cNvPr id="58" name="TextBox 58"/>
          <p:cNvSpPr txBox="1"/>
          <p:nvPr/>
        </p:nvSpPr>
        <p:spPr>
          <a:xfrm>
            <a:off x="1743918" y="2950024"/>
            <a:ext cx="2691175" cy="2808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Be respected and not judged</a:t>
            </a:r>
          </a:p>
        </p:txBody>
      </p:sp>
      <p:sp>
        <p:nvSpPr>
          <p:cNvPr id="59" name="TextBox 59"/>
          <p:cNvSpPr txBox="1"/>
          <p:nvPr/>
        </p:nvSpPr>
        <p:spPr>
          <a:xfrm>
            <a:off x="1727269" y="3587437"/>
            <a:ext cx="3290621" cy="8720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Have my discussions kept confidential unless there is cause for concern</a:t>
            </a:r>
          </a:p>
        </p:txBody>
      </p:sp>
      <p:sp>
        <p:nvSpPr>
          <p:cNvPr id="60" name="TextBox 60"/>
          <p:cNvSpPr txBox="1"/>
          <p:nvPr/>
        </p:nvSpPr>
        <p:spPr>
          <a:xfrm>
            <a:off x="5973646" y="1446562"/>
            <a:ext cx="5389643" cy="130575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629"/>
              </a:lnSpc>
            </a:pPr>
            <a:r>
              <a:rPr lang="en-US" sz="1867" b="1">
                <a:solidFill>
                  <a:srgbClr val="322A2A"/>
                </a:solidFill>
                <a:latin typeface="Aileron Bold"/>
                <a:ea typeface="Aileron Bold"/>
                <a:cs typeface="Aileron Bold"/>
                <a:sym typeface="Aileron Bold"/>
              </a:rPr>
              <a:t>Rights: Principles that everyone is entitled to</a:t>
            </a:r>
          </a:p>
          <a:p>
            <a:pPr algn="ctr">
              <a:lnSpc>
                <a:spcPts val="2629"/>
              </a:lnSpc>
            </a:pPr>
            <a:endParaRPr lang="en-US" sz="1877" b="1">
              <a:solidFill>
                <a:srgbClr val="322A2A"/>
              </a:solidFill>
              <a:latin typeface="Aileron Bold"/>
              <a:ea typeface="Aileron Bold"/>
              <a:cs typeface="Aileron Bold"/>
              <a:sym typeface="Aileron Bold"/>
            </a:endParaRPr>
          </a:p>
          <a:p>
            <a:pPr algn="ctr">
              <a:lnSpc>
                <a:spcPts val="2629"/>
              </a:lnSpc>
            </a:pPr>
            <a:r>
              <a:rPr lang="en-US" sz="1877" b="1">
                <a:solidFill>
                  <a:srgbClr val="322A2A"/>
                </a:solidFill>
                <a:latin typeface="Aileron Bold"/>
                <a:ea typeface="Aileron Bold"/>
                <a:cs typeface="Aileron Bold"/>
                <a:sym typeface="Aileron Bold"/>
              </a:rPr>
              <a:t>Responsibilities: Actions that you are expected to carry out</a:t>
            </a:r>
          </a:p>
        </p:txBody>
      </p:sp>
      <p:sp>
        <p:nvSpPr>
          <p:cNvPr id="61" name="TextBox 61"/>
          <p:cNvSpPr txBox="1"/>
          <p:nvPr/>
        </p:nvSpPr>
        <p:spPr>
          <a:xfrm>
            <a:off x="1727269" y="4637619"/>
            <a:ext cx="3098303" cy="2878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Use the correct vocabulary</a:t>
            </a:r>
          </a:p>
        </p:txBody>
      </p:sp>
      <p:sp>
        <p:nvSpPr>
          <p:cNvPr id="62" name="TextBox 62"/>
          <p:cNvSpPr txBox="1"/>
          <p:nvPr/>
        </p:nvSpPr>
        <p:spPr>
          <a:xfrm>
            <a:off x="1727269" y="2262526"/>
            <a:ext cx="3098303" cy="2808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Be listened to and listen to others</a:t>
            </a:r>
          </a:p>
        </p:txBody>
      </p:sp>
      <p:sp>
        <p:nvSpPr>
          <p:cNvPr id="63" name="TextBox 63"/>
          <p:cNvSpPr txBox="1"/>
          <p:nvPr/>
        </p:nvSpPr>
        <p:spPr>
          <a:xfrm>
            <a:off x="1727269" y="5160348"/>
            <a:ext cx="3098303" cy="2808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Ask for help, support and advice</a:t>
            </a:r>
          </a:p>
        </p:txBody>
      </p:sp>
    </p:spTree>
    <p:extLst>
      <p:ext uri="{BB962C8B-B14F-4D97-AF65-F5344CB8AC3E}">
        <p14:creationId xmlns:p14="http://schemas.microsoft.com/office/powerpoint/2010/main" val="1829648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CC0813-B086-73D0-DCD1-4372B53EC60F}"/>
              </a:ext>
            </a:extLst>
          </p:cNvPr>
          <p:cNvSpPr txBox="1"/>
          <p:nvPr/>
        </p:nvSpPr>
        <p:spPr>
          <a:xfrm>
            <a:off x="2141839" y="308920"/>
            <a:ext cx="3451065" cy="461665"/>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2400" b="1">
                <a:solidFill>
                  <a:schemeClr val="bg1"/>
                </a:solidFill>
                <a:ea typeface="Tahoma"/>
                <a:cs typeface="Tahoma"/>
              </a:rPr>
              <a:t>Where to go for help</a:t>
            </a:r>
            <a:endParaRPr lang="en-US" sz="2400" b="1">
              <a:solidFill>
                <a:schemeClr val="bg1"/>
              </a:solidFill>
            </a:endParaRPr>
          </a:p>
        </p:txBody>
      </p:sp>
      <p:pic>
        <p:nvPicPr>
          <p:cNvPr id="5" name="Picture 5" descr="A picture containing text, clipart&#10;&#10;Description automatically generated">
            <a:extLst>
              <a:ext uri="{FF2B5EF4-FFF2-40B4-BE49-F238E27FC236}">
                <a16:creationId xmlns:a16="http://schemas.microsoft.com/office/drawing/2014/main" id="{B3FCBC79-F2E2-1C60-903A-9D97B9684708}"/>
              </a:ext>
            </a:extLst>
          </p:cNvPr>
          <p:cNvPicPr>
            <a:picLocks noChangeAspect="1"/>
          </p:cNvPicPr>
          <p:nvPr/>
        </p:nvPicPr>
        <p:blipFill>
          <a:blip r:embed="rId2"/>
          <a:stretch>
            <a:fillRect/>
          </a:stretch>
        </p:blipFill>
        <p:spPr>
          <a:xfrm>
            <a:off x="978785" y="1543891"/>
            <a:ext cx="2743200" cy="1615858"/>
          </a:xfrm>
          <a:prstGeom prst="rect">
            <a:avLst/>
          </a:prstGeom>
        </p:spPr>
      </p:pic>
      <p:pic>
        <p:nvPicPr>
          <p:cNvPr id="6" name="Picture 6" descr="Text&#10;&#10;Description automatically generated">
            <a:extLst>
              <a:ext uri="{FF2B5EF4-FFF2-40B4-BE49-F238E27FC236}">
                <a16:creationId xmlns:a16="http://schemas.microsoft.com/office/drawing/2014/main" id="{37C0BF7A-79F2-2B04-FEF9-EA1A75F96D7C}"/>
              </a:ext>
            </a:extLst>
          </p:cNvPr>
          <p:cNvPicPr>
            <a:picLocks noChangeAspect="1"/>
          </p:cNvPicPr>
          <p:nvPr/>
        </p:nvPicPr>
        <p:blipFill>
          <a:blip r:embed="rId3"/>
          <a:stretch>
            <a:fillRect/>
          </a:stretch>
        </p:blipFill>
        <p:spPr>
          <a:xfrm>
            <a:off x="8026401" y="190606"/>
            <a:ext cx="2466975" cy="1847850"/>
          </a:xfrm>
          <a:prstGeom prst="rect">
            <a:avLst/>
          </a:prstGeom>
        </p:spPr>
      </p:pic>
      <p:pic>
        <p:nvPicPr>
          <p:cNvPr id="8" name="Picture 8">
            <a:extLst>
              <a:ext uri="{FF2B5EF4-FFF2-40B4-BE49-F238E27FC236}">
                <a16:creationId xmlns:a16="http://schemas.microsoft.com/office/drawing/2014/main" id="{3ADDC0B2-D80B-C925-EFF6-9D906D68247A}"/>
              </a:ext>
            </a:extLst>
          </p:cNvPr>
          <p:cNvPicPr>
            <a:picLocks noChangeAspect="1"/>
          </p:cNvPicPr>
          <p:nvPr/>
        </p:nvPicPr>
        <p:blipFill>
          <a:blip r:embed="rId4"/>
          <a:stretch>
            <a:fillRect/>
          </a:stretch>
        </p:blipFill>
        <p:spPr>
          <a:xfrm>
            <a:off x="286915" y="4548726"/>
            <a:ext cx="2438400" cy="1876425"/>
          </a:xfrm>
          <a:prstGeom prst="rect">
            <a:avLst/>
          </a:prstGeom>
        </p:spPr>
      </p:pic>
      <p:pic>
        <p:nvPicPr>
          <p:cNvPr id="10" name="Picture 10" descr="Logo, company name&#10;&#10;Description automatically generated">
            <a:extLst>
              <a:ext uri="{FF2B5EF4-FFF2-40B4-BE49-F238E27FC236}">
                <a16:creationId xmlns:a16="http://schemas.microsoft.com/office/drawing/2014/main" id="{1B92089B-6629-0DFB-DD5E-AFFA85B9124B}"/>
              </a:ext>
            </a:extLst>
          </p:cNvPr>
          <p:cNvPicPr>
            <a:picLocks noChangeAspect="1"/>
          </p:cNvPicPr>
          <p:nvPr/>
        </p:nvPicPr>
        <p:blipFill>
          <a:blip r:embed="rId5"/>
          <a:stretch>
            <a:fillRect/>
          </a:stretch>
        </p:blipFill>
        <p:spPr>
          <a:xfrm>
            <a:off x="9183688" y="2351820"/>
            <a:ext cx="2619375" cy="1743075"/>
          </a:xfrm>
          <a:prstGeom prst="rect">
            <a:avLst/>
          </a:prstGeom>
        </p:spPr>
      </p:pic>
      <p:pic>
        <p:nvPicPr>
          <p:cNvPr id="7" name="Picture 6">
            <a:extLst>
              <a:ext uri="{FF2B5EF4-FFF2-40B4-BE49-F238E27FC236}">
                <a16:creationId xmlns:a16="http://schemas.microsoft.com/office/drawing/2014/main" id="{C22C714E-06A3-2A0F-1652-28E119E14A6E}"/>
              </a:ext>
            </a:extLst>
          </p:cNvPr>
          <p:cNvPicPr>
            <a:picLocks noChangeAspect="1"/>
          </p:cNvPicPr>
          <p:nvPr/>
        </p:nvPicPr>
        <p:blipFill>
          <a:blip r:embed="rId6"/>
          <a:stretch>
            <a:fillRect/>
          </a:stretch>
        </p:blipFill>
        <p:spPr>
          <a:xfrm>
            <a:off x="3474584" y="3852353"/>
            <a:ext cx="1473200" cy="1714500"/>
          </a:xfrm>
          <a:prstGeom prst="rect">
            <a:avLst/>
          </a:prstGeom>
        </p:spPr>
      </p:pic>
      <p:pic>
        <p:nvPicPr>
          <p:cNvPr id="12" name="Picture 11">
            <a:extLst>
              <a:ext uri="{FF2B5EF4-FFF2-40B4-BE49-F238E27FC236}">
                <a16:creationId xmlns:a16="http://schemas.microsoft.com/office/drawing/2014/main" id="{4EF681ED-F90C-2F5D-E03B-C5B60CD1E045}"/>
              </a:ext>
            </a:extLst>
          </p:cNvPr>
          <p:cNvPicPr>
            <a:picLocks noChangeAspect="1"/>
          </p:cNvPicPr>
          <p:nvPr/>
        </p:nvPicPr>
        <p:blipFill>
          <a:blip r:embed="rId7"/>
          <a:stretch>
            <a:fillRect/>
          </a:stretch>
        </p:blipFill>
        <p:spPr>
          <a:xfrm>
            <a:off x="5592904" y="4327900"/>
            <a:ext cx="3009900" cy="1403350"/>
          </a:xfrm>
          <a:prstGeom prst="rect">
            <a:avLst/>
          </a:prstGeom>
        </p:spPr>
      </p:pic>
      <p:pic>
        <p:nvPicPr>
          <p:cNvPr id="1026" name="Picture 2" descr="Citizens Advice Manchester delivers outreach services with Google Meet">
            <a:extLst>
              <a:ext uri="{FF2B5EF4-FFF2-40B4-BE49-F238E27FC236}">
                <a16:creationId xmlns:a16="http://schemas.microsoft.com/office/drawing/2014/main" id="{BA130820-1770-BDE4-D24F-16847DFB423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411596" y="4294039"/>
            <a:ext cx="2377027" cy="237702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debt advice uk">
            <a:extLst>
              <a:ext uri="{FF2B5EF4-FFF2-40B4-BE49-F238E27FC236}">
                <a16:creationId xmlns:a16="http://schemas.microsoft.com/office/drawing/2014/main" id="{4251E661-42EE-2D6A-A73B-E10A2D9E5F4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26013" y="1953249"/>
            <a:ext cx="2673350" cy="120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00417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13186" y="870247"/>
            <a:ext cx="10478814" cy="1015663"/>
          </a:xfrm>
          <a:prstGeom prst="rect">
            <a:avLst/>
          </a:prstGeom>
          <a:noFill/>
          <a:ln>
            <a:noFill/>
          </a:ln>
        </p:spPr>
        <p:txBody>
          <a:bodyPr wrap="square" rtlCol="0">
            <a:spAutoFit/>
          </a:bodyPr>
          <a:lstStyle/>
          <a:p>
            <a:pPr algn="ctr"/>
            <a:r>
              <a:rPr lang="en-GB" sz="6000" b="1" dirty="0"/>
              <a:t>Title</a:t>
            </a:r>
            <a:r>
              <a:rPr lang="en-GB" sz="6000" dirty="0"/>
              <a:t>: </a:t>
            </a:r>
            <a:r>
              <a:rPr lang="en-GB" sz="6000" u="sng" dirty="0"/>
              <a:t>What are loans?</a:t>
            </a:r>
          </a:p>
        </p:txBody>
      </p:sp>
      <p:sp>
        <p:nvSpPr>
          <p:cNvPr id="7" name="AutoShape 4" descr="Listen">
            <a:hlinkClick r:id="rId3" tooltip="Listen"/>
          </p:cNvPr>
          <p:cNvSpPr>
            <a:spLocks noChangeAspect="1" noChangeArrowheads="1"/>
          </p:cNvSpPr>
          <p:nvPr/>
        </p:nvSpPr>
        <p:spPr bwMode="auto">
          <a:xfrm>
            <a:off x="5508626" y="-46038"/>
            <a:ext cx="104775" cy="104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TextBox 4"/>
          <p:cNvSpPr txBox="1"/>
          <p:nvPr/>
        </p:nvSpPr>
        <p:spPr>
          <a:xfrm>
            <a:off x="681123" y="2095463"/>
            <a:ext cx="10552934" cy="923330"/>
          </a:xfrm>
          <a:prstGeom prst="rect">
            <a:avLst/>
          </a:prstGeom>
          <a:noFill/>
          <a:ln>
            <a:noFill/>
          </a:ln>
        </p:spPr>
        <p:txBody>
          <a:bodyPr wrap="square" lIns="91440" tIns="45720" rIns="91440" bIns="45720" rtlCol="0" anchor="t">
            <a:spAutoFit/>
          </a:bodyPr>
          <a:lstStyle/>
          <a:p>
            <a:r>
              <a:rPr lang="en-GB" sz="5400" b="1">
                <a:solidFill>
                  <a:srgbClr val="00B050"/>
                </a:solidFill>
              </a:rPr>
              <a:t>Whiteboards -Do</a:t>
            </a:r>
            <a:r>
              <a:rPr lang="en-GB" sz="5400" b="1" dirty="0">
                <a:solidFill>
                  <a:srgbClr val="00B050"/>
                </a:solidFill>
              </a:rPr>
              <a:t> now: </a:t>
            </a:r>
            <a:endParaRPr lang="en-GB" sz="5400" dirty="0">
              <a:solidFill>
                <a:srgbClr val="00B050"/>
              </a:solidFill>
            </a:endParaRPr>
          </a:p>
        </p:txBody>
      </p:sp>
      <p:sp>
        <p:nvSpPr>
          <p:cNvPr id="4" name="TextBox 3">
            <a:extLst>
              <a:ext uri="{FF2B5EF4-FFF2-40B4-BE49-F238E27FC236}">
                <a16:creationId xmlns:a16="http://schemas.microsoft.com/office/drawing/2014/main" id="{EF13F98C-3AEE-44EB-98BD-BD0756732D4A}"/>
              </a:ext>
            </a:extLst>
          </p:cNvPr>
          <p:cNvSpPr txBox="1"/>
          <p:nvPr/>
        </p:nvSpPr>
        <p:spPr>
          <a:xfrm>
            <a:off x="681123" y="3105386"/>
            <a:ext cx="6062577" cy="2800767"/>
          </a:xfrm>
          <a:prstGeom prst="rect">
            <a:avLst/>
          </a:prstGeom>
          <a:noFill/>
        </p:spPr>
        <p:txBody>
          <a:bodyPr wrap="square" rtlCol="0">
            <a:spAutoFit/>
          </a:bodyPr>
          <a:lstStyle/>
          <a:p>
            <a:pPr marL="342900" indent="-342900">
              <a:buFontTx/>
              <a:buAutoNum type="arabicPeriod"/>
            </a:pPr>
            <a:r>
              <a:rPr lang="en-US" sz="4400" dirty="0"/>
              <a:t> What do you do if you run out of money</a:t>
            </a:r>
            <a:r>
              <a:rPr lang="en-GB" sz="4400" dirty="0"/>
              <a:t>?</a:t>
            </a:r>
          </a:p>
          <a:p>
            <a:pPr marL="342900" indent="-342900">
              <a:buFontTx/>
              <a:buAutoNum type="arabicPeriod"/>
            </a:pPr>
            <a:r>
              <a:rPr lang="en-GB" sz="4400" dirty="0"/>
              <a:t> Can you have a negative bank balance?</a:t>
            </a:r>
            <a:endParaRPr lang="en-US" sz="4400" dirty="0"/>
          </a:p>
        </p:txBody>
      </p:sp>
      <p:sp>
        <p:nvSpPr>
          <p:cNvPr id="8" name="Date Placeholder 7"/>
          <p:cNvSpPr>
            <a:spLocks noGrp="1"/>
          </p:cNvSpPr>
          <p:nvPr>
            <p:ph type="dt" sz="half" idx="10"/>
          </p:nvPr>
        </p:nvSpPr>
        <p:spPr>
          <a:xfrm>
            <a:off x="6863938" y="217783"/>
            <a:ext cx="5148942" cy="442911"/>
          </a:xfrm>
        </p:spPr>
        <p:txBody>
          <a:bodyPr/>
          <a:lstStyle/>
          <a:p>
            <a:pPr algn="r"/>
            <a:fld id="{CF5F00F6-BB26-469A-A5C3-51FC208CEBED}" type="datetime2">
              <a:rPr lang="en-GB" sz="2800" b="1" u="sng" smtClean="0">
                <a:solidFill>
                  <a:schemeClr val="tx1"/>
                </a:solidFill>
              </a:rPr>
              <a:pPr algn="r"/>
              <a:t>Friday, 26 June 2026</a:t>
            </a:fld>
            <a:endParaRPr lang="en-GB" sz="2800" b="1" u="sng" dirty="0">
              <a:solidFill>
                <a:schemeClr val="tx1"/>
              </a:solidFill>
            </a:endParaRPr>
          </a:p>
        </p:txBody>
      </p:sp>
      <p:pic>
        <p:nvPicPr>
          <p:cNvPr id="3" name="Picture 2">
            <a:extLst>
              <a:ext uri="{FF2B5EF4-FFF2-40B4-BE49-F238E27FC236}">
                <a16:creationId xmlns:a16="http://schemas.microsoft.com/office/drawing/2014/main" id="{90ABEC3E-4558-47C3-B311-794013137BA9}"/>
              </a:ext>
            </a:extLst>
          </p:cNvPr>
          <p:cNvPicPr>
            <a:picLocks noChangeAspect="1"/>
          </p:cNvPicPr>
          <p:nvPr/>
        </p:nvPicPr>
        <p:blipFill>
          <a:blip r:embed="rId4"/>
          <a:stretch>
            <a:fillRect/>
          </a:stretch>
        </p:blipFill>
        <p:spPr>
          <a:xfrm>
            <a:off x="7337684" y="2399311"/>
            <a:ext cx="4406641" cy="4133810"/>
          </a:xfrm>
          <a:prstGeom prst="rect">
            <a:avLst/>
          </a:prstGeom>
        </p:spPr>
      </p:pic>
      <p:pic>
        <p:nvPicPr>
          <p:cNvPr id="9" name="Picture 8" descr="10,900+ Thinking Emoji Stock Photos, Pictures &amp; Royalty-Free Images -  iStock | Thinking emoji vector, Thinking emoji line, Flat thinking emoji">
            <a:extLst>
              <a:ext uri="{FF2B5EF4-FFF2-40B4-BE49-F238E27FC236}">
                <a16:creationId xmlns:a16="http://schemas.microsoft.com/office/drawing/2014/main" id="{7D3EE3A0-0BCE-F40D-FE0A-1B22B9F344DC}"/>
              </a:ext>
            </a:extLst>
          </p:cNvPr>
          <p:cNvPicPr>
            <a:picLocks noChangeAspect="1"/>
          </p:cNvPicPr>
          <p:nvPr/>
        </p:nvPicPr>
        <p:blipFill>
          <a:blip r:embed="rId5"/>
          <a:stretch>
            <a:fillRect/>
          </a:stretch>
        </p:blipFill>
        <p:spPr>
          <a:xfrm>
            <a:off x="804863" y="219075"/>
            <a:ext cx="1809750" cy="1876425"/>
          </a:xfrm>
          <a:prstGeom prst="rect">
            <a:avLst/>
          </a:prstGeom>
        </p:spPr>
      </p:pic>
    </p:spTree>
    <p:extLst>
      <p:ext uri="{BB962C8B-B14F-4D97-AF65-F5344CB8AC3E}">
        <p14:creationId xmlns:p14="http://schemas.microsoft.com/office/powerpoint/2010/main" val="2779647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0"/>
            <a:ext cx="12191999"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bg1"/>
                </a:solidFill>
              </a:rPr>
              <a:t>Feedback</a:t>
            </a:r>
          </a:p>
        </p:txBody>
      </p:sp>
      <p:sp>
        <p:nvSpPr>
          <p:cNvPr id="7" name="AutoShape 4" descr="Listen">
            <a:hlinkClick r:id="rId3" tooltip="Listen"/>
          </p:cNvPr>
          <p:cNvSpPr>
            <a:spLocks noChangeAspect="1" noChangeArrowheads="1"/>
          </p:cNvSpPr>
          <p:nvPr/>
        </p:nvSpPr>
        <p:spPr bwMode="auto">
          <a:xfrm>
            <a:off x="5508626" y="-46038"/>
            <a:ext cx="104775" cy="104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Box 2"/>
          <p:cNvSpPr txBox="1"/>
          <p:nvPr/>
        </p:nvSpPr>
        <p:spPr>
          <a:xfrm>
            <a:off x="1151906" y="1900052"/>
            <a:ext cx="9132125" cy="3785652"/>
          </a:xfrm>
          <a:prstGeom prst="rect">
            <a:avLst/>
          </a:prstGeom>
          <a:noFill/>
        </p:spPr>
        <p:txBody>
          <a:bodyPr wrap="square" lIns="91440" tIns="45720" rIns="91440" bIns="45720" rtlCol="0" anchor="t">
            <a:spAutoFit/>
          </a:bodyPr>
          <a:lstStyle/>
          <a:p>
            <a:pPr marL="914400" indent="-914400">
              <a:buAutoNum type="arabicPeriod"/>
            </a:pPr>
            <a:r>
              <a:rPr lang="en-GB" sz="4800" dirty="0"/>
              <a:t>Wait until you have some more money coming in, get a loan or borrow money.</a:t>
            </a:r>
            <a:endParaRPr lang="en-GB" sz="4800" dirty="0">
              <a:ea typeface="Calibri"/>
              <a:cs typeface="Calibri"/>
            </a:endParaRPr>
          </a:p>
          <a:p>
            <a:pPr marL="914400" indent="-914400">
              <a:buAutoNum type="arabicPeriod"/>
            </a:pPr>
            <a:r>
              <a:rPr lang="en-GB" sz="4800" dirty="0"/>
              <a:t>Yes – an overdraft/ loan/ mortgage will do this.</a:t>
            </a:r>
            <a:endParaRPr lang="en-GB" sz="4800" dirty="0">
              <a:ea typeface="Calibri"/>
              <a:cs typeface="Calibri"/>
            </a:endParaRPr>
          </a:p>
        </p:txBody>
      </p:sp>
    </p:spTree>
    <p:extLst>
      <p:ext uri="{BB962C8B-B14F-4D97-AF65-F5344CB8AC3E}">
        <p14:creationId xmlns:p14="http://schemas.microsoft.com/office/powerpoint/2010/main" val="3878673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502D331-4A82-4EED-A1B3-F4387AAD34B9}"/>
              </a:ext>
            </a:extLst>
          </p:cNvPr>
          <p:cNvSpPr/>
          <p:nvPr/>
        </p:nvSpPr>
        <p:spPr>
          <a:xfrm>
            <a:off x="477151" y="1236184"/>
            <a:ext cx="10228514" cy="1323439"/>
          </a:xfrm>
          <a:prstGeom prst="rect">
            <a:avLst/>
          </a:prstGeom>
        </p:spPr>
        <p:txBody>
          <a:bodyPr wrap="square">
            <a:spAutoFit/>
          </a:bodyPr>
          <a:lstStyle/>
          <a:p>
            <a:r>
              <a:rPr lang="en-GB" sz="4000" b="1" dirty="0"/>
              <a:t>Lesson Objective</a:t>
            </a:r>
            <a:r>
              <a:rPr lang="en-GB" sz="4000" dirty="0"/>
              <a:t>: Today we are learning about the different types of loans.</a:t>
            </a:r>
          </a:p>
        </p:txBody>
      </p:sp>
      <p:sp>
        <p:nvSpPr>
          <p:cNvPr id="3" name="Rectangle 2">
            <a:extLst>
              <a:ext uri="{FF2B5EF4-FFF2-40B4-BE49-F238E27FC236}">
                <a16:creationId xmlns:a16="http://schemas.microsoft.com/office/drawing/2014/main" id="{DEAF0773-D3D3-42B2-A775-8197AF4DEED0}"/>
              </a:ext>
            </a:extLst>
          </p:cNvPr>
          <p:cNvSpPr/>
          <p:nvPr/>
        </p:nvSpPr>
        <p:spPr>
          <a:xfrm>
            <a:off x="477151" y="2804692"/>
            <a:ext cx="8180466" cy="3170099"/>
          </a:xfrm>
          <a:prstGeom prst="rect">
            <a:avLst/>
          </a:prstGeom>
        </p:spPr>
        <p:txBody>
          <a:bodyPr wrap="square">
            <a:spAutoFit/>
          </a:bodyPr>
          <a:lstStyle/>
          <a:p>
            <a:r>
              <a:rPr lang="en-GB" sz="4000" b="1" dirty="0"/>
              <a:t>Learning Outcomes:</a:t>
            </a:r>
          </a:p>
          <a:p>
            <a:pPr marL="742950" indent="-742950">
              <a:buFont typeface="+mj-lt"/>
              <a:buAutoNum type="arabicPeriod"/>
            </a:pPr>
            <a:r>
              <a:rPr lang="en-GB" sz="4000" dirty="0"/>
              <a:t>To understand the different types of loans.</a:t>
            </a:r>
          </a:p>
          <a:p>
            <a:pPr marL="742950" indent="-742950">
              <a:buFont typeface="+mj-lt"/>
              <a:buAutoNum type="arabicPeriod"/>
            </a:pPr>
            <a:r>
              <a:rPr lang="en-GB" sz="4000" dirty="0"/>
              <a:t>To understand how loans accrue interest.</a:t>
            </a:r>
            <a:endParaRPr lang="en-GB" sz="4000" b="1" dirty="0">
              <a:solidFill>
                <a:srgbClr val="FF0000"/>
              </a:solidFill>
            </a:endParaRPr>
          </a:p>
        </p:txBody>
      </p:sp>
      <p:pic>
        <p:nvPicPr>
          <p:cNvPr id="9" name="Picture 8">
            <a:extLst>
              <a:ext uri="{FF2B5EF4-FFF2-40B4-BE49-F238E27FC236}">
                <a16:creationId xmlns:a16="http://schemas.microsoft.com/office/drawing/2014/main" id="{03453CAB-2066-429F-A6D3-6E3F318BE04E}"/>
              </a:ext>
            </a:extLst>
          </p:cNvPr>
          <p:cNvPicPr>
            <a:picLocks noChangeAspect="1"/>
          </p:cNvPicPr>
          <p:nvPr/>
        </p:nvPicPr>
        <p:blipFill rotWithShape="1">
          <a:blip r:embed="rId3"/>
          <a:srcRect l="18088" r="16350" b="12830"/>
          <a:stretch/>
        </p:blipFill>
        <p:spPr>
          <a:xfrm>
            <a:off x="8741665" y="2804692"/>
            <a:ext cx="2712146" cy="3606007"/>
          </a:xfrm>
          <a:prstGeom prst="rect">
            <a:avLst/>
          </a:prstGeom>
        </p:spPr>
      </p:pic>
      <p:sp>
        <p:nvSpPr>
          <p:cNvPr id="7" name="TextBox 6"/>
          <p:cNvSpPr txBox="1"/>
          <p:nvPr/>
        </p:nvSpPr>
        <p:spPr>
          <a:xfrm>
            <a:off x="0" y="0"/>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000" b="1" dirty="0">
                <a:solidFill>
                  <a:schemeClr val="bg1"/>
                </a:solidFill>
              </a:rPr>
              <a:t>What are we learning today?</a:t>
            </a:r>
          </a:p>
        </p:txBody>
      </p:sp>
    </p:spTree>
    <p:extLst>
      <p:ext uri="{BB962C8B-B14F-4D97-AF65-F5344CB8AC3E}">
        <p14:creationId xmlns:p14="http://schemas.microsoft.com/office/powerpoint/2010/main" val="2019425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4D3ED324-D6EC-1F4F-52D7-063EC5372AB8}"/>
              </a:ext>
            </a:extLst>
          </p:cNvPr>
          <p:cNvSpPr txBox="1"/>
          <p:nvPr/>
        </p:nvSpPr>
        <p:spPr>
          <a:xfrm>
            <a:off x="0" y="2"/>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6000" b="1">
                <a:solidFill>
                  <a:schemeClr val="bg1"/>
                </a:solidFill>
                <a:ea typeface="Calibri"/>
                <a:cs typeface="Calibri"/>
              </a:rPr>
              <a:t>Today's Key Terms</a:t>
            </a:r>
          </a:p>
        </p:txBody>
      </p:sp>
      <p:sp>
        <p:nvSpPr>
          <p:cNvPr id="4" name="TextBox 3">
            <a:extLst>
              <a:ext uri="{FF2B5EF4-FFF2-40B4-BE49-F238E27FC236}">
                <a16:creationId xmlns:a16="http://schemas.microsoft.com/office/drawing/2014/main" id="{B1D30E56-D132-7CF1-1A7A-66BC68DE58D3}"/>
              </a:ext>
            </a:extLst>
          </p:cNvPr>
          <p:cNvSpPr txBox="1"/>
          <p:nvPr/>
        </p:nvSpPr>
        <p:spPr>
          <a:xfrm>
            <a:off x="1393811" y="1227333"/>
            <a:ext cx="3770326" cy="5232202"/>
          </a:xfrm>
          <a:prstGeom prst="rect">
            <a:avLst/>
          </a:prstGeom>
          <a:solidFill>
            <a:schemeClr val="accent6">
              <a:lumMod val="40000"/>
              <a:lumOff val="60000"/>
            </a:schemeClr>
          </a:solid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dirty="0">
              <a:highlight>
                <a:srgbClr val="FFFFFF"/>
              </a:highlight>
              <a:latin typeface="Aptos"/>
              <a:ea typeface="Calibri"/>
              <a:cs typeface="Calibri"/>
            </a:endParaRPr>
          </a:p>
          <a:p>
            <a:pPr algn="ctr"/>
            <a:r>
              <a:rPr lang="en-US" sz="3600" b="1">
                <a:latin typeface="Aptos"/>
                <a:ea typeface="Calibri"/>
                <a:cs typeface="Calibri"/>
              </a:rPr>
              <a:t>Debt</a:t>
            </a:r>
          </a:p>
          <a:p>
            <a:pPr algn="ctr"/>
            <a:r>
              <a:rPr lang="en-US" sz="3600" b="1">
                <a:latin typeface="Aptos"/>
                <a:ea typeface="Calibri"/>
                <a:cs typeface="Calibri"/>
              </a:rPr>
              <a:t>Loan</a:t>
            </a:r>
          </a:p>
          <a:p>
            <a:pPr algn="ctr"/>
            <a:r>
              <a:rPr lang="en-US" sz="3600" b="1">
                <a:latin typeface="Aptos"/>
                <a:ea typeface="Calibri"/>
                <a:cs typeface="Calibri"/>
              </a:rPr>
              <a:t>Credit</a:t>
            </a:r>
          </a:p>
          <a:p>
            <a:pPr algn="ctr"/>
            <a:r>
              <a:rPr lang="en-US" sz="3600" b="1">
                <a:latin typeface="Aptos"/>
                <a:ea typeface="Calibri"/>
                <a:cs typeface="Calibri"/>
              </a:rPr>
              <a:t>Debit</a:t>
            </a:r>
          </a:p>
          <a:p>
            <a:pPr algn="ctr"/>
            <a:r>
              <a:rPr lang="en-US" sz="3600" b="1">
                <a:latin typeface="Aptos"/>
                <a:ea typeface="Calibri"/>
                <a:cs typeface="Calibri"/>
              </a:rPr>
              <a:t>Interest</a:t>
            </a:r>
          </a:p>
          <a:p>
            <a:pPr algn="ctr"/>
            <a:r>
              <a:rPr lang="en-US" sz="3600" b="1">
                <a:latin typeface="Aptos"/>
                <a:ea typeface="Calibri"/>
                <a:cs typeface="Calibri"/>
              </a:rPr>
              <a:t>APR</a:t>
            </a:r>
          </a:p>
          <a:p>
            <a:pPr algn="ctr"/>
            <a:r>
              <a:rPr lang="en-US" sz="3600" b="1">
                <a:latin typeface="Aptos"/>
                <a:ea typeface="Calibri"/>
                <a:cs typeface="Calibri"/>
              </a:rPr>
              <a:t>Overdraft</a:t>
            </a:r>
          </a:p>
          <a:p>
            <a:pPr algn="ctr"/>
            <a:r>
              <a:rPr lang="en-US" sz="3600" b="1">
                <a:latin typeface="Aptos"/>
                <a:ea typeface="Calibri"/>
                <a:cs typeface="Calibri"/>
              </a:rPr>
              <a:t>Loan sharks</a:t>
            </a:r>
          </a:p>
          <a:p>
            <a:pPr algn="ctr"/>
            <a:r>
              <a:rPr lang="en-US" sz="3600" b="1">
                <a:latin typeface="Aptos"/>
                <a:ea typeface="Calibri"/>
                <a:cs typeface="Calibri"/>
              </a:rPr>
              <a:t>Payday loans</a:t>
            </a:r>
            <a:endParaRPr lang="en-US" sz="3600">
              <a:latin typeface="Aptos"/>
            </a:endParaRPr>
          </a:p>
        </p:txBody>
      </p:sp>
      <p:sp>
        <p:nvSpPr>
          <p:cNvPr id="5" name="TextBox 4">
            <a:extLst>
              <a:ext uri="{FF2B5EF4-FFF2-40B4-BE49-F238E27FC236}">
                <a16:creationId xmlns:a16="http://schemas.microsoft.com/office/drawing/2014/main" id="{3493A542-59F7-E22D-4DBA-1FC77BCFB2BD}"/>
              </a:ext>
            </a:extLst>
          </p:cNvPr>
          <p:cNvSpPr txBox="1"/>
          <p:nvPr/>
        </p:nvSpPr>
        <p:spPr>
          <a:xfrm>
            <a:off x="6228550" y="1660088"/>
            <a:ext cx="5173299" cy="2523768"/>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4000">
                <a:ea typeface="Calibri"/>
                <a:cs typeface="Calibri"/>
              </a:rPr>
              <a:t>Start of the lesson</a:t>
            </a:r>
          </a:p>
          <a:p>
            <a:endParaRPr lang="en-US" sz="4000">
              <a:ea typeface="Calibri"/>
              <a:cs typeface="Calibri"/>
            </a:endParaRPr>
          </a:p>
          <a:p>
            <a:r>
              <a:rPr lang="en-US" sz="4000">
                <a:ea typeface="Calibri"/>
                <a:cs typeface="Calibri"/>
              </a:rPr>
              <a:t>Can you explain these words ?</a:t>
            </a:r>
          </a:p>
        </p:txBody>
      </p:sp>
      <p:pic>
        <p:nvPicPr>
          <p:cNvPr id="6" name="Picture 5" descr="10,900+ Thinking Emoji Stock Photos, Pictures &amp; Royalty-Free Images -  iStock | Thinking emoji vector, Thinking emoji line, Flat thinking emoji">
            <a:extLst>
              <a:ext uri="{FF2B5EF4-FFF2-40B4-BE49-F238E27FC236}">
                <a16:creationId xmlns:a16="http://schemas.microsoft.com/office/drawing/2014/main" id="{35777287-1DC2-DF0F-B438-11CB4DEA3363}"/>
              </a:ext>
            </a:extLst>
          </p:cNvPr>
          <p:cNvPicPr>
            <a:picLocks noChangeAspect="1"/>
          </p:cNvPicPr>
          <p:nvPr/>
        </p:nvPicPr>
        <p:blipFill>
          <a:blip r:embed="rId2"/>
          <a:stretch>
            <a:fillRect/>
          </a:stretch>
        </p:blipFill>
        <p:spPr>
          <a:xfrm>
            <a:off x="9315363" y="4015635"/>
            <a:ext cx="2413000" cy="2438400"/>
          </a:xfrm>
          <a:prstGeom prst="rect">
            <a:avLst/>
          </a:prstGeom>
        </p:spPr>
      </p:pic>
    </p:spTree>
    <p:extLst>
      <p:ext uri="{BB962C8B-B14F-4D97-AF65-F5344CB8AC3E}">
        <p14:creationId xmlns:p14="http://schemas.microsoft.com/office/powerpoint/2010/main" val="2065274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ea typeface="Calibri"/>
                  <a:cs typeface="Calibri"/>
                </a:rPr>
                <a:t>Whiteboards</a:t>
              </a:r>
            </a:p>
          </p:txBody>
        </p:sp>
      </p:grpSp>
      <p:pic>
        <p:nvPicPr>
          <p:cNvPr id="3" name="Picture 2" descr="A yellow emoticon holding a sign&#10;&#10;AI-generated content may be incorrect.">
            <a:extLst>
              <a:ext uri="{FF2B5EF4-FFF2-40B4-BE49-F238E27FC236}">
                <a16:creationId xmlns:a16="http://schemas.microsoft.com/office/drawing/2014/main" id="{98DCEBC9-A5F2-C6EA-C370-D3948CBD1314}"/>
              </a:ext>
            </a:extLst>
          </p:cNvPr>
          <p:cNvPicPr>
            <a:picLocks noChangeAspect="1"/>
          </p:cNvPicPr>
          <p:nvPr/>
        </p:nvPicPr>
        <p:blipFill>
          <a:blip r:embed="rId3"/>
          <a:stretch>
            <a:fillRect/>
          </a:stretch>
        </p:blipFill>
        <p:spPr>
          <a:xfrm>
            <a:off x="7098631" y="1834815"/>
            <a:ext cx="3960395" cy="3960395"/>
          </a:xfrm>
          <a:prstGeom prst="rect">
            <a:avLst/>
          </a:prstGeom>
        </p:spPr>
      </p:pic>
      <p:sp>
        <p:nvSpPr>
          <p:cNvPr id="4" name="TextBox 3">
            <a:extLst>
              <a:ext uri="{FF2B5EF4-FFF2-40B4-BE49-F238E27FC236}">
                <a16:creationId xmlns:a16="http://schemas.microsoft.com/office/drawing/2014/main" id="{0FAE8AFB-B505-672E-CE11-21F852D0D698}"/>
              </a:ext>
            </a:extLst>
          </p:cNvPr>
          <p:cNvSpPr txBox="1"/>
          <p:nvPr/>
        </p:nvSpPr>
        <p:spPr>
          <a:xfrm>
            <a:off x="708275" y="2082374"/>
            <a:ext cx="5488279"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6000" dirty="0">
                <a:ea typeface="Calibri"/>
                <a:cs typeface="Calibri"/>
              </a:rPr>
              <a:t>What is debt ?</a:t>
            </a:r>
          </a:p>
          <a:p>
            <a:pPr algn="ctr"/>
            <a:endParaRPr lang="en-US" sz="6000" dirty="0">
              <a:ea typeface="Calibri"/>
              <a:cs typeface="Calibri"/>
            </a:endParaRPr>
          </a:p>
          <a:p>
            <a:pPr algn="ctr"/>
            <a:r>
              <a:rPr lang="en-US" sz="6000" dirty="0">
                <a:ea typeface="Calibri"/>
                <a:cs typeface="Calibri"/>
              </a:rPr>
              <a:t>What is credit ?</a:t>
            </a:r>
          </a:p>
        </p:txBody>
      </p:sp>
    </p:spTree>
    <p:extLst>
      <p:ext uri="{BB962C8B-B14F-4D97-AF65-F5344CB8AC3E}">
        <p14:creationId xmlns:p14="http://schemas.microsoft.com/office/powerpoint/2010/main" val="2829932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6EB4DB7A-3D80-4DA4-B718-1E0E5F0A4BBC}"/>
              </a:ext>
            </a:extLst>
          </p:cNvPr>
          <p:cNvGraphicFramePr>
            <a:graphicFrameLocks noGrp="1"/>
          </p:cNvGraphicFramePr>
          <p:nvPr>
            <p:extLst>
              <p:ext uri="{D42A27DB-BD31-4B8C-83A1-F6EECF244321}">
                <p14:modId xmlns:p14="http://schemas.microsoft.com/office/powerpoint/2010/main" val="436731308"/>
              </p:ext>
            </p:extLst>
          </p:nvPr>
        </p:nvGraphicFramePr>
        <p:xfrm>
          <a:off x="487510" y="1400244"/>
          <a:ext cx="6650443" cy="4968240"/>
        </p:xfrm>
        <a:graphic>
          <a:graphicData uri="http://schemas.openxmlformats.org/drawingml/2006/table">
            <a:tbl>
              <a:tblPr firstRow="1" bandRow="1">
                <a:tableStyleId>{5940675A-B579-460E-94D1-54222C63F5DA}</a:tableStyleId>
              </a:tblPr>
              <a:tblGrid>
                <a:gridCol w="6650443">
                  <a:extLst>
                    <a:ext uri="{9D8B030D-6E8A-4147-A177-3AD203B41FA5}">
                      <a16:colId xmlns:a16="http://schemas.microsoft.com/office/drawing/2014/main" val="1263111736"/>
                    </a:ext>
                  </a:extLst>
                </a:gridCol>
              </a:tblGrid>
              <a:tr h="1762796">
                <a:tc>
                  <a:txBody>
                    <a:bodyPr/>
                    <a:lstStyle/>
                    <a:p>
                      <a:pPr algn="ctr"/>
                      <a:r>
                        <a:rPr lang="en-GB" sz="4000" b="0" dirty="0">
                          <a:solidFill>
                            <a:schemeClr val="tx1"/>
                          </a:solidFill>
                          <a:latin typeface="Calibri"/>
                        </a:rPr>
                        <a:t>Debt is a sum of money</a:t>
                      </a:r>
                      <a:r>
                        <a:rPr lang="en-GB" sz="4000" b="0" baseline="0" dirty="0">
                          <a:solidFill>
                            <a:schemeClr val="tx1"/>
                          </a:solidFill>
                          <a:latin typeface="Calibri"/>
                        </a:rPr>
                        <a:t> that is owed or due.</a:t>
                      </a:r>
                      <a:endParaRPr lang="en-US" dirty="0"/>
                    </a:p>
                    <a:p>
                      <a:pPr lvl="0" algn="ctr">
                        <a:buNone/>
                      </a:pPr>
                      <a:endParaRPr lang="en-GB" sz="4000" b="0" baseline="0" dirty="0">
                        <a:solidFill>
                          <a:schemeClr val="tx1"/>
                        </a:solidFill>
                        <a:latin typeface="Calibri"/>
                      </a:endParaRPr>
                    </a:p>
                    <a:p>
                      <a:pPr lvl="0" algn="ctr">
                        <a:buNone/>
                      </a:pPr>
                      <a:r>
                        <a:rPr lang="en-GB" sz="4000" b="0" baseline="0" dirty="0">
                          <a:solidFill>
                            <a:schemeClr val="tx1"/>
                          </a:solidFill>
                          <a:latin typeface="Calibri"/>
                        </a:rPr>
                        <a:t>Credit is </a:t>
                      </a:r>
                      <a:r>
                        <a:rPr lang="en-GB" sz="4000" b="0" i="0" u="none" strike="noStrike" baseline="0" noProof="0" dirty="0">
                          <a:solidFill>
                            <a:srgbClr val="111111"/>
                          </a:solidFill>
                          <a:latin typeface="Calibri"/>
                        </a:rPr>
                        <a:t>the ability to obtain goods or services based on the trust that payment will be made in the future e.g. 'buy now, pay later'.</a:t>
                      </a:r>
                      <a:endParaRPr lang="en-GB" sz="4000" b="0" baseline="0" dirty="0">
                        <a:solidFill>
                          <a:schemeClr val="tx1"/>
                        </a:solidFill>
                        <a:latin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35247699"/>
                  </a:ext>
                </a:extLst>
              </a:tr>
            </a:tbl>
          </a:graphicData>
        </a:graphic>
      </p:graphicFrame>
      <p:sp>
        <p:nvSpPr>
          <p:cNvPr id="11" name="TextBox 10"/>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accent4">
                    <a:lumMod val="60000"/>
                    <a:lumOff val="40000"/>
                  </a:schemeClr>
                </a:solidFill>
              </a:rPr>
              <a:t> </a:t>
            </a:r>
            <a:r>
              <a:rPr lang="en-GB" sz="6600" b="1" dirty="0">
                <a:solidFill>
                  <a:schemeClr val="bg1"/>
                </a:solidFill>
              </a:rPr>
              <a:t>  What is Debt and Credit ?</a:t>
            </a:r>
          </a:p>
        </p:txBody>
      </p:sp>
      <p:pic>
        <p:nvPicPr>
          <p:cNvPr id="2" name="Picture 1" descr="A yellow emoji holding a pen&#10;&#10;AI-generated content may be incorrect.">
            <a:extLst>
              <a:ext uri="{FF2B5EF4-FFF2-40B4-BE49-F238E27FC236}">
                <a16:creationId xmlns:a16="http://schemas.microsoft.com/office/drawing/2014/main" id="{55EAA6E0-DCFF-670C-AF7E-3294C1644032}"/>
              </a:ext>
            </a:extLst>
          </p:cNvPr>
          <p:cNvPicPr>
            <a:picLocks noChangeAspect="1"/>
          </p:cNvPicPr>
          <p:nvPr/>
        </p:nvPicPr>
        <p:blipFill>
          <a:blip r:embed="rId2"/>
          <a:stretch>
            <a:fillRect/>
          </a:stretch>
        </p:blipFill>
        <p:spPr>
          <a:xfrm>
            <a:off x="9159201" y="4652833"/>
            <a:ext cx="1514475" cy="1685925"/>
          </a:xfrm>
          <a:prstGeom prst="rect">
            <a:avLst/>
          </a:prstGeom>
        </p:spPr>
      </p:pic>
      <p:sp>
        <p:nvSpPr>
          <p:cNvPr id="4" name="TextBox 5">
            <a:extLst>
              <a:ext uri="{FF2B5EF4-FFF2-40B4-BE49-F238E27FC236}">
                <a16:creationId xmlns:a16="http://schemas.microsoft.com/office/drawing/2014/main" id="{53923224-BCB6-F1D5-8671-494254AB909A}"/>
              </a:ext>
            </a:extLst>
          </p:cNvPr>
          <p:cNvSpPr txBox="1"/>
          <p:nvPr/>
        </p:nvSpPr>
        <p:spPr>
          <a:xfrm>
            <a:off x="7833215" y="1715106"/>
            <a:ext cx="3681929" cy="255454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4000" dirty="0">
                <a:ea typeface="Calibri"/>
                <a:cs typeface="Calibri"/>
              </a:rPr>
              <a:t>Copy these definitions</a:t>
            </a:r>
            <a:r>
              <a:rPr lang="en-US" sz="4000">
                <a:ea typeface="Calibri"/>
                <a:cs typeface="Calibri"/>
              </a:rPr>
              <a:t> into your booklets</a:t>
            </a:r>
            <a:endParaRPr lang="en-US" sz="4000" dirty="0">
              <a:ea typeface="Calibri"/>
              <a:cs typeface="Calibri"/>
            </a:endParaRPr>
          </a:p>
        </p:txBody>
      </p:sp>
    </p:spTree>
    <p:extLst>
      <p:ext uri="{BB962C8B-B14F-4D97-AF65-F5344CB8AC3E}">
        <p14:creationId xmlns:p14="http://schemas.microsoft.com/office/powerpoint/2010/main" val="123177363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8D85099444FC44BBA06CAF1CDC68A65" ma:contentTypeVersion="13" ma:contentTypeDescription="Create a new document." ma:contentTypeScope="" ma:versionID="78069c58da4ca9f1260142a5e956cc47">
  <xsd:schema xmlns:xsd="http://www.w3.org/2001/XMLSchema" xmlns:xs="http://www.w3.org/2001/XMLSchema" xmlns:p="http://schemas.microsoft.com/office/2006/metadata/properties" xmlns:ns3="5a6c6521-b7d5-44c0-a0c5-d3660755b47c" xmlns:ns4="1e86cb90-6871-448e-89ee-8dc9757cedab" targetNamespace="http://schemas.microsoft.com/office/2006/metadata/properties" ma:root="true" ma:fieldsID="d129946e38f07dd0679b9efbfbdd693d" ns3:_="" ns4:_="">
    <xsd:import namespace="5a6c6521-b7d5-44c0-a0c5-d3660755b47c"/>
    <xsd:import namespace="1e86cb90-6871-448e-89ee-8dc9757cedab"/>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6c6521-b7d5-44c0-a0c5-d3660755b47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e86cb90-6871-448e-89ee-8dc9757ceda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8C248B3-5D89-477A-AF85-5D75A2737C04}">
  <ds:schemaRefs>
    <ds:schemaRef ds:uri="http://schemas.microsoft.com/sharepoint/v3/contenttype/forms"/>
  </ds:schemaRefs>
</ds:datastoreItem>
</file>

<file path=customXml/itemProps2.xml><?xml version="1.0" encoding="utf-8"?>
<ds:datastoreItem xmlns:ds="http://schemas.openxmlformats.org/officeDocument/2006/customXml" ds:itemID="{F4962299-318F-46B0-AFAB-7D8332D42F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6c6521-b7d5-44c0-a0c5-d3660755b47c"/>
    <ds:schemaRef ds:uri="1e86cb90-6871-448e-89ee-8dc9757ced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C82137D-4538-4CB9-A01D-C563E725940E}">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5a6c6521-b7d5-44c0-a0c5-d3660755b47c"/>
    <ds:schemaRef ds:uri="http://purl.org/dc/terms/"/>
    <ds:schemaRef ds:uri="1e86cb90-6871-448e-89ee-8dc9757cedab"/>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1222</TotalTime>
  <Words>1641</Words>
  <Application>Microsoft Office PowerPoint</Application>
  <PresentationFormat>Widescreen</PresentationFormat>
  <Paragraphs>201</Paragraphs>
  <Slides>30</Slides>
  <Notes>15</Notes>
  <HiddenSlides>1</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much APR is charged?</vt:lpstr>
      <vt:lpstr>PowerPoint Presentation</vt:lpstr>
      <vt:lpstr>PowerPoint Presentation</vt:lpstr>
      <vt:lpstr>Mainstream Debt – they all need paying back!</vt:lpstr>
      <vt:lpstr>PowerPoint Presentation</vt:lpstr>
      <vt:lpstr>PowerPoint Presentation</vt:lpstr>
      <vt:lpstr>PowerPoint Presentation</vt:lpstr>
      <vt:lpstr>PowerPoint Presentation</vt:lpstr>
      <vt:lpstr>PowerPoint Presentation</vt:lpstr>
      <vt:lpstr>Payday loans scenario </vt:lpstr>
      <vt:lpstr>Payday loan trap</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Natalie Ford</dc:creator>
  <cp:lastModifiedBy>Mrs N Ford</cp:lastModifiedBy>
  <cp:revision>364</cp:revision>
  <dcterms:created xsi:type="dcterms:W3CDTF">2015-07-27T20:59:03Z</dcterms:created>
  <dcterms:modified xsi:type="dcterms:W3CDTF">2026-06-26T08:58:01Z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0x010100A8D85099444FC44BBA06CAF1CDC68A65</vt:lpwstr>
  </property>
</Properties>
</file>