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35"/>
  </p:notesMasterIdLst>
  <p:sldIdLst>
    <p:sldId id="282" r:id="rId5"/>
    <p:sldId id="278" r:id="rId6"/>
    <p:sldId id="320" r:id="rId7"/>
    <p:sldId id="306" r:id="rId8"/>
    <p:sldId id="303" r:id="rId9"/>
    <p:sldId id="381" r:id="rId10"/>
    <p:sldId id="284" r:id="rId11"/>
    <p:sldId id="375" r:id="rId12"/>
    <p:sldId id="333" r:id="rId13"/>
    <p:sldId id="377" r:id="rId14"/>
    <p:sldId id="376" r:id="rId15"/>
    <p:sldId id="378" r:id="rId16"/>
    <p:sldId id="379" r:id="rId17"/>
    <p:sldId id="336" r:id="rId18"/>
    <p:sldId id="342" r:id="rId19"/>
    <p:sldId id="337" r:id="rId20"/>
    <p:sldId id="338" r:id="rId21"/>
    <p:sldId id="339" r:id="rId22"/>
    <p:sldId id="341" r:id="rId23"/>
    <p:sldId id="268" r:id="rId24"/>
    <p:sldId id="286" r:id="rId25"/>
    <p:sldId id="380" r:id="rId26"/>
    <p:sldId id="285" r:id="rId27"/>
    <p:sldId id="264" r:id="rId28"/>
    <p:sldId id="265" r:id="rId29"/>
    <p:sldId id="266" r:id="rId30"/>
    <p:sldId id="281" r:id="rId31"/>
    <p:sldId id="263" r:id="rId32"/>
    <p:sldId id="382" r:id="rId33"/>
    <p:sldId id="288"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E7F2FF"/>
    <a:srgbClr val="EAD5FF"/>
    <a:srgbClr val="E7F9FF"/>
    <a:srgbClr val="CCFF66"/>
    <a:srgbClr val="DEBDFF"/>
    <a:srgbClr val="FF66FF"/>
    <a:srgbClr val="2AF642"/>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8F9454-3BCC-3B20-D05E-BCC7157C271E}" v="65" dt="2026-05-05T09:24:57.370"/>
  </p1510:revLst>
</p1510:revInfo>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2791" autoAdjust="0"/>
  </p:normalViewPr>
  <p:slideViewPr>
    <p:cSldViewPr snapToGrid="0">
      <p:cViewPr varScale="1">
        <p:scale>
          <a:sx n="66" d="100"/>
          <a:sy n="66" d="100"/>
        </p:scale>
        <p:origin x="900"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06180F-38C4-4721-9C27-22A8B6DE981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BD7B716F-E251-4655-BF9A-67EE061D60E9}">
      <dgm:prSet/>
      <dgm:spPr/>
      <dgm:t>
        <a:bodyPr/>
        <a:lstStyle/>
        <a:p>
          <a:r>
            <a:rPr lang="en-US"/>
            <a:t>What could be done to make Greenbank more inclusive ?</a:t>
          </a:r>
        </a:p>
      </dgm:t>
    </dgm:pt>
    <dgm:pt modelId="{73B66DEE-72C8-4ABF-AA3A-A036BE3821A3}" type="parTrans" cxnId="{97B86A05-2257-4B38-8942-7EED93AD045A}">
      <dgm:prSet/>
      <dgm:spPr/>
      <dgm:t>
        <a:bodyPr/>
        <a:lstStyle/>
        <a:p>
          <a:endParaRPr lang="en-US"/>
        </a:p>
      </dgm:t>
    </dgm:pt>
    <dgm:pt modelId="{887DF8EB-B742-4E56-8B52-83C5CACE7BF6}" type="sibTrans" cxnId="{97B86A05-2257-4B38-8942-7EED93AD045A}">
      <dgm:prSet/>
      <dgm:spPr/>
      <dgm:t>
        <a:bodyPr/>
        <a:lstStyle/>
        <a:p>
          <a:endParaRPr lang="en-US"/>
        </a:p>
      </dgm:t>
    </dgm:pt>
    <dgm:pt modelId="{F3E2548B-A691-49CA-A8FB-85A7997B4719}">
      <dgm:prSet/>
      <dgm:spPr/>
      <dgm:t>
        <a:bodyPr/>
        <a:lstStyle/>
        <a:p>
          <a:r>
            <a:rPr lang="en-US"/>
            <a:t>Discuss in small groups and be ready to feed back </a:t>
          </a:r>
        </a:p>
      </dgm:t>
    </dgm:pt>
    <dgm:pt modelId="{6BB6FFE3-D0F4-49EB-A6EA-14E818CE1949}" type="parTrans" cxnId="{E77F0AFB-4629-4DF3-B659-399AB0D4F0C8}">
      <dgm:prSet/>
      <dgm:spPr/>
      <dgm:t>
        <a:bodyPr/>
        <a:lstStyle/>
        <a:p>
          <a:endParaRPr lang="en-US"/>
        </a:p>
      </dgm:t>
    </dgm:pt>
    <dgm:pt modelId="{9902874C-6157-464D-A00C-7057CA5BE42D}" type="sibTrans" cxnId="{E77F0AFB-4629-4DF3-B659-399AB0D4F0C8}">
      <dgm:prSet/>
      <dgm:spPr/>
      <dgm:t>
        <a:bodyPr/>
        <a:lstStyle/>
        <a:p>
          <a:endParaRPr lang="en-US"/>
        </a:p>
      </dgm:t>
    </dgm:pt>
    <dgm:pt modelId="{0C341AAD-60DB-431D-9F62-A53B7DB83891}" type="pres">
      <dgm:prSet presAssocID="{6306180F-38C4-4721-9C27-22A8B6DE9814}" presName="linear" presStyleCnt="0">
        <dgm:presLayoutVars>
          <dgm:animLvl val="lvl"/>
          <dgm:resizeHandles val="exact"/>
        </dgm:presLayoutVars>
      </dgm:prSet>
      <dgm:spPr/>
    </dgm:pt>
    <dgm:pt modelId="{59359288-2557-47D2-ADE0-965E09B76704}" type="pres">
      <dgm:prSet presAssocID="{BD7B716F-E251-4655-BF9A-67EE061D60E9}" presName="parentText" presStyleLbl="node1" presStyleIdx="0" presStyleCnt="2">
        <dgm:presLayoutVars>
          <dgm:chMax val="0"/>
          <dgm:bulletEnabled val="1"/>
        </dgm:presLayoutVars>
      </dgm:prSet>
      <dgm:spPr/>
    </dgm:pt>
    <dgm:pt modelId="{B3A1A902-8422-469D-B97B-3AD1734744E5}" type="pres">
      <dgm:prSet presAssocID="{887DF8EB-B742-4E56-8B52-83C5CACE7BF6}" presName="spacer" presStyleCnt="0"/>
      <dgm:spPr/>
    </dgm:pt>
    <dgm:pt modelId="{BB49DEB3-A243-4944-AD61-B6CF1888F393}" type="pres">
      <dgm:prSet presAssocID="{F3E2548B-A691-49CA-A8FB-85A7997B4719}" presName="parentText" presStyleLbl="node1" presStyleIdx="1" presStyleCnt="2">
        <dgm:presLayoutVars>
          <dgm:chMax val="0"/>
          <dgm:bulletEnabled val="1"/>
        </dgm:presLayoutVars>
      </dgm:prSet>
      <dgm:spPr/>
    </dgm:pt>
  </dgm:ptLst>
  <dgm:cxnLst>
    <dgm:cxn modelId="{97B86A05-2257-4B38-8942-7EED93AD045A}" srcId="{6306180F-38C4-4721-9C27-22A8B6DE9814}" destId="{BD7B716F-E251-4655-BF9A-67EE061D60E9}" srcOrd="0" destOrd="0" parTransId="{73B66DEE-72C8-4ABF-AA3A-A036BE3821A3}" sibTransId="{887DF8EB-B742-4E56-8B52-83C5CACE7BF6}"/>
    <dgm:cxn modelId="{76C10972-C97D-4556-A092-87E281EA2312}" type="presOf" srcId="{6306180F-38C4-4721-9C27-22A8B6DE9814}" destId="{0C341AAD-60DB-431D-9F62-A53B7DB83891}" srcOrd="0" destOrd="0" presId="urn:microsoft.com/office/officeart/2005/8/layout/vList2"/>
    <dgm:cxn modelId="{FB572176-9C9F-4AC4-BD4F-E9F06D80C03E}" type="presOf" srcId="{BD7B716F-E251-4655-BF9A-67EE061D60E9}" destId="{59359288-2557-47D2-ADE0-965E09B76704}" srcOrd="0" destOrd="0" presId="urn:microsoft.com/office/officeart/2005/8/layout/vList2"/>
    <dgm:cxn modelId="{2616E6E9-F7A3-4679-8F88-F9E85BDC43FC}" type="presOf" srcId="{F3E2548B-A691-49CA-A8FB-85A7997B4719}" destId="{BB49DEB3-A243-4944-AD61-B6CF1888F393}" srcOrd="0" destOrd="0" presId="urn:microsoft.com/office/officeart/2005/8/layout/vList2"/>
    <dgm:cxn modelId="{E77F0AFB-4629-4DF3-B659-399AB0D4F0C8}" srcId="{6306180F-38C4-4721-9C27-22A8B6DE9814}" destId="{F3E2548B-A691-49CA-A8FB-85A7997B4719}" srcOrd="1" destOrd="0" parTransId="{6BB6FFE3-D0F4-49EB-A6EA-14E818CE1949}" sibTransId="{9902874C-6157-464D-A00C-7057CA5BE42D}"/>
    <dgm:cxn modelId="{9C302FD6-8815-4BAD-82F3-E560F98A14CC}" type="presParOf" srcId="{0C341AAD-60DB-431D-9F62-A53B7DB83891}" destId="{59359288-2557-47D2-ADE0-965E09B76704}" srcOrd="0" destOrd="0" presId="urn:microsoft.com/office/officeart/2005/8/layout/vList2"/>
    <dgm:cxn modelId="{9F9837D7-F944-47FD-9871-41C551DDBC8E}" type="presParOf" srcId="{0C341AAD-60DB-431D-9F62-A53B7DB83891}" destId="{B3A1A902-8422-469D-B97B-3AD1734744E5}" srcOrd="1" destOrd="0" presId="urn:microsoft.com/office/officeart/2005/8/layout/vList2"/>
    <dgm:cxn modelId="{AFA68C61-541B-42ED-9998-21C7BEC371A3}" type="presParOf" srcId="{0C341AAD-60DB-431D-9F62-A53B7DB83891}" destId="{BB49DEB3-A243-4944-AD61-B6CF1888F393}"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359288-2557-47D2-ADE0-965E09B76704}">
      <dsp:nvSpPr>
        <dsp:cNvPr id="0" name=""/>
        <dsp:cNvSpPr/>
      </dsp:nvSpPr>
      <dsp:spPr>
        <a:xfrm>
          <a:off x="0" y="476839"/>
          <a:ext cx="5994400" cy="14718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a:t>What could be done to make Greenbank more inclusive ?</a:t>
          </a:r>
        </a:p>
      </dsp:txBody>
      <dsp:txXfrm>
        <a:off x="71850" y="548689"/>
        <a:ext cx="5850700" cy="1328160"/>
      </dsp:txXfrm>
    </dsp:sp>
    <dsp:sp modelId="{BB49DEB3-A243-4944-AD61-B6CF1888F393}">
      <dsp:nvSpPr>
        <dsp:cNvPr id="0" name=""/>
        <dsp:cNvSpPr/>
      </dsp:nvSpPr>
      <dsp:spPr>
        <a:xfrm>
          <a:off x="0" y="2055260"/>
          <a:ext cx="5994400" cy="14718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a:t>Discuss in small groups and be ready to feed back </a:t>
          </a:r>
        </a:p>
      </dsp:txBody>
      <dsp:txXfrm>
        <a:off x="71850" y="2127110"/>
        <a:ext cx="5850700" cy="132816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4FA23AC-E7F7-4101-86A1-3103F58F5DA4}" type="datetimeFigureOut">
              <a:rPr lang="en-GB" smtClean="0"/>
              <a:t>26/06/2026</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8E39FC-3F8E-4C6F-BF5D-F785557B5399}" type="slidenum">
              <a:rPr lang="en-GB" smtClean="0"/>
              <a:t>‹#›</a:t>
            </a:fld>
            <a:endParaRPr lang="en-GB"/>
          </a:p>
        </p:txBody>
      </p:sp>
    </p:spTree>
    <p:extLst>
      <p:ext uri="{BB962C8B-B14F-4D97-AF65-F5344CB8AC3E}">
        <p14:creationId xmlns:p14="http://schemas.microsoft.com/office/powerpoint/2010/main" val="1193277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88E39FC-3F8E-4C6F-BF5D-F785557B5399}" type="slidenum">
              <a:rPr lang="en-GB" smtClean="0"/>
              <a:t>9</a:t>
            </a:fld>
            <a:endParaRPr lang="en-GB"/>
          </a:p>
        </p:txBody>
      </p:sp>
    </p:spTree>
    <p:extLst>
      <p:ext uri="{BB962C8B-B14F-4D97-AF65-F5344CB8AC3E}">
        <p14:creationId xmlns:p14="http://schemas.microsoft.com/office/powerpoint/2010/main" val="37199893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88E39FC-3F8E-4C6F-BF5D-F785557B5399}" type="slidenum">
              <a:rPr lang="en-GB" smtClean="0"/>
              <a:t>18</a:t>
            </a:fld>
            <a:endParaRPr lang="en-GB"/>
          </a:p>
        </p:txBody>
      </p:sp>
    </p:spTree>
    <p:extLst>
      <p:ext uri="{BB962C8B-B14F-4D97-AF65-F5344CB8AC3E}">
        <p14:creationId xmlns:p14="http://schemas.microsoft.com/office/powerpoint/2010/main" val="4914990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88E39FC-3F8E-4C6F-BF5D-F785557B5399}" type="slidenum">
              <a:rPr lang="en-GB" smtClean="0"/>
              <a:t>19</a:t>
            </a:fld>
            <a:endParaRPr lang="en-GB"/>
          </a:p>
        </p:txBody>
      </p:sp>
    </p:spTree>
    <p:extLst>
      <p:ext uri="{BB962C8B-B14F-4D97-AF65-F5344CB8AC3E}">
        <p14:creationId xmlns:p14="http://schemas.microsoft.com/office/powerpoint/2010/main" val="5416814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 PowerPoint Slide 13 and go through the points to conclude the activity.</a:t>
            </a:r>
          </a:p>
        </p:txBody>
      </p:sp>
      <p:sp>
        <p:nvSpPr>
          <p:cNvPr id="4" name="Slide Number Placeholder 3"/>
          <p:cNvSpPr>
            <a:spLocks noGrp="1"/>
          </p:cNvSpPr>
          <p:nvPr>
            <p:ph type="sldNum" sz="quarter" idx="5"/>
          </p:nvPr>
        </p:nvSpPr>
        <p:spPr/>
        <p:txBody>
          <a:bodyPr/>
          <a:lstStyle/>
          <a:p>
            <a:fld id="{D99D6FE1-3892-5F4A-AA99-A2B52FB848A4}" type="slidenum">
              <a:rPr lang="en-US" smtClean="0"/>
              <a:t>20</a:t>
            </a:fld>
            <a:endParaRPr lang="en-US" dirty="0"/>
          </a:p>
        </p:txBody>
      </p:sp>
    </p:spTree>
    <p:extLst>
      <p:ext uri="{BB962C8B-B14F-4D97-AF65-F5344CB8AC3E}">
        <p14:creationId xmlns:p14="http://schemas.microsoft.com/office/powerpoint/2010/main" val="28056053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 20 ACTIVITY 1</a:t>
            </a:r>
          </a:p>
          <a:p>
            <a:r>
              <a:rPr lang="en-US" b="0" i="0" u="none" strike="noStrike" dirty="0">
                <a:solidFill>
                  <a:srgbClr val="000000"/>
                </a:solidFill>
                <a:effectLst/>
              </a:rPr>
              <a:t>This activity and Take 20 Activity 2 can run together if you have time available. They offer students the opportunity to make practical suggestions about promoting inclusion. This activity uses three short scenarios to look at three marginalised groups in a distanced way to promote a safe environment for discussing the issues these individuals can experience. Show PowerPoint Slide 9 which gives the task instructions. Move through the scenarios on PowerPoint Slides 10-12 and give time for discussion and feedback after each. Use the notes below each slide during the feedback and conclude with PowerPoint Slide 13.</a:t>
            </a:r>
            <a:endParaRPr lang="en-US" dirty="0"/>
          </a:p>
        </p:txBody>
      </p:sp>
      <p:sp>
        <p:nvSpPr>
          <p:cNvPr id="4" name="Slide Number Placeholder 3"/>
          <p:cNvSpPr>
            <a:spLocks noGrp="1"/>
          </p:cNvSpPr>
          <p:nvPr>
            <p:ph type="sldNum" sz="quarter" idx="5"/>
          </p:nvPr>
        </p:nvSpPr>
        <p:spPr/>
        <p:txBody>
          <a:bodyPr/>
          <a:lstStyle/>
          <a:p>
            <a:fld id="{D99D6FE1-3892-5F4A-AA99-A2B52FB848A4}" type="slidenum">
              <a:rPr lang="en-US" smtClean="0"/>
              <a:t>24</a:t>
            </a:fld>
            <a:endParaRPr lang="en-US" dirty="0"/>
          </a:p>
        </p:txBody>
      </p:sp>
    </p:spTree>
    <p:extLst>
      <p:ext uri="{BB962C8B-B14F-4D97-AF65-F5344CB8AC3E}">
        <p14:creationId xmlns:p14="http://schemas.microsoft.com/office/powerpoint/2010/main" val="40553595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Young British people with a different family heritage often report feeling trapped between two cultures and this can result in feelings of anxiety, guilt and confusion. Peer pressure to conform is strong and family pressure to uphold cultural values is often present. Sandeep’s friends and peers could be inclusive by finding out more about her family heritage, asking questions and listening, but not judging. They should treat her exactly the same way whatever she is wearing. This should also be the case with anyone – clothing and appearance should not be used to stereotype and lead to any type of prejudiced or biased behaviour.</a:t>
            </a:r>
          </a:p>
        </p:txBody>
      </p:sp>
      <p:sp>
        <p:nvSpPr>
          <p:cNvPr id="4" name="Slide Number Placeholder 3"/>
          <p:cNvSpPr>
            <a:spLocks noGrp="1"/>
          </p:cNvSpPr>
          <p:nvPr>
            <p:ph type="sldNum" sz="quarter" idx="5"/>
          </p:nvPr>
        </p:nvSpPr>
        <p:spPr/>
        <p:txBody>
          <a:bodyPr/>
          <a:lstStyle/>
          <a:p>
            <a:fld id="{D99D6FE1-3892-5F4A-AA99-A2B52FB848A4}" type="slidenum">
              <a:rPr lang="en-US" smtClean="0"/>
              <a:t>25</a:t>
            </a:fld>
            <a:endParaRPr lang="en-US" dirty="0"/>
          </a:p>
        </p:txBody>
      </p:sp>
    </p:spTree>
    <p:extLst>
      <p:ext uri="{BB962C8B-B14F-4D97-AF65-F5344CB8AC3E}">
        <p14:creationId xmlns:p14="http://schemas.microsoft.com/office/powerpoint/2010/main" val="38352371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scenario considers two potentially marginalised groups – Joel who is a young carer and his sister who has a disability. Young carers can easily become isolated as a result of their caring role for a sibling or adult family member. Being a good, supportive and inclusive friend is important to these children and young people. Disabled people also need to be valued and included but usually want to be treated in the same way as their peers (although everyone’s needs will be unique). Sometimes a disabled sibling and their carer come as ‘a package’ and being welcoming and inclusive to a young person that wouldn’t necessarily be part of the peer group e.g. because they are younger can be a great way to build a supportive community and gain greater understanding of each other.</a:t>
            </a:r>
          </a:p>
        </p:txBody>
      </p:sp>
      <p:sp>
        <p:nvSpPr>
          <p:cNvPr id="4" name="Slide Number Placeholder 3"/>
          <p:cNvSpPr>
            <a:spLocks noGrp="1"/>
          </p:cNvSpPr>
          <p:nvPr>
            <p:ph type="sldNum" sz="quarter" idx="5"/>
          </p:nvPr>
        </p:nvSpPr>
        <p:spPr/>
        <p:txBody>
          <a:bodyPr/>
          <a:lstStyle/>
          <a:p>
            <a:fld id="{D99D6FE1-3892-5F4A-AA99-A2B52FB848A4}" type="slidenum">
              <a:rPr lang="en-US" smtClean="0"/>
              <a:t>26</a:t>
            </a:fld>
            <a:endParaRPr lang="en-US" dirty="0"/>
          </a:p>
        </p:txBody>
      </p:sp>
    </p:spTree>
    <p:extLst>
      <p:ext uri="{BB962C8B-B14F-4D97-AF65-F5344CB8AC3E}">
        <p14:creationId xmlns:p14="http://schemas.microsoft.com/office/powerpoint/2010/main" val="15048498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a few minutes, take some feedback. You can direct the discussion in a way that is most appropriate for your setting and also question whether students think social inclusion is likely to vary from one setting to the next. E.g. a small village compared to a large city suburb; an area with lots of mixed ages and cultures compared to an established homogenous area (e.g. almost all white).</a:t>
            </a:r>
          </a:p>
        </p:txBody>
      </p:sp>
      <p:sp>
        <p:nvSpPr>
          <p:cNvPr id="4" name="Slide Number Placeholder 3"/>
          <p:cNvSpPr>
            <a:spLocks noGrp="1"/>
          </p:cNvSpPr>
          <p:nvPr>
            <p:ph type="sldNum" sz="quarter" idx="5"/>
          </p:nvPr>
        </p:nvSpPr>
        <p:spPr/>
        <p:txBody>
          <a:bodyPr/>
          <a:lstStyle/>
          <a:p>
            <a:fld id="{D99D6FE1-3892-5F4A-AA99-A2B52FB848A4}" type="slidenum">
              <a:rPr lang="en-US" smtClean="0"/>
              <a:t>28</a:t>
            </a:fld>
            <a:endParaRPr lang="en-US" dirty="0"/>
          </a:p>
        </p:txBody>
      </p:sp>
    </p:spTree>
    <p:extLst>
      <p:ext uri="{BB962C8B-B14F-4D97-AF65-F5344CB8AC3E}">
        <p14:creationId xmlns:p14="http://schemas.microsoft.com/office/powerpoint/2010/main" val="17819498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2918DE-6DC3-A6E8-228C-68D10C0E4E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E5461B-4381-D673-B001-862F183DEF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C09633-4D9C-50BA-B879-85CAF69B88F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ADF55F6-67AA-5BF6-897F-01F49B8BB804}"/>
              </a:ext>
            </a:extLst>
          </p:cNvPr>
          <p:cNvSpPr>
            <a:spLocks noGrp="1"/>
          </p:cNvSpPr>
          <p:nvPr>
            <p:ph type="sldNum" sz="quarter" idx="5"/>
          </p:nvPr>
        </p:nvSpPr>
        <p:spPr/>
        <p:txBody>
          <a:bodyPr/>
          <a:lstStyle/>
          <a:p>
            <a:fld id="{B88E39FC-3F8E-4C6F-BF5D-F785557B5399}" type="slidenum">
              <a:rPr lang="en-GB" smtClean="0"/>
              <a:t>10</a:t>
            </a:fld>
            <a:endParaRPr lang="en-GB"/>
          </a:p>
        </p:txBody>
      </p:sp>
    </p:spTree>
    <p:extLst>
      <p:ext uri="{BB962C8B-B14F-4D97-AF65-F5344CB8AC3E}">
        <p14:creationId xmlns:p14="http://schemas.microsoft.com/office/powerpoint/2010/main" val="1788076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444E30-1F5B-FE7D-592E-63A78DB645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016E6F-49B0-3BD8-C78C-560BF47FA6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CE9CFA-90FA-E105-7A5B-2249B697179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F3E1914-7D27-B03D-BB79-2C6194E9AD40}"/>
              </a:ext>
            </a:extLst>
          </p:cNvPr>
          <p:cNvSpPr>
            <a:spLocks noGrp="1"/>
          </p:cNvSpPr>
          <p:nvPr>
            <p:ph type="sldNum" sz="quarter" idx="5"/>
          </p:nvPr>
        </p:nvSpPr>
        <p:spPr/>
        <p:txBody>
          <a:bodyPr/>
          <a:lstStyle/>
          <a:p>
            <a:fld id="{B88E39FC-3F8E-4C6F-BF5D-F785557B5399}" type="slidenum">
              <a:rPr lang="en-GB" smtClean="0"/>
              <a:t>11</a:t>
            </a:fld>
            <a:endParaRPr lang="en-GB"/>
          </a:p>
        </p:txBody>
      </p:sp>
    </p:spTree>
    <p:extLst>
      <p:ext uri="{BB962C8B-B14F-4D97-AF65-F5344CB8AC3E}">
        <p14:creationId xmlns:p14="http://schemas.microsoft.com/office/powerpoint/2010/main" val="4002665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750EB4-D262-C0FB-CD72-569AAA7017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4FB69C-8F77-763D-9D7F-3A47E02A55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3232BC-F1EB-AB03-1D6F-C48BB6DC7BD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FABF8E9-92F4-02DB-D7DA-EC12BCD35070}"/>
              </a:ext>
            </a:extLst>
          </p:cNvPr>
          <p:cNvSpPr>
            <a:spLocks noGrp="1"/>
          </p:cNvSpPr>
          <p:nvPr>
            <p:ph type="sldNum" sz="quarter" idx="5"/>
          </p:nvPr>
        </p:nvSpPr>
        <p:spPr/>
        <p:txBody>
          <a:bodyPr/>
          <a:lstStyle/>
          <a:p>
            <a:fld id="{B88E39FC-3F8E-4C6F-BF5D-F785557B5399}" type="slidenum">
              <a:rPr lang="en-GB" smtClean="0"/>
              <a:t>12</a:t>
            </a:fld>
            <a:endParaRPr lang="en-GB"/>
          </a:p>
        </p:txBody>
      </p:sp>
    </p:spTree>
    <p:extLst>
      <p:ext uri="{BB962C8B-B14F-4D97-AF65-F5344CB8AC3E}">
        <p14:creationId xmlns:p14="http://schemas.microsoft.com/office/powerpoint/2010/main" val="13644524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6F0B54-F679-8F9B-D7B3-2D135E87DD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E128B8-10EB-09A2-530E-B8766A8FB7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A7DD4B-8D63-068F-9A49-408AF6E6860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6BC771D-657F-6EAF-EAD2-6F874B795CE9}"/>
              </a:ext>
            </a:extLst>
          </p:cNvPr>
          <p:cNvSpPr>
            <a:spLocks noGrp="1"/>
          </p:cNvSpPr>
          <p:nvPr>
            <p:ph type="sldNum" sz="quarter" idx="5"/>
          </p:nvPr>
        </p:nvSpPr>
        <p:spPr/>
        <p:txBody>
          <a:bodyPr/>
          <a:lstStyle/>
          <a:p>
            <a:fld id="{B88E39FC-3F8E-4C6F-BF5D-F785557B5399}" type="slidenum">
              <a:rPr lang="en-GB" smtClean="0"/>
              <a:t>13</a:t>
            </a:fld>
            <a:endParaRPr lang="en-GB"/>
          </a:p>
        </p:txBody>
      </p:sp>
    </p:spTree>
    <p:extLst>
      <p:ext uri="{BB962C8B-B14F-4D97-AF65-F5344CB8AC3E}">
        <p14:creationId xmlns:p14="http://schemas.microsoft.com/office/powerpoint/2010/main" val="2715668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88E39FC-3F8E-4C6F-BF5D-F785557B5399}" type="slidenum">
              <a:rPr lang="en-GB" smtClean="0"/>
              <a:t>14</a:t>
            </a:fld>
            <a:endParaRPr lang="en-GB"/>
          </a:p>
        </p:txBody>
      </p:sp>
    </p:spTree>
    <p:extLst>
      <p:ext uri="{BB962C8B-B14F-4D97-AF65-F5344CB8AC3E}">
        <p14:creationId xmlns:p14="http://schemas.microsoft.com/office/powerpoint/2010/main" val="21455718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88E39FC-3F8E-4C6F-BF5D-F785557B5399}" type="slidenum">
              <a:rPr lang="en-GB" smtClean="0"/>
              <a:t>15</a:t>
            </a:fld>
            <a:endParaRPr lang="en-GB"/>
          </a:p>
        </p:txBody>
      </p:sp>
    </p:spTree>
    <p:extLst>
      <p:ext uri="{BB962C8B-B14F-4D97-AF65-F5344CB8AC3E}">
        <p14:creationId xmlns:p14="http://schemas.microsoft.com/office/powerpoint/2010/main" val="7066966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88E39FC-3F8E-4C6F-BF5D-F785557B5399}" type="slidenum">
              <a:rPr lang="en-GB" smtClean="0"/>
              <a:t>16</a:t>
            </a:fld>
            <a:endParaRPr lang="en-GB"/>
          </a:p>
        </p:txBody>
      </p:sp>
    </p:spTree>
    <p:extLst>
      <p:ext uri="{BB962C8B-B14F-4D97-AF65-F5344CB8AC3E}">
        <p14:creationId xmlns:p14="http://schemas.microsoft.com/office/powerpoint/2010/main" val="2253483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88E39FC-3F8E-4C6F-BF5D-F785557B5399}" type="slidenum">
              <a:rPr lang="en-GB" smtClean="0"/>
              <a:t>17</a:t>
            </a:fld>
            <a:endParaRPr lang="en-GB"/>
          </a:p>
        </p:txBody>
      </p:sp>
    </p:spTree>
    <p:extLst>
      <p:ext uri="{BB962C8B-B14F-4D97-AF65-F5344CB8AC3E}">
        <p14:creationId xmlns:p14="http://schemas.microsoft.com/office/powerpoint/2010/main" val="28652827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D4661B8-9591-469A-9F87-3E07F30C608C}" type="datetimeFigureOut">
              <a:rPr lang="en-GB" smtClean="0"/>
              <a:t>26/06/2026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32769148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4661B8-9591-469A-9F87-3E07F30C608C}" type="datetimeFigureOut">
              <a:rPr lang="en-GB" smtClean="0"/>
              <a:t>26/06/2026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18291894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4661B8-9591-469A-9F87-3E07F30C608C}" type="datetimeFigureOut">
              <a:rPr lang="en-GB" smtClean="0"/>
              <a:t>26/06/2026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1500030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4661B8-9591-469A-9F87-3E07F30C608C}" type="datetimeFigureOut">
              <a:rPr lang="en-GB" smtClean="0"/>
              <a:t>26/06/2026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628596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D4661B8-9591-469A-9F87-3E07F30C608C}" type="datetimeFigureOut">
              <a:rPr lang="en-GB" smtClean="0"/>
              <a:t>26/06/2026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39316299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D4661B8-9591-469A-9F87-3E07F30C608C}" type="datetimeFigureOut">
              <a:rPr lang="en-GB" smtClean="0"/>
              <a:t>26/06/2026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688110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D4661B8-9591-469A-9F87-3E07F30C608C}" type="datetimeFigureOut">
              <a:rPr lang="en-GB" smtClean="0"/>
              <a:t>26/06/2026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1970245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D4661B8-9591-469A-9F87-3E07F30C608C}" type="datetimeFigureOut">
              <a:rPr lang="en-GB" smtClean="0"/>
              <a:t>26/06/2026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338720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4661B8-9591-469A-9F87-3E07F30C608C}" type="datetimeFigureOut">
              <a:rPr lang="en-GB" smtClean="0"/>
              <a:t>26/06/2026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427895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D4661B8-9591-469A-9F87-3E07F30C608C}" type="datetimeFigureOut">
              <a:rPr lang="en-GB" smtClean="0"/>
              <a:t>26/06/2026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1724109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D4661B8-9591-469A-9F87-3E07F30C608C}" type="datetimeFigureOut">
              <a:rPr lang="en-GB" smtClean="0"/>
              <a:t>26/06/2026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33504178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4661B8-9591-469A-9F87-3E07F30C608C}" type="datetimeFigureOut">
              <a:rPr lang="en-GB" smtClean="0"/>
              <a:t>26/06/2026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57024C-28A1-4061-A44F-9704616F493F}" type="slidenum">
              <a:rPr lang="en-GB" smtClean="0"/>
              <a:t>‹#›</a:t>
            </a:fld>
            <a:endParaRPr lang="en-GB"/>
          </a:p>
        </p:txBody>
      </p:sp>
    </p:spTree>
    <p:extLst>
      <p:ext uri="{BB962C8B-B14F-4D97-AF65-F5344CB8AC3E}">
        <p14:creationId xmlns:p14="http://schemas.microsoft.com/office/powerpoint/2010/main" val="202438800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video" Target="https://www.youtube.com/embed/P8lxvCkJZAY?feature=oembed" TargetMode="External"/><Relationship Id="rId4" Type="http://schemas.openxmlformats.org/officeDocument/2006/relationships/image" Target="../media/image25.jpeg"/></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slideLayout" Target="../slideLayouts/slideLayout7.xml"/><Relationship Id="rId1" Type="http://schemas.openxmlformats.org/officeDocument/2006/relationships/video" Target="https://www.youtube.com/embed/7g6WihRGO-k?feature=oembed"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slideLayout" Target="../slideLayouts/slideLayout7.xml"/><Relationship Id="rId1" Type="http://schemas.openxmlformats.org/officeDocument/2006/relationships/video" Target="https://www.youtube.com/embed/PnDgZuGIhHs?feature=oembed" TargetMode="External"/><Relationship Id="rId4" Type="http://schemas.openxmlformats.org/officeDocument/2006/relationships/hyperlink" Target="https://www.youtube.com/watch?v=PnDgZuGIhHs&amp;ab_channel=AdCouncil" TargetMode="External"/></Relationships>
</file>

<file path=ppt/slides/_rels/slide2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svg"/><Relationship Id="rId7" Type="http://schemas.openxmlformats.org/officeDocument/2006/relationships/image" Target="../media/image11.jpeg"/><Relationship Id="rId12" Type="http://schemas.openxmlformats.org/officeDocument/2006/relationships/image" Target="../media/image16.sv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jpeg"/><Relationship Id="rId11" Type="http://schemas.openxmlformats.org/officeDocument/2006/relationships/image" Target="../media/image15.svg"/><Relationship Id="rId5" Type="http://schemas.openxmlformats.org/officeDocument/2006/relationships/image" Target="../media/image9.jpeg"/><Relationship Id="rId10" Type="http://schemas.openxmlformats.org/officeDocument/2006/relationships/image" Target="../media/image14.svg"/><Relationship Id="rId4" Type="http://schemas.openxmlformats.org/officeDocument/2006/relationships/image" Target="../media/image8.png"/><Relationship Id="rId9" Type="http://schemas.openxmlformats.org/officeDocument/2006/relationships/image" Target="../media/image13.svg"/></Relationships>
</file>

<file path=ppt/slides/_rels/slide30.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10" Type="http://schemas.openxmlformats.org/officeDocument/2006/relationships/image" Target="../media/image47.png"/><Relationship Id="rId4" Type="http://schemas.openxmlformats.org/officeDocument/2006/relationships/image" Target="../media/image41.png"/><Relationship Id="rId9" Type="http://schemas.openxmlformats.org/officeDocument/2006/relationships/image" Target="../media/image46.png"/></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s://upload.wikimedia.org/wikipedia/commons/a/ad/Stephen_Hawking_Pronunciation.ogg"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7.xml"/><Relationship Id="rId1" Type="http://schemas.openxmlformats.org/officeDocument/2006/relationships/video" Target="https://www.youtube.com/embed/1I3wJ7pJUjg?feature=oembed" TargetMode="External"/><Relationship Id="rId4" Type="http://schemas.openxmlformats.org/officeDocument/2006/relationships/hyperlink" Target="https://www.youtube.com/watch?v=1I3wJ7pJUjg&amp;ab_channel=Channel4Entertainment"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EA67393-CE65-666B-81F2-5D403AACE1FA}"/>
              </a:ext>
            </a:extLst>
          </p:cNvPr>
          <p:cNvPicPr>
            <a:picLocks noChangeAspect="1"/>
          </p:cNvPicPr>
          <p:nvPr/>
        </p:nvPicPr>
        <p:blipFill>
          <a:blip r:embed="rId2"/>
          <a:stretch>
            <a:fillRect/>
          </a:stretch>
        </p:blipFill>
        <p:spPr>
          <a:xfrm>
            <a:off x="6654800" y="2260600"/>
            <a:ext cx="4876800" cy="4140200"/>
          </a:xfrm>
          <a:prstGeom prst="rect">
            <a:avLst/>
          </a:prstGeom>
        </p:spPr>
      </p:pic>
      <p:pic>
        <p:nvPicPr>
          <p:cNvPr id="3" name="Picture 2">
            <a:extLst>
              <a:ext uri="{FF2B5EF4-FFF2-40B4-BE49-F238E27FC236}">
                <a16:creationId xmlns:a16="http://schemas.microsoft.com/office/drawing/2014/main" id="{AC1F4A6D-B344-989A-CED3-406085EAB661}"/>
              </a:ext>
            </a:extLst>
          </p:cNvPr>
          <p:cNvPicPr>
            <a:picLocks noChangeAspect="1"/>
          </p:cNvPicPr>
          <p:nvPr/>
        </p:nvPicPr>
        <p:blipFill>
          <a:blip r:embed="rId3"/>
          <a:stretch>
            <a:fillRect/>
          </a:stretch>
        </p:blipFill>
        <p:spPr>
          <a:xfrm>
            <a:off x="10363200" y="330200"/>
            <a:ext cx="1428750" cy="1428750"/>
          </a:xfrm>
          <a:prstGeom prst="rect">
            <a:avLst/>
          </a:prstGeom>
        </p:spPr>
      </p:pic>
      <p:sp>
        <p:nvSpPr>
          <p:cNvPr id="4" name="TextBox 3">
            <a:extLst>
              <a:ext uri="{FF2B5EF4-FFF2-40B4-BE49-F238E27FC236}">
                <a16:creationId xmlns:a16="http://schemas.microsoft.com/office/drawing/2014/main" id="{51868047-032B-F42E-4A58-9E71E9381841}"/>
              </a:ext>
            </a:extLst>
          </p:cNvPr>
          <p:cNvSpPr txBox="1"/>
          <p:nvPr/>
        </p:nvSpPr>
        <p:spPr>
          <a:xfrm>
            <a:off x="1099457" y="1463488"/>
            <a:ext cx="4775200" cy="2862322"/>
          </a:xfrm>
          <a:prstGeom prst="rect">
            <a:avLst/>
          </a:prstGeom>
          <a:noFill/>
        </p:spPr>
        <p:txBody>
          <a:bodyPr wrap="square" lIns="91440" tIns="45720" rIns="91440" bIns="4572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GB" sz="6000" b="1" dirty="0">
                <a:solidFill>
                  <a:schemeClr val="bg1"/>
                </a:solidFill>
                <a:ea typeface="Calibri"/>
                <a:cs typeface="Calibri"/>
              </a:rPr>
              <a:t>Respect, Tolerance and Inclusion</a:t>
            </a:r>
          </a:p>
        </p:txBody>
      </p:sp>
      <p:sp>
        <p:nvSpPr>
          <p:cNvPr id="5" name="TextBox 4">
            <a:extLst>
              <a:ext uri="{FF2B5EF4-FFF2-40B4-BE49-F238E27FC236}">
                <a16:creationId xmlns:a16="http://schemas.microsoft.com/office/drawing/2014/main" id="{EF03D76A-48A8-BFA3-A0CD-5FEA587C8CF4}"/>
              </a:ext>
            </a:extLst>
          </p:cNvPr>
          <p:cNvSpPr txBox="1"/>
          <p:nvPr/>
        </p:nvSpPr>
        <p:spPr>
          <a:xfrm>
            <a:off x="609600" y="330200"/>
            <a:ext cx="3149600" cy="584775"/>
          </a:xfrm>
          <a:prstGeom prst="rect">
            <a:avLst/>
          </a:prstGeom>
          <a:noFill/>
          <a:ln>
            <a:solidFill>
              <a:schemeClr val="bg1"/>
            </a:solidFill>
          </a:ln>
        </p:spPr>
        <p:txBody>
          <a:bodyPr wrap="square" rtlCol="0">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GB" sz="1600" b="1" dirty="0">
                <a:solidFill>
                  <a:schemeClr val="bg1"/>
                </a:solidFill>
              </a:rPr>
              <a:t>Year 8 Personal Development</a:t>
            </a:r>
          </a:p>
          <a:p>
            <a:r>
              <a:rPr lang="en-GB" sz="1600" b="1" dirty="0">
                <a:solidFill>
                  <a:schemeClr val="bg1"/>
                </a:solidFill>
              </a:rPr>
              <a:t>Values, Rights and Responsibilities</a:t>
            </a:r>
          </a:p>
        </p:txBody>
      </p:sp>
      <p:pic>
        <p:nvPicPr>
          <p:cNvPr id="6" name="Picture 5">
            <a:extLst>
              <a:ext uri="{FF2B5EF4-FFF2-40B4-BE49-F238E27FC236}">
                <a16:creationId xmlns:a16="http://schemas.microsoft.com/office/drawing/2014/main" id="{C95AC00E-20CC-7FC1-D241-A7A209B2666A}"/>
              </a:ext>
            </a:extLst>
          </p:cNvPr>
          <p:cNvPicPr>
            <a:picLocks noChangeAspect="1"/>
          </p:cNvPicPr>
          <p:nvPr/>
        </p:nvPicPr>
        <p:blipFill>
          <a:blip r:embed="rId4"/>
          <a:stretch>
            <a:fillRect/>
          </a:stretch>
        </p:blipFill>
        <p:spPr>
          <a:xfrm>
            <a:off x="304800" y="5072841"/>
            <a:ext cx="1727200" cy="1485597"/>
          </a:xfrm>
          <a:prstGeom prst="rect">
            <a:avLst/>
          </a:prstGeom>
        </p:spPr>
      </p:pic>
      <p:pic>
        <p:nvPicPr>
          <p:cNvPr id="7" name="Picture 6">
            <a:extLst>
              <a:ext uri="{FF2B5EF4-FFF2-40B4-BE49-F238E27FC236}">
                <a16:creationId xmlns:a16="http://schemas.microsoft.com/office/drawing/2014/main" id="{F1452BB2-31C9-92CC-B9C0-993F22023BA9}"/>
              </a:ext>
            </a:extLst>
          </p:cNvPr>
          <p:cNvPicPr>
            <a:picLocks noChangeAspect="1"/>
          </p:cNvPicPr>
          <p:nvPr/>
        </p:nvPicPr>
        <p:blipFill>
          <a:blip r:embed="rId5"/>
          <a:stretch>
            <a:fillRect/>
          </a:stretch>
        </p:blipFill>
        <p:spPr>
          <a:xfrm>
            <a:off x="2413000" y="5423694"/>
            <a:ext cx="1930400" cy="958850"/>
          </a:xfrm>
          <a:prstGeom prst="rect">
            <a:avLst/>
          </a:prstGeom>
        </p:spPr>
      </p:pic>
      <p:sp>
        <p:nvSpPr>
          <p:cNvPr id="8" name="TextBox 7">
            <a:extLst>
              <a:ext uri="{FF2B5EF4-FFF2-40B4-BE49-F238E27FC236}">
                <a16:creationId xmlns:a16="http://schemas.microsoft.com/office/drawing/2014/main" id="{BD2ABAA8-7AE1-3D0A-8DD3-B690E3613C87}"/>
              </a:ext>
            </a:extLst>
          </p:cNvPr>
          <p:cNvSpPr txBox="1"/>
          <p:nvPr/>
        </p:nvSpPr>
        <p:spPr>
          <a:xfrm>
            <a:off x="4622800" y="5461001"/>
            <a:ext cx="1727200" cy="830997"/>
          </a:xfrm>
          <a:prstGeom prst="rect">
            <a:avLst/>
          </a:prstGeom>
          <a:noFill/>
        </p:spPr>
        <p:txBody>
          <a:bodyPr wrap="square" rtlCol="0">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GB" sz="1600" b="1" dirty="0">
                <a:solidFill>
                  <a:schemeClr val="bg1"/>
                </a:solidFill>
              </a:rPr>
              <a:t>British Values:</a:t>
            </a:r>
          </a:p>
          <a:p>
            <a:r>
              <a:rPr lang="en-GB" sz="1600" b="1" dirty="0">
                <a:solidFill>
                  <a:schemeClr val="bg1"/>
                </a:solidFill>
              </a:rPr>
              <a:t>Mutual Respect and Tolerance</a:t>
            </a:r>
          </a:p>
        </p:txBody>
      </p:sp>
    </p:spTree>
    <p:extLst>
      <p:ext uri="{BB962C8B-B14F-4D97-AF65-F5344CB8AC3E}">
        <p14:creationId xmlns:p14="http://schemas.microsoft.com/office/powerpoint/2010/main" val="11214466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75E81-F821-5BF8-D4E3-301372087C66}"/>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97995150-2AFB-AB94-032F-1EEB690CEB21}"/>
              </a:ext>
            </a:extLst>
          </p:cNvPr>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2D9078FB-DF28-0FD5-E7AF-DC342B980A37}"/>
                </a:ext>
              </a:extLst>
            </p:cNvPr>
            <p:cNvSpPr/>
            <p:nvPr/>
          </p:nvSpPr>
          <p:spPr>
            <a:xfrm>
              <a:off x="0" y="0"/>
              <a:ext cx="12192000" cy="118110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7275D0FC-4789-E2DC-1639-3C1B6170BF62}"/>
                </a:ext>
              </a:extLst>
            </p:cNvPr>
            <p:cNvSpPr txBox="1"/>
            <p:nvPr/>
          </p:nvSpPr>
          <p:spPr>
            <a:xfrm>
              <a:off x="0" y="82717"/>
              <a:ext cx="12192000" cy="1015663"/>
            </a:xfrm>
            <a:prstGeom prst="rect">
              <a:avLst/>
            </a:prstGeom>
            <a:solidFill>
              <a:schemeClr val="accent6">
                <a:lumMod val="75000"/>
              </a:schemeClr>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ea typeface="Calibri"/>
                  <a:cs typeface="Calibri"/>
                </a:rPr>
                <a:t>What is respect ?</a:t>
              </a:r>
            </a:p>
          </p:txBody>
        </p:sp>
      </p:grpSp>
      <p:sp>
        <p:nvSpPr>
          <p:cNvPr id="4" name="TextBox 3">
            <a:extLst>
              <a:ext uri="{FF2B5EF4-FFF2-40B4-BE49-F238E27FC236}">
                <a16:creationId xmlns:a16="http://schemas.microsoft.com/office/drawing/2014/main" id="{5C28A1A8-7BD3-30A4-A559-2DBA58BEE576}"/>
              </a:ext>
            </a:extLst>
          </p:cNvPr>
          <p:cNvSpPr txBox="1"/>
          <p:nvPr/>
        </p:nvSpPr>
        <p:spPr>
          <a:xfrm>
            <a:off x="873356" y="1956215"/>
            <a:ext cx="6400673" cy="3170099"/>
          </a:xfrm>
          <a:prstGeom prst="rect">
            <a:avLst/>
          </a:prstGeom>
          <a:solidFill>
            <a:schemeClr val="accent6">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000" dirty="0">
                <a:solidFill>
                  <a:srgbClr val="001D35"/>
                </a:solidFill>
                <a:ea typeface="+mn-lt"/>
                <a:cs typeface="+mn-lt"/>
              </a:rPr>
              <a:t>Showing respect means </a:t>
            </a:r>
            <a:r>
              <a:rPr lang="en-US" sz="4000" dirty="0">
                <a:ea typeface="+mn-lt"/>
                <a:cs typeface="+mn-lt"/>
              </a:rPr>
              <a:t>treating others with </a:t>
            </a:r>
            <a:r>
              <a:rPr lang="en-US" sz="4000">
                <a:ea typeface="+mn-lt"/>
                <a:cs typeface="+mn-lt"/>
              </a:rPr>
              <a:t>consideration, acknowledging their </a:t>
            </a:r>
            <a:r>
              <a:rPr lang="en-US" sz="4000" dirty="0">
                <a:ea typeface="+mn-lt"/>
                <a:cs typeface="+mn-lt"/>
              </a:rPr>
              <a:t>value and importance as individuals.</a:t>
            </a:r>
            <a:endParaRPr lang="en-US" sz="4000" dirty="0"/>
          </a:p>
        </p:txBody>
      </p:sp>
      <p:pic>
        <p:nvPicPr>
          <p:cNvPr id="5" name="Picture 4" descr="A yellow emoji holding a pen&#10;&#10;AI-generated content may be incorrect.">
            <a:extLst>
              <a:ext uri="{FF2B5EF4-FFF2-40B4-BE49-F238E27FC236}">
                <a16:creationId xmlns:a16="http://schemas.microsoft.com/office/drawing/2014/main" id="{C76E2FAD-39D7-B4B0-FE07-3E244DC91B4E}"/>
              </a:ext>
            </a:extLst>
          </p:cNvPr>
          <p:cNvPicPr>
            <a:picLocks noChangeAspect="1"/>
          </p:cNvPicPr>
          <p:nvPr/>
        </p:nvPicPr>
        <p:blipFill>
          <a:blip r:embed="rId3"/>
          <a:stretch>
            <a:fillRect/>
          </a:stretch>
        </p:blipFill>
        <p:spPr>
          <a:xfrm>
            <a:off x="10216314" y="4862012"/>
            <a:ext cx="1504950" cy="1685925"/>
          </a:xfrm>
          <a:prstGeom prst="rect">
            <a:avLst/>
          </a:prstGeom>
        </p:spPr>
      </p:pic>
      <p:sp>
        <p:nvSpPr>
          <p:cNvPr id="6" name="TextBox 5">
            <a:extLst>
              <a:ext uri="{FF2B5EF4-FFF2-40B4-BE49-F238E27FC236}">
                <a16:creationId xmlns:a16="http://schemas.microsoft.com/office/drawing/2014/main" id="{53923224-BCB6-F1D5-8671-494254AB909A}"/>
              </a:ext>
            </a:extLst>
          </p:cNvPr>
          <p:cNvSpPr txBox="1"/>
          <p:nvPr/>
        </p:nvSpPr>
        <p:spPr>
          <a:xfrm>
            <a:off x="8034498" y="1954729"/>
            <a:ext cx="3984641"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dirty="0">
                <a:ea typeface="Calibri"/>
                <a:cs typeface="Calibri"/>
              </a:rPr>
              <a:t>Copy this definition into </a:t>
            </a:r>
            <a:r>
              <a:rPr lang="en-US" sz="4000">
                <a:ea typeface="Calibri"/>
                <a:cs typeface="Calibri"/>
              </a:rPr>
              <a:t>your booklets</a:t>
            </a:r>
            <a:endParaRPr lang="en-US" sz="4000" dirty="0"/>
          </a:p>
        </p:txBody>
      </p:sp>
    </p:spTree>
    <p:extLst>
      <p:ext uri="{BB962C8B-B14F-4D97-AF65-F5344CB8AC3E}">
        <p14:creationId xmlns:p14="http://schemas.microsoft.com/office/powerpoint/2010/main" val="6494502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88D15-2CF5-3D7E-7758-A3EBD13E9F25}"/>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CF132C32-F86D-4D5C-BAF8-5ECBC25BF7CF}"/>
              </a:ext>
            </a:extLst>
          </p:cNvPr>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336B7C63-E1F3-B3D4-DFCA-2864E7D4058E}"/>
                </a:ext>
              </a:extLst>
            </p:cNvPr>
            <p:cNvSpPr/>
            <p:nvPr/>
          </p:nvSpPr>
          <p:spPr>
            <a:xfrm>
              <a:off x="0" y="0"/>
              <a:ext cx="12192000" cy="118110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13409BD7-3615-B990-A1FA-CF3570D7EEE6}"/>
                </a:ext>
              </a:extLst>
            </p:cNvPr>
            <p:cNvSpPr txBox="1"/>
            <p:nvPr/>
          </p:nvSpPr>
          <p:spPr>
            <a:xfrm>
              <a:off x="0" y="82717"/>
              <a:ext cx="12192000" cy="1015663"/>
            </a:xfrm>
            <a:prstGeom prst="rect">
              <a:avLst/>
            </a:prstGeom>
            <a:solidFill>
              <a:schemeClr val="accent6">
                <a:lumMod val="75000"/>
              </a:schemeClr>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rPr>
                <a:t>Respect</a:t>
              </a:r>
              <a:endParaRPr lang="en-GB" sz="6000" b="1" dirty="0">
                <a:solidFill>
                  <a:schemeClr val="bg1"/>
                </a:solidFill>
                <a:ea typeface="Calibri"/>
                <a:cs typeface="Calibri"/>
              </a:endParaRPr>
            </a:p>
          </p:txBody>
        </p:sp>
      </p:grpSp>
      <p:sp>
        <p:nvSpPr>
          <p:cNvPr id="13" name="Google Shape;293;p40">
            <a:extLst>
              <a:ext uri="{FF2B5EF4-FFF2-40B4-BE49-F238E27FC236}">
                <a16:creationId xmlns:a16="http://schemas.microsoft.com/office/drawing/2014/main" id="{A7ADEAD8-943E-6495-4685-081279C74F23}"/>
              </a:ext>
            </a:extLst>
          </p:cNvPr>
          <p:cNvSpPr txBox="1">
            <a:spLocks/>
          </p:cNvSpPr>
          <p:nvPr/>
        </p:nvSpPr>
        <p:spPr>
          <a:xfrm>
            <a:off x="839450" y="2994967"/>
            <a:ext cx="4577241" cy="868063"/>
          </a:xfrm>
          <a:prstGeom prst="rect">
            <a:avLst/>
          </a:prstGeom>
          <a:solidFill>
            <a:srgbClr val="FF0000"/>
          </a:solidFill>
        </p:spPr>
        <p:txBody>
          <a:bodyPr spcFirstLastPara="1" wrap="square" lIns="182850" tIns="180000" rIns="182850" bIns="18285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Font typeface="Arial" panose="020B0604020202020204" pitchFamily="34" charset="0"/>
              <a:buNone/>
            </a:pPr>
            <a:r>
              <a:rPr lang="en-GB" sz="3500">
                <a:solidFill>
                  <a:srgbClr val="FFFFFF"/>
                </a:solidFill>
              </a:rPr>
              <a:t>True</a:t>
            </a:r>
          </a:p>
        </p:txBody>
      </p:sp>
      <p:sp>
        <p:nvSpPr>
          <p:cNvPr id="15" name="Google Shape;294;p40">
            <a:extLst>
              <a:ext uri="{FF2B5EF4-FFF2-40B4-BE49-F238E27FC236}">
                <a16:creationId xmlns:a16="http://schemas.microsoft.com/office/drawing/2014/main" id="{A8E049CE-6DE4-79E2-6966-8A93BF8E780C}"/>
              </a:ext>
            </a:extLst>
          </p:cNvPr>
          <p:cNvSpPr txBox="1">
            <a:spLocks/>
          </p:cNvSpPr>
          <p:nvPr/>
        </p:nvSpPr>
        <p:spPr>
          <a:xfrm>
            <a:off x="6775310" y="2994968"/>
            <a:ext cx="4577241" cy="868063"/>
          </a:xfrm>
          <a:prstGeom prst="rect">
            <a:avLst/>
          </a:prstGeom>
          <a:solidFill>
            <a:schemeClr val="accent4"/>
          </a:solidFill>
        </p:spPr>
        <p:txBody>
          <a:bodyPr spcFirstLastPara="1" wrap="square" lIns="182850" tIns="180000" rIns="182850" bIns="18285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Font typeface="Arial" panose="020B0604020202020204" pitchFamily="34" charset="0"/>
              <a:buNone/>
            </a:pPr>
            <a:r>
              <a:rPr lang="en-GB" sz="3500"/>
              <a:t>False</a:t>
            </a:r>
          </a:p>
        </p:txBody>
      </p:sp>
      <p:sp>
        <p:nvSpPr>
          <p:cNvPr id="16" name="Google Shape;296;p40">
            <a:extLst>
              <a:ext uri="{FF2B5EF4-FFF2-40B4-BE49-F238E27FC236}">
                <a16:creationId xmlns:a16="http://schemas.microsoft.com/office/drawing/2014/main" id="{45671426-5C2D-23B0-AC79-7BD30F234340}"/>
              </a:ext>
            </a:extLst>
          </p:cNvPr>
          <p:cNvSpPr txBox="1">
            <a:spLocks/>
          </p:cNvSpPr>
          <p:nvPr/>
        </p:nvSpPr>
        <p:spPr>
          <a:xfrm>
            <a:off x="329784" y="1800000"/>
            <a:ext cx="11332564" cy="733338"/>
          </a:xfrm>
          <a:prstGeom prst="rect">
            <a:avLst/>
          </a:prstGeom>
        </p:spPr>
        <p:txBody>
          <a:bodyPr spcFirstLastPara="1" vert="horz" wrap="square" lIns="0" tIns="0" rIns="0" bIns="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n-GB" sz="4800" dirty="0">
                <a:latin typeface="+mn-lt"/>
              </a:rPr>
              <a:t>“We should respect everyone.”</a:t>
            </a:r>
          </a:p>
        </p:txBody>
      </p:sp>
      <p:sp>
        <p:nvSpPr>
          <p:cNvPr id="17" name="Google Shape;297;p40">
            <a:extLst>
              <a:ext uri="{FF2B5EF4-FFF2-40B4-BE49-F238E27FC236}">
                <a16:creationId xmlns:a16="http://schemas.microsoft.com/office/drawing/2014/main" id="{8F414B80-5A5F-DD08-8B0C-B7D48981231A}"/>
              </a:ext>
            </a:extLst>
          </p:cNvPr>
          <p:cNvSpPr/>
          <p:nvPr/>
        </p:nvSpPr>
        <p:spPr>
          <a:xfrm>
            <a:off x="839450" y="2994967"/>
            <a:ext cx="4577241" cy="868063"/>
          </a:xfrm>
          <a:prstGeom prst="rect">
            <a:avLst/>
          </a:prstGeom>
          <a:noFill/>
          <a:ln w="127000" cap="flat" cmpd="sng">
            <a:solidFill>
              <a:srgbClr val="00B05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98;p40">
            <a:extLst>
              <a:ext uri="{FF2B5EF4-FFF2-40B4-BE49-F238E27FC236}">
                <a16:creationId xmlns:a16="http://schemas.microsoft.com/office/drawing/2014/main" id="{4E8BADFD-D49B-1231-7A71-D8FFCAF57384}"/>
              </a:ext>
            </a:extLst>
          </p:cNvPr>
          <p:cNvSpPr txBox="1">
            <a:spLocks/>
          </p:cNvSpPr>
          <p:nvPr/>
        </p:nvSpPr>
        <p:spPr>
          <a:xfrm>
            <a:off x="719701" y="4611186"/>
            <a:ext cx="10552730" cy="1629000"/>
          </a:xfrm>
          <a:prstGeom prst="rect">
            <a:avLst/>
          </a:prstGeom>
        </p:spPr>
        <p:txBody>
          <a:bodyPr spcFirstLastPara="1" vert="horz" wrap="square" lIns="0" tIns="0" rIns="0" bIns="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n-GB" sz="3600" dirty="0">
                <a:latin typeface="+mn-lt"/>
              </a:rPr>
              <a:t>In society, everyone is worthy of respect and everyone is different in some way, therefore people need to understand and celebrate diversity.</a:t>
            </a:r>
          </a:p>
        </p:txBody>
      </p:sp>
    </p:spTree>
    <p:extLst>
      <p:ext uri="{BB962C8B-B14F-4D97-AF65-F5344CB8AC3E}">
        <p14:creationId xmlns:p14="http://schemas.microsoft.com/office/powerpoint/2010/main" val="3743348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D2D0C-56A5-636F-0D26-A74E1ACEC833}"/>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10152ED3-5779-8741-4F6A-DDDC9B4DCF2F}"/>
              </a:ext>
            </a:extLst>
          </p:cNvPr>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33100F04-4A03-AB46-173A-51DFDFB61970}"/>
                </a:ext>
              </a:extLst>
            </p:cNvPr>
            <p:cNvSpPr/>
            <p:nvPr/>
          </p:nvSpPr>
          <p:spPr>
            <a:xfrm>
              <a:off x="0" y="0"/>
              <a:ext cx="12192000" cy="118110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0E97C3B5-D7E7-4803-BB0D-835F83FB2133}"/>
                </a:ext>
              </a:extLst>
            </p:cNvPr>
            <p:cNvSpPr txBox="1"/>
            <p:nvPr/>
          </p:nvSpPr>
          <p:spPr>
            <a:xfrm>
              <a:off x="0" y="82717"/>
              <a:ext cx="12192000" cy="1015663"/>
            </a:xfrm>
            <a:prstGeom prst="rect">
              <a:avLst/>
            </a:prstGeom>
            <a:solidFill>
              <a:schemeClr val="accent6">
                <a:lumMod val="75000"/>
              </a:schemeClr>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rPr>
                <a:t>What are British Values?</a:t>
              </a:r>
            </a:p>
          </p:txBody>
        </p:sp>
      </p:grpSp>
      <p:sp>
        <p:nvSpPr>
          <p:cNvPr id="7" name="AutoShape 2" descr="British Values - Ormiston Victory Academy">
            <a:extLst>
              <a:ext uri="{FF2B5EF4-FFF2-40B4-BE49-F238E27FC236}">
                <a16:creationId xmlns:a16="http://schemas.microsoft.com/office/drawing/2014/main" id="{B6B36EB5-4012-3CE0-67B0-2DB2EAB6EA15}"/>
              </a:ext>
            </a:extLst>
          </p:cNvPr>
          <p:cNvSpPr>
            <a:spLocks noChangeAspect="1" noChangeArrowheads="1"/>
          </p:cNvSpPr>
          <p:nvPr/>
        </p:nvSpPr>
        <p:spPr bwMode="auto">
          <a:xfrm>
            <a:off x="5943600" y="3276600"/>
            <a:ext cx="304800" cy="30480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 name="Picture 2" descr="A flag with text overlay&#10;&#10;AI-generated content may be incorrect.">
            <a:extLst>
              <a:ext uri="{FF2B5EF4-FFF2-40B4-BE49-F238E27FC236}">
                <a16:creationId xmlns:a16="http://schemas.microsoft.com/office/drawing/2014/main" id="{6AEF8257-5431-D415-C8F1-09DF8F8CD925}"/>
              </a:ext>
            </a:extLst>
          </p:cNvPr>
          <p:cNvPicPr>
            <a:picLocks noChangeAspect="1"/>
          </p:cNvPicPr>
          <p:nvPr/>
        </p:nvPicPr>
        <p:blipFill>
          <a:blip r:embed="rId3"/>
          <a:srcRect r="205" b="17423"/>
          <a:stretch>
            <a:fillRect/>
          </a:stretch>
        </p:blipFill>
        <p:spPr>
          <a:xfrm>
            <a:off x="1019725" y="1403684"/>
            <a:ext cx="4307219" cy="5001388"/>
          </a:xfrm>
          <a:prstGeom prst="rect">
            <a:avLst/>
          </a:prstGeom>
        </p:spPr>
      </p:pic>
      <p:sp>
        <p:nvSpPr>
          <p:cNvPr id="5" name="TextBox 4">
            <a:extLst>
              <a:ext uri="{FF2B5EF4-FFF2-40B4-BE49-F238E27FC236}">
                <a16:creationId xmlns:a16="http://schemas.microsoft.com/office/drawing/2014/main" id="{2732E545-11E6-C724-7EBB-BA083156B456}"/>
              </a:ext>
            </a:extLst>
          </p:cNvPr>
          <p:cNvSpPr txBox="1"/>
          <p:nvPr/>
        </p:nvSpPr>
        <p:spPr>
          <a:xfrm>
            <a:off x="5773970" y="1999839"/>
            <a:ext cx="5503315" cy="35786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8" name="TextBox 7">
            <a:extLst>
              <a:ext uri="{FF2B5EF4-FFF2-40B4-BE49-F238E27FC236}">
                <a16:creationId xmlns:a16="http://schemas.microsoft.com/office/drawing/2014/main" id="{49EAF94A-9D7D-DEB7-7E50-22B0D7867DD0}"/>
              </a:ext>
            </a:extLst>
          </p:cNvPr>
          <p:cNvSpPr txBox="1"/>
          <p:nvPr/>
        </p:nvSpPr>
        <p:spPr>
          <a:xfrm>
            <a:off x="5776497" y="1458380"/>
            <a:ext cx="5292806" cy="5016758"/>
          </a:xfrm>
          <a:prstGeom prst="rect">
            <a:avLst/>
          </a:prstGeom>
          <a:solidFill>
            <a:schemeClr val="accent6">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dirty="0">
                <a:ea typeface="Calibri"/>
                <a:cs typeface="Calibri"/>
              </a:rPr>
              <a:t>Why do you think it is important to teach British Values ?</a:t>
            </a:r>
          </a:p>
          <a:p>
            <a:endParaRPr lang="en-US" sz="4000" dirty="0">
              <a:ea typeface="Calibri"/>
              <a:cs typeface="Calibri"/>
            </a:endParaRPr>
          </a:p>
          <a:p>
            <a:r>
              <a:rPr lang="en-US" sz="4000" dirty="0">
                <a:ea typeface="Calibri"/>
                <a:cs typeface="Calibri"/>
              </a:rPr>
              <a:t>Can you think of any examples where these values have been covered in lessons ?</a:t>
            </a:r>
          </a:p>
        </p:txBody>
      </p:sp>
    </p:spTree>
    <p:extLst>
      <p:ext uri="{BB962C8B-B14F-4D97-AF65-F5344CB8AC3E}">
        <p14:creationId xmlns:p14="http://schemas.microsoft.com/office/powerpoint/2010/main" val="35654962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DE96C-FC67-235E-9310-E6A8FE02082D}"/>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82A7E2F0-E4E4-3039-5639-BD0A4D27999E}"/>
              </a:ext>
            </a:extLst>
          </p:cNvPr>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8BA7000E-BA2C-1C5D-28A1-3A786016B2FB}"/>
                </a:ext>
              </a:extLst>
            </p:cNvPr>
            <p:cNvSpPr/>
            <p:nvPr/>
          </p:nvSpPr>
          <p:spPr>
            <a:xfrm>
              <a:off x="0" y="0"/>
              <a:ext cx="12192000" cy="118110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55CC4FF-D14B-5517-E3B2-56EEDA34A8A8}"/>
                </a:ext>
              </a:extLst>
            </p:cNvPr>
            <p:cNvSpPr txBox="1"/>
            <p:nvPr/>
          </p:nvSpPr>
          <p:spPr>
            <a:xfrm>
              <a:off x="0" y="82717"/>
              <a:ext cx="12192000" cy="1015663"/>
            </a:xfrm>
            <a:prstGeom prst="rect">
              <a:avLst/>
            </a:prstGeom>
            <a:solidFill>
              <a:schemeClr val="accent6">
                <a:lumMod val="75000"/>
              </a:schemeClr>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rPr>
                <a:t>What are British Values?</a:t>
              </a:r>
            </a:p>
          </p:txBody>
        </p:sp>
      </p:grpSp>
      <p:sp>
        <p:nvSpPr>
          <p:cNvPr id="7" name="AutoShape 2" descr="British Values - Ormiston Victory Academy">
            <a:extLst>
              <a:ext uri="{FF2B5EF4-FFF2-40B4-BE49-F238E27FC236}">
                <a16:creationId xmlns:a16="http://schemas.microsoft.com/office/drawing/2014/main" id="{4F6198A5-F702-0E6B-9EEE-AA8834AA5AED}"/>
              </a:ext>
            </a:extLst>
          </p:cNvPr>
          <p:cNvSpPr>
            <a:spLocks noChangeAspect="1" noChangeArrowheads="1"/>
          </p:cNvSpPr>
          <p:nvPr/>
        </p:nvSpPr>
        <p:spPr bwMode="auto">
          <a:xfrm>
            <a:off x="5943600" y="3276600"/>
            <a:ext cx="304800" cy="30480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TextBox 4">
            <a:extLst>
              <a:ext uri="{FF2B5EF4-FFF2-40B4-BE49-F238E27FC236}">
                <a16:creationId xmlns:a16="http://schemas.microsoft.com/office/drawing/2014/main" id="{CA5E255E-44DC-D2EC-3D50-87DE5E964AD1}"/>
              </a:ext>
            </a:extLst>
          </p:cNvPr>
          <p:cNvSpPr txBox="1"/>
          <p:nvPr/>
        </p:nvSpPr>
        <p:spPr>
          <a:xfrm>
            <a:off x="5773970" y="1999839"/>
            <a:ext cx="5503315" cy="35786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pic>
        <p:nvPicPr>
          <p:cNvPr id="4" name="Online Media 3" title="British Values Rap - Primary/Secondary Music Education">
            <a:hlinkClick r:id="" action="ppaction://media"/>
            <a:extLst>
              <a:ext uri="{FF2B5EF4-FFF2-40B4-BE49-F238E27FC236}">
                <a16:creationId xmlns:a16="http://schemas.microsoft.com/office/drawing/2014/main" id="{74C5E7D5-7817-8FED-C566-FD18BA79F5E4}"/>
              </a:ext>
            </a:extLst>
          </p:cNvPr>
          <p:cNvPicPr>
            <a:picLocks noRot="1" noChangeAspect="1"/>
          </p:cNvPicPr>
          <p:nvPr>
            <a:videoFile r:link="rId1"/>
          </p:nvPr>
        </p:nvPicPr>
        <p:blipFill>
          <a:blip r:embed="rId4"/>
          <a:stretch>
            <a:fillRect/>
          </a:stretch>
        </p:blipFill>
        <p:spPr>
          <a:xfrm>
            <a:off x="1241425" y="1287379"/>
            <a:ext cx="9710738" cy="5486400"/>
          </a:xfrm>
          <a:prstGeom prst="rect">
            <a:avLst/>
          </a:prstGeom>
        </p:spPr>
      </p:pic>
    </p:spTree>
    <p:extLst>
      <p:ext uri="{BB962C8B-B14F-4D97-AF65-F5344CB8AC3E}">
        <p14:creationId xmlns:p14="http://schemas.microsoft.com/office/powerpoint/2010/main" val="18931667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lumMod val="75000"/>
              </a:schemeClr>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rPr>
                <a:t>Tolerance</a:t>
              </a:r>
            </a:p>
          </p:txBody>
        </p:sp>
      </p:grpSp>
      <p:sp>
        <p:nvSpPr>
          <p:cNvPr id="14" name="TextBox 13">
            <a:extLst>
              <a:ext uri="{FF2B5EF4-FFF2-40B4-BE49-F238E27FC236}">
                <a16:creationId xmlns:a16="http://schemas.microsoft.com/office/drawing/2014/main" id="{58D44BA7-1B2D-4C90-A34F-D5A00B090896}"/>
              </a:ext>
            </a:extLst>
          </p:cNvPr>
          <p:cNvSpPr txBox="1"/>
          <p:nvPr/>
        </p:nvSpPr>
        <p:spPr>
          <a:xfrm>
            <a:off x="823477" y="1477361"/>
            <a:ext cx="10815403"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4000" b="1" dirty="0">
                <a:solidFill>
                  <a:srgbClr val="FF0000"/>
                </a:solidFill>
              </a:rPr>
              <a:t>Tolerance: </a:t>
            </a:r>
            <a:r>
              <a:rPr lang="en-GB" sz="4000" b="0" dirty="0">
                <a:solidFill>
                  <a:schemeClr val="tx1"/>
                </a:solidFill>
              </a:rPr>
              <a:t>willingness to accept behaviour and beliefs that are different from your own, although you might not approve or agree with them.</a:t>
            </a:r>
            <a:endParaRPr lang="en-GB" sz="4000" b="0" dirty="0"/>
          </a:p>
        </p:txBody>
      </p:sp>
      <p:pic>
        <p:nvPicPr>
          <p:cNvPr id="1026" name="Picture 2" descr="See the source image">
            <a:extLst>
              <a:ext uri="{FF2B5EF4-FFF2-40B4-BE49-F238E27FC236}">
                <a16:creationId xmlns:a16="http://schemas.microsoft.com/office/drawing/2014/main" id="{9C3746DD-BEAA-46F0-A49C-4603FB793FA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673" b="11510"/>
          <a:stretch/>
        </p:blipFill>
        <p:spPr bwMode="auto">
          <a:xfrm>
            <a:off x="2928079" y="3515592"/>
            <a:ext cx="6096000" cy="29301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63987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peech Bubble: Rectangle with Corners Rounded 16">
            <a:extLst>
              <a:ext uri="{FF2B5EF4-FFF2-40B4-BE49-F238E27FC236}">
                <a16:creationId xmlns:a16="http://schemas.microsoft.com/office/drawing/2014/main" id="{2E2E7890-1C53-4DC8-AE55-8DBE00A854AE}"/>
              </a:ext>
            </a:extLst>
          </p:cNvPr>
          <p:cNvSpPr/>
          <p:nvPr/>
        </p:nvSpPr>
        <p:spPr>
          <a:xfrm>
            <a:off x="5986482" y="3175779"/>
            <a:ext cx="5987141" cy="2945042"/>
          </a:xfrm>
          <a:prstGeom prst="wedgeRoundRectCallout">
            <a:avLst>
              <a:gd name="adj1" fmla="val -44959"/>
              <a:gd name="adj2" fmla="val 68820"/>
              <a:gd name="adj3" fmla="val 16667"/>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Speech Bubble: Rectangle with Corners Rounded 5">
            <a:extLst>
              <a:ext uri="{FF2B5EF4-FFF2-40B4-BE49-F238E27FC236}">
                <a16:creationId xmlns:a16="http://schemas.microsoft.com/office/drawing/2014/main" id="{02A3F1AA-3C47-4653-B479-F4219154AF07}"/>
              </a:ext>
            </a:extLst>
          </p:cNvPr>
          <p:cNvSpPr/>
          <p:nvPr/>
        </p:nvSpPr>
        <p:spPr>
          <a:xfrm>
            <a:off x="218377" y="3175779"/>
            <a:ext cx="4871803" cy="2945042"/>
          </a:xfrm>
          <a:prstGeom prst="wedgeRoundRectCallout">
            <a:avLst>
              <a:gd name="adj1" fmla="val 53013"/>
              <a:gd name="adj2" fmla="val 65308"/>
              <a:gd name="adj3" fmla="val 16667"/>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lumMod val="75000"/>
              </a:schemeClr>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rPr>
                <a:t>Tolerance</a:t>
              </a:r>
            </a:p>
          </p:txBody>
        </p:sp>
      </p:grpSp>
      <p:sp>
        <p:nvSpPr>
          <p:cNvPr id="12" name="TextBox 11">
            <a:extLst>
              <a:ext uri="{FF2B5EF4-FFF2-40B4-BE49-F238E27FC236}">
                <a16:creationId xmlns:a16="http://schemas.microsoft.com/office/drawing/2014/main" id="{8141FEE8-5D4C-43E0-B5E9-9053D9521960}"/>
              </a:ext>
            </a:extLst>
          </p:cNvPr>
          <p:cNvSpPr txBox="1"/>
          <p:nvPr/>
        </p:nvSpPr>
        <p:spPr>
          <a:xfrm>
            <a:off x="491108" y="3175779"/>
            <a:ext cx="4459879" cy="2308324"/>
          </a:xfrm>
          <a:prstGeom prst="rect">
            <a:avLst/>
          </a:prstGeom>
          <a:noFill/>
        </p:spPr>
        <p:txBody>
          <a:bodyPr wrap="square">
            <a:spAutoFit/>
          </a:bodyPr>
          <a:lstStyle/>
          <a:p>
            <a:pPr algn="l"/>
            <a:r>
              <a:rPr lang="en-GB" sz="3600" b="1" dirty="0">
                <a:solidFill>
                  <a:schemeClr val="bg1"/>
                </a:solidFill>
              </a:rPr>
              <a:t>Respect </a:t>
            </a:r>
            <a:r>
              <a:rPr lang="en-GB" sz="3600" dirty="0">
                <a:solidFill>
                  <a:schemeClr val="bg1"/>
                </a:solidFill>
              </a:rPr>
              <a:t>means having </a:t>
            </a:r>
            <a:r>
              <a:rPr lang="en-GB" sz="3600" b="0" i="0" dirty="0">
                <a:solidFill>
                  <a:schemeClr val="bg1"/>
                </a:solidFill>
                <a:effectLst/>
              </a:rPr>
              <a:t>due regard for the feelings, wishes, or rights of others.</a:t>
            </a:r>
          </a:p>
        </p:txBody>
      </p:sp>
      <p:sp>
        <p:nvSpPr>
          <p:cNvPr id="14" name="TextBox 13">
            <a:extLst>
              <a:ext uri="{FF2B5EF4-FFF2-40B4-BE49-F238E27FC236}">
                <a16:creationId xmlns:a16="http://schemas.microsoft.com/office/drawing/2014/main" id="{85CC4AEF-3EEE-413D-93F0-D4DC9F1B6D51}"/>
              </a:ext>
            </a:extLst>
          </p:cNvPr>
          <p:cNvSpPr txBox="1"/>
          <p:nvPr/>
        </p:nvSpPr>
        <p:spPr>
          <a:xfrm>
            <a:off x="6355830" y="3175779"/>
            <a:ext cx="5617793" cy="286232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3600" b="1" dirty="0">
                <a:solidFill>
                  <a:srgbClr val="FF0000"/>
                </a:solidFill>
              </a:rPr>
              <a:t>Tolerance: </a:t>
            </a:r>
            <a:r>
              <a:rPr lang="en-GB" sz="3600" b="0" dirty="0">
                <a:solidFill>
                  <a:schemeClr val="tx1"/>
                </a:solidFill>
              </a:rPr>
              <a:t>willingness to accept behaviour and beliefs that are different from your own, although you might not approve or agree with them.</a:t>
            </a:r>
            <a:endParaRPr lang="en-GB" sz="3600" b="0" dirty="0"/>
          </a:p>
        </p:txBody>
      </p:sp>
      <p:sp>
        <p:nvSpPr>
          <p:cNvPr id="5" name="TextBox 4">
            <a:extLst>
              <a:ext uri="{FF2B5EF4-FFF2-40B4-BE49-F238E27FC236}">
                <a16:creationId xmlns:a16="http://schemas.microsoft.com/office/drawing/2014/main" id="{E103B08F-B435-4291-B253-86C4CCA7D33C}"/>
              </a:ext>
            </a:extLst>
          </p:cNvPr>
          <p:cNvSpPr txBox="1"/>
          <p:nvPr/>
        </p:nvSpPr>
        <p:spPr>
          <a:xfrm>
            <a:off x="722437" y="1465332"/>
            <a:ext cx="10969892" cy="1323439"/>
          </a:xfrm>
          <a:prstGeom prst="rect">
            <a:avLst/>
          </a:prstGeom>
          <a:noFill/>
        </p:spPr>
        <p:txBody>
          <a:bodyPr wrap="square" rtlCol="0">
            <a:spAutoFit/>
          </a:bodyPr>
          <a:lstStyle/>
          <a:p>
            <a:r>
              <a:rPr lang="en-GB" sz="4000" b="1" dirty="0">
                <a:solidFill>
                  <a:srgbClr val="FF0000"/>
                </a:solidFill>
              </a:rPr>
              <a:t>Task: </a:t>
            </a:r>
            <a:r>
              <a:rPr lang="en-GB" sz="4000" dirty="0"/>
              <a:t>Respect and tolerance are linked. Explain how they are linked in your booklets.</a:t>
            </a:r>
          </a:p>
        </p:txBody>
      </p:sp>
      <p:pic>
        <p:nvPicPr>
          <p:cNvPr id="2050" name="Picture 2" descr="See the source image">
            <a:extLst>
              <a:ext uri="{FF2B5EF4-FFF2-40B4-BE49-F238E27FC236}">
                <a16:creationId xmlns:a16="http://schemas.microsoft.com/office/drawing/2014/main" id="{A3EB130B-A5C8-4951-B502-B74C76A75B0D}"/>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4271327" y="3611358"/>
            <a:ext cx="2376401" cy="14607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71475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lumMod val="75000"/>
              </a:schemeClr>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rPr>
                <a:t>Tolerance: Read all about it!</a:t>
              </a:r>
            </a:p>
          </p:txBody>
        </p:sp>
      </p:grpSp>
      <p:pic>
        <p:nvPicPr>
          <p:cNvPr id="15" name="Picture 14">
            <a:extLst>
              <a:ext uri="{FF2B5EF4-FFF2-40B4-BE49-F238E27FC236}">
                <a16:creationId xmlns:a16="http://schemas.microsoft.com/office/drawing/2014/main" id="{ADDC55CA-3D29-4E5C-A628-DFC74A33809C}"/>
              </a:ext>
            </a:extLst>
          </p:cNvPr>
          <p:cNvPicPr>
            <a:picLocks noChangeAspect="1"/>
          </p:cNvPicPr>
          <p:nvPr/>
        </p:nvPicPr>
        <p:blipFill rotWithShape="1">
          <a:blip r:embed="rId3"/>
          <a:srcRect l="19807" t="21183" r="46731" b="15881"/>
          <a:stretch/>
        </p:blipFill>
        <p:spPr>
          <a:xfrm flipH="1">
            <a:off x="9188971" y="1346509"/>
            <a:ext cx="2612766" cy="2607922"/>
          </a:xfrm>
          <a:prstGeom prst="rect">
            <a:avLst/>
          </a:prstGeom>
        </p:spPr>
      </p:pic>
      <p:sp>
        <p:nvSpPr>
          <p:cNvPr id="16" name="TextBox 15">
            <a:extLst>
              <a:ext uri="{FF2B5EF4-FFF2-40B4-BE49-F238E27FC236}">
                <a16:creationId xmlns:a16="http://schemas.microsoft.com/office/drawing/2014/main" id="{D42E2D4E-6139-44CA-8463-247DE380E6B2}"/>
              </a:ext>
            </a:extLst>
          </p:cNvPr>
          <p:cNvSpPr txBox="1"/>
          <p:nvPr/>
        </p:nvSpPr>
        <p:spPr>
          <a:xfrm>
            <a:off x="704535" y="1434125"/>
            <a:ext cx="8724277" cy="5078313"/>
          </a:xfrm>
          <a:prstGeom prst="rect">
            <a:avLst/>
          </a:prstGeom>
          <a:noFill/>
        </p:spPr>
        <p:txBody>
          <a:bodyPr wrap="square" rtlCol="0">
            <a:spAutoFit/>
          </a:bodyPr>
          <a:lstStyle/>
          <a:p>
            <a:pPr marL="571500" indent="-571500">
              <a:buFont typeface="Arial" panose="020B0604020202020204" pitchFamily="34" charset="0"/>
              <a:buChar char="•"/>
            </a:pPr>
            <a:r>
              <a:rPr lang="en-GB" sz="3600" dirty="0"/>
              <a:t>Mohammed sits next to Chelsea in most lessons. </a:t>
            </a:r>
          </a:p>
          <a:p>
            <a:pPr marL="571500" indent="-571500">
              <a:buFont typeface="Arial" panose="020B0604020202020204" pitchFamily="34" charset="0"/>
              <a:buChar char="•"/>
            </a:pPr>
            <a:r>
              <a:rPr lang="en-GB" sz="3600" dirty="0"/>
              <a:t>Chelsea is a Liverpool fan. Mohammed is a Manchester United fan. </a:t>
            </a:r>
          </a:p>
          <a:p>
            <a:pPr marL="571500" indent="-571500">
              <a:buFont typeface="Arial" panose="020B0604020202020204" pitchFamily="34" charset="0"/>
              <a:buChar char="•"/>
            </a:pPr>
            <a:r>
              <a:rPr lang="en-GB" sz="3600" dirty="0"/>
              <a:t>Chelsea likes to go to church on a Sunday. Mohammed goes to mosque most days. </a:t>
            </a:r>
          </a:p>
          <a:p>
            <a:pPr marL="571500" indent="-571500">
              <a:buFont typeface="Arial" panose="020B0604020202020204" pitchFamily="34" charset="0"/>
              <a:buChar char="•"/>
            </a:pPr>
            <a:r>
              <a:rPr lang="en-GB" sz="3600" dirty="0"/>
              <a:t>Chelsea does her homework after dinner. Mohammed does his in school before going home. </a:t>
            </a:r>
          </a:p>
        </p:txBody>
      </p:sp>
      <p:pic>
        <p:nvPicPr>
          <p:cNvPr id="18" name="Picture 17">
            <a:extLst>
              <a:ext uri="{FF2B5EF4-FFF2-40B4-BE49-F238E27FC236}">
                <a16:creationId xmlns:a16="http://schemas.microsoft.com/office/drawing/2014/main" id="{BBC861DC-0B78-46D8-8535-03087E47A0B9}"/>
              </a:ext>
            </a:extLst>
          </p:cNvPr>
          <p:cNvPicPr>
            <a:picLocks noChangeAspect="1"/>
          </p:cNvPicPr>
          <p:nvPr/>
        </p:nvPicPr>
        <p:blipFill rotWithShape="1">
          <a:blip r:embed="rId4"/>
          <a:srcRect l="19327" t="23577" r="47535" b="14497"/>
          <a:stretch/>
        </p:blipFill>
        <p:spPr>
          <a:xfrm>
            <a:off x="9396351" y="4042047"/>
            <a:ext cx="2488367" cy="2614278"/>
          </a:xfrm>
          <a:prstGeom prst="rect">
            <a:avLst/>
          </a:prstGeom>
        </p:spPr>
      </p:pic>
    </p:spTree>
    <p:extLst>
      <p:ext uri="{BB962C8B-B14F-4D97-AF65-F5344CB8AC3E}">
        <p14:creationId xmlns:p14="http://schemas.microsoft.com/office/powerpoint/2010/main" val="12533214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ADDC55CA-3D29-4E5C-A628-DFC74A33809C}"/>
              </a:ext>
            </a:extLst>
          </p:cNvPr>
          <p:cNvPicPr>
            <a:picLocks noChangeAspect="1"/>
          </p:cNvPicPr>
          <p:nvPr/>
        </p:nvPicPr>
        <p:blipFill rotWithShape="1">
          <a:blip r:embed="rId3"/>
          <a:srcRect l="19807" t="21183" r="46731" b="15881"/>
          <a:stretch/>
        </p:blipFill>
        <p:spPr>
          <a:xfrm flipH="1">
            <a:off x="9188971" y="1346509"/>
            <a:ext cx="2612766" cy="2607922"/>
          </a:xfrm>
          <a:prstGeom prst="rect">
            <a:avLst/>
          </a:prstGeom>
        </p:spPr>
      </p:pic>
      <p:sp>
        <p:nvSpPr>
          <p:cNvPr id="16" name="TextBox 15">
            <a:extLst>
              <a:ext uri="{FF2B5EF4-FFF2-40B4-BE49-F238E27FC236}">
                <a16:creationId xmlns:a16="http://schemas.microsoft.com/office/drawing/2014/main" id="{D42E2D4E-6139-44CA-8463-247DE380E6B2}"/>
              </a:ext>
            </a:extLst>
          </p:cNvPr>
          <p:cNvSpPr txBox="1"/>
          <p:nvPr/>
        </p:nvSpPr>
        <p:spPr>
          <a:xfrm>
            <a:off x="732034" y="1524067"/>
            <a:ext cx="8157133" cy="4524315"/>
          </a:xfrm>
          <a:prstGeom prst="rect">
            <a:avLst/>
          </a:prstGeom>
          <a:noFill/>
        </p:spPr>
        <p:txBody>
          <a:bodyPr wrap="square" rtlCol="0">
            <a:spAutoFit/>
          </a:bodyPr>
          <a:lstStyle/>
          <a:p>
            <a:pPr marL="571500" indent="-571500">
              <a:buFont typeface="Arial" panose="020B0604020202020204" pitchFamily="34" charset="0"/>
              <a:buChar char="•"/>
            </a:pPr>
            <a:r>
              <a:rPr lang="en-GB" sz="3600" dirty="0"/>
              <a:t>Mohammed and Chelsea don’t fall out over their different opinions or lifestyles.</a:t>
            </a:r>
          </a:p>
          <a:p>
            <a:pPr marL="571500" indent="-571500">
              <a:buFont typeface="Arial" panose="020B0604020202020204" pitchFamily="34" charset="0"/>
              <a:buChar char="•"/>
            </a:pPr>
            <a:r>
              <a:rPr lang="en-GB" sz="3600" dirty="0"/>
              <a:t>Chelsea asks Mohammed about what happens at the mosque. Mohammed asks about the church. </a:t>
            </a:r>
          </a:p>
          <a:p>
            <a:pPr marL="571500" indent="-571500">
              <a:buFont typeface="Arial" panose="020B0604020202020204" pitchFamily="34" charset="0"/>
              <a:buChar char="•"/>
            </a:pPr>
            <a:r>
              <a:rPr lang="en-GB" sz="3600" dirty="0"/>
              <a:t>They both joke with each other about who is the best football team. </a:t>
            </a:r>
          </a:p>
        </p:txBody>
      </p:sp>
      <p:pic>
        <p:nvPicPr>
          <p:cNvPr id="18" name="Picture 17">
            <a:extLst>
              <a:ext uri="{FF2B5EF4-FFF2-40B4-BE49-F238E27FC236}">
                <a16:creationId xmlns:a16="http://schemas.microsoft.com/office/drawing/2014/main" id="{BBC861DC-0B78-46D8-8535-03087E47A0B9}"/>
              </a:ext>
            </a:extLst>
          </p:cNvPr>
          <p:cNvPicPr>
            <a:picLocks noChangeAspect="1"/>
          </p:cNvPicPr>
          <p:nvPr/>
        </p:nvPicPr>
        <p:blipFill rotWithShape="1">
          <a:blip r:embed="rId4"/>
          <a:srcRect l="19327" t="23577" r="47535" b="14497"/>
          <a:stretch/>
        </p:blipFill>
        <p:spPr>
          <a:xfrm>
            <a:off x="9396351" y="4042047"/>
            <a:ext cx="2488367" cy="2614278"/>
          </a:xfrm>
          <a:prstGeom prst="rect">
            <a:avLst/>
          </a:prstGeom>
        </p:spPr>
      </p:pic>
      <p:pic>
        <p:nvPicPr>
          <p:cNvPr id="13" name="Picture 12">
            <a:extLst>
              <a:ext uri="{FF2B5EF4-FFF2-40B4-BE49-F238E27FC236}">
                <a16:creationId xmlns:a16="http://schemas.microsoft.com/office/drawing/2014/main" id="{588F64D6-2490-499F-813B-BB593A5343DF}"/>
              </a:ext>
            </a:extLst>
          </p:cNvPr>
          <p:cNvPicPr>
            <a:picLocks noChangeAspect="1"/>
          </p:cNvPicPr>
          <p:nvPr/>
        </p:nvPicPr>
        <p:blipFill>
          <a:blip r:embed="rId5"/>
          <a:stretch>
            <a:fillRect/>
          </a:stretch>
        </p:blipFill>
        <p:spPr>
          <a:xfrm>
            <a:off x="11154770" y="82717"/>
            <a:ext cx="818853" cy="982623"/>
          </a:xfrm>
          <a:prstGeom prst="rect">
            <a:avLst/>
          </a:prstGeom>
          <a:ln>
            <a:solidFill>
              <a:schemeClr val="tx1"/>
            </a:solidFill>
          </a:ln>
        </p:spPr>
      </p:pic>
      <p:grpSp>
        <p:nvGrpSpPr>
          <p:cNvPr id="6" name="Group 5">
            <a:extLst>
              <a:ext uri="{FF2B5EF4-FFF2-40B4-BE49-F238E27FC236}">
                <a16:creationId xmlns:a16="http://schemas.microsoft.com/office/drawing/2014/main" id="{12CA36A8-3002-83B2-F2D8-541ED25E82EB}"/>
              </a:ext>
            </a:extLst>
          </p:cNvPr>
          <p:cNvGrpSpPr/>
          <p:nvPr/>
        </p:nvGrpSpPr>
        <p:grpSpPr>
          <a:xfrm>
            <a:off x="0" y="0"/>
            <a:ext cx="12192000" cy="1181100"/>
            <a:chOff x="0" y="0"/>
            <a:chExt cx="12192000" cy="1181100"/>
          </a:xfrm>
        </p:grpSpPr>
        <p:sp>
          <p:nvSpPr>
            <p:cNvPr id="4" name="Rectangle 3">
              <a:extLst>
                <a:ext uri="{FF2B5EF4-FFF2-40B4-BE49-F238E27FC236}">
                  <a16:creationId xmlns:a16="http://schemas.microsoft.com/office/drawing/2014/main" id="{EDEA7B9B-46D7-E6B3-2335-93CDE8077AD4}"/>
                </a:ext>
              </a:extLst>
            </p:cNvPr>
            <p:cNvSpPr/>
            <p:nvPr/>
          </p:nvSpPr>
          <p:spPr>
            <a:xfrm>
              <a:off x="0" y="0"/>
              <a:ext cx="12192000" cy="118110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8EA97685-EFBD-330E-802F-6F0BEA3B5ACC}"/>
                </a:ext>
              </a:extLst>
            </p:cNvPr>
            <p:cNvSpPr txBox="1"/>
            <p:nvPr/>
          </p:nvSpPr>
          <p:spPr>
            <a:xfrm>
              <a:off x="0" y="82717"/>
              <a:ext cx="12192000" cy="1015663"/>
            </a:xfrm>
            <a:prstGeom prst="rect">
              <a:avLst/>
            </a:prstGeom>
            <a:solidFill>
              <a:schemeClr val="accent6">
                <a:lumMod val="75000"/>
              </a:schemeClr>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rPr>
                <a:t>Tolerance: Read all about it!</a:t>
              </a:r>
            </a:p>
          </p:txBody>
        </p:sp>
      </p:grpSp>
    </p:spTree>
    <p:extLst>
      <p:ext uri="{BB962C8B-B14F-4D97-AF65-F5344CB8AC3E}">
        <p14:creationId xmlns:p14="http://schemas.microsoft.com/office/powerpoint/2010/main" val="20010293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ADDC55CA-3D29-4E5C-A628-DFC74A33809C}"/>
              </a:ext>
            </a:extLst>
          </p:cNvPr>
          <p:cNvPicPr>
            <a:picLocks noChangeAspect="1"/>
          </p:cNvPicPr>
          <p:nvPr/>
        </p:nvPicPr>
        <p:blipFill rotWithShape="1">
          <a:blip r:embed="rId3"/>
          <a:srcRect l="19807" t="21183" r="46731" b="15881"/>
          <a:stretch/>
        </p:blipFill>
        <p:spPr>
          <a:xfrm flipH="1">
            <a:off x="9188971" y="1346509"/>
            <a:ext cx="2612766" cy="2607922"/>
          </a:xfrm>
          <a:prstGeom prst="rect">
            <a:avLst/>
          </a:prstGeom>
        </p:spPr>
      </p:pic>
      <p:sp>
        <p:nvSpPr>
          <p:cNvPr id="16" name="TextBox 15">
            <a:extLst>
              <a:ext uri="{FF2B5EF4-FFF2-40B4-BE49-F238E27FC236}">
                <a16:creationId xmlns:a16="http://schemas.microsoft.com/office/drawing/2014/main" id="{D42E2D4E-6139-44CA-8463-247DE380E6B2}"/>
              </a:ext>
            </a:extLst>
          </p:cNvPr>
          <p:cNvSpPr txBox="1"/>
          <p:nvPr/>
        </p:nvSpPr>
        <p:spPr>
          <a:xfrm>
            <a:off x="704536" y="1434125"/>
            <a:ext cx="8364513" cy="5078313"/>
          </a:xfrm>
          <a:prstGeom prst="rect">
            <a:avLst/>
          </a:prstGeom>
          <a:noFill/>
        </p:spPr>
        <p:txBody>
          <a:bodyPr wrap="square" lIns="91440" tIns="45720" rIns="91440" bIns="45720" rtlCol="0" anchor="t">
            <a:spAutoFit/>
          </a:bodyPr>
          <a:lstStyle/>
          <a:p>
            <a:pPr marL="571500" indent="-571500">
              <a:buFont typeface="Arial" panose="020B0604020202020204" pitchFamily="34" charset="0"/>
              <a:buChar char="•"/>
            </a:pPr>
            <a:r>
              <a:rPr lang="en-GB" sz="3600" dirty="0"/>
              <a:t>Chelsea doesn’t understand why Mohammed spends his lunches doing his homework. </a:t>
            </a:r>
          </a:p>
          <a:p>
            <a:pPr marL="571500" indent="-571500">
              <a:buFont typeface="Arial" panose="020B0604020202020204" pitchFamily="34" charset="0"/>
              <a:buChar char="•"/>
            </a:pPr>
            <a:r>
              <a:rPr lang="en-GB" sz="3600" dirty="0"/>
              <a:t>Instead of calling him names about it, she politely asks him why he does it then.</a:t>
            </a:r>
          </a:p>
          <a:p>
            <a:pPr marL="571500" indent="-571500">
              <a:buFont typeface="Arial" panose="020B0604020202020204" pitchFamily="34" charset="0"/>
              <a:buChar char="•"/>
            </a:pPr>
            <a:r>
              <a:rPr lang="en-GB" sz="3600" dirty="0"/>
              <a:t>Mohammed explains that he goes to mosque straight from school for a couple of hours so he needs to do it in school.</a:t>
            </a:r>
          </a:p>
        </p:txBody>
      </p:sp>
      <p:pic>
        <p:nvPicPr>
          <p:cNvPr id="18" name="Picture 17">
            <a:extLst>
              <a:ext uri="{FF2B5EF4-FFF2-40B4-BE49-F238E27FC236}">
                <a16:creationId xmlns:a16="http://schemas.microsoft.com/office/drawing/2014/main" id="{BBC861DC-0B78-46D8-8535-03087E47A0B9}"/>
              </a:ext>
            </a:extLst>
          </p:cNvPr>
          <p:cNvPicPr>
            <a:picLocks noChangeAspect="1"/>
          </p:cNvPicPr>
          <p:nvPr/>
        </p:nvPicPr>
        <p:blipFill rotWithShape="1">
          <a:blip r:embed="rId4"/>
          <a:srcRect l="19327" t="23577" r="47535" b="14497"/>
          <a:stretch/>
        </p:blipFill>
        <p:spPr>
          <a:xfrm>
            <a:off x="9396351" y="4042047"/>
            <a:ext cx="2488367" cy="2614278"/>
          </a:xfrm>
          <a:prstGeom prst="rect">
            <a:avLst/>
          </a:prstGeom>
        </p:spPr>
      </p:pic>
      <p:pic>
        <p:nvPicPr>
          <p:cNvPr id="13" name="Picture 12">
            <a:extLst>
              <a:ext uri="{FF2B5EF4-FFF2-40B4-BE49-F238E27FC236}">
                <a16:creationId xmlns:a16="http://schemas.microsoft.com/office/drawing/2014/main" id="{2C4EA0CC-8A04-4202-89A7-8243C5BEB0E1}"/>
              </a:ext>
            </a:extLst>
          </p:cNvPr>
          <p:cNvPicPr>
            <a:picLocks noChangeAspect="1"/>
          </p:cNvPicPr>
          <p:nvPr/>
        </p:nvPicPr>
        <p:blipFill>
          <a:blip r:embed="rId5"/>
          <a:stretch>
            <a:fillRect/>
          </a:stretch>
        </p:blipFill>
        <p:spPr>
          <a:xfrm>
            <a:off x="11154770" y="82717"/>
            <a:ext cx="818853" cy="982623"/>
          </a:xfrm>
          <a:prstGeom prst="rect">
            <a:avLst/>
          </a:prstGeom>
          <a:ln>
            <a:solidFill>
              <a:schemeClr val="tx1"/>
            </a:solidFill>
          </a:ln>
        </p:spPr>
      </p:pic>
      <p:grpSp>
        <p:nvGrpSpPr>
          <p:cNvPr id="6" name="Group 5">
            <a:extLst>
              <a:ext uri="{FF2B5EF4-FFF2-40B4-BE49-F238E27FC236}">
                <a16:creationId xmlns:a16="http://schemas.microsoft.com/office/drawing/2014/main" id="{88CF7FA4-5B4D-A58C-D924-3F9B9F928A0B}"/>
              </a:ext>
            </a:extLst>
          </p:cNvPr>
          <p:cNvGrpSpPr/>
          <p:nvPr/>
        </p:nvGrpSpPr>
        <p:grpSpPr>
          <a:xfrm>
            <a:off x="0" y="0"/>
            <a:ext cx="12192000" cy="1181100"/>
            <a:chOff x="0" y="0"/>
            <a:chExt cx="12192000" cy="1181100"/>
          </a:xfrm>
        </p:grpSpPr>
        <p:sp>
          <p:nvSpPr>
            <p:cNvPr id="4" name="Rectangle 3">
              <a:extLst>
                <a:ext uri="{FF2B5EF4-FFF2-40B4-BE49-F238E27FC236}">
                  <a16:creationId xmlns:a16="http://schemas.microsoft.com/office/drawing/2014/main" id="{0A0F59FF-262B-B5A9-9A97-33209282E05F}"/>
                </a:ext>
              </a:extLst>
            </p:cNvPr>
            <p:cNvSpPr/>
            <p:nvPr/>
          </p:nvSpPr>
          <p:spPr>
            <a:xfrm>
              <a:off x="0" y="0"/>
              <a:ext cx="12192000" cy="118110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B4D7FC10-A93D-9D42-F511-A096CFA68D21}"/>
                </a:ext>
              </a:extLst>
            </p:cNvPr>
            <p:cNvSpPr txBox="1"/>
            <p:nvPr/>
          </p:nvSpPr>
          <p:spPr>
            <a:xfrm>
              <a:off x="0" y="82717"/>
              <a:ext cx="12192000" cy="1015663"/>
            </a:xfrm>
            <a:prstGeom prst="rect">
              <a:avLst/>
            </a:prstGeom>
            <a:solidFill>
              <a:schemeClr val="accent6">
                <a:lumMod val="75000"/>
              </a:schemeClr>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rPr>
                <a:t>Tolerance: Read all about it!</a:t>
              </a:r>
            </a:p>
          </p:txBody>
        </p:sp>
      </p:grpSp>
    </p:spTree>
    <p:extLst>
      <p:ext uri="{BB962C8B-B14F-4D97-AF65-F5344CB8AC3E}">
        <p14:creationId xmlns:p14="http://schemas.microsoft.com/office/powerpoint/2010/main" val="15664808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ADDC55CA-3D29-4E5C-A628-DFC74A33809C}"/>
              </a:ext>
            </a:extLst>
          </p:cNvPr>
          <p:cNvPicPr>
            <a:picLocks noChangeAspect="1"/>
          </p:cNvPicPr>
          <p:nvPr/>
        </p:nvPicPr>
        <p:blipFill rotWithShape="1">
          <a:blip r:embed="rId3"/>
          <a:srcRect l="19807" t="21183" r="46731" b="15881"/>
          <a:stretch/>
        </p:blipFill>
        <p:spPr>
          <a:xfrm flipH="1">
            <a:off x="9188971" y="1346509"/>
            <a:ext cx="2612766" cy="2607922"/>
          </a:xfrm>
          <a:prstGeom prst="rect">
            <a:avLst/>
          </a:prstGeom>
        </p:spPr>
      </p:pic>
      <p:sp>
        <p:nvSpPr>
          <p:cNvPr id="16" name="TextBox 15">
            <a:extLst>
              <a:ext uri="{FF2B5EF4-FFF2-40B4-BE49-F238E27FC236}">
                <a16:creationId xmlns:a16="http://schemas.microsoft.com/office/drawing/2014/main" id="{D42E2D4E-6139-44CA-8463-247DE380E6B2}"/>
              </a:ext>
            </a:extLst>
          </p:cNvPr>
          <p:cNvSpPr txBox="1"/>
          <p:nvPr/>
        </p:nvSpPr>
        <p:spPr>
          <a:xfrm>
            <a:off x="779486" y="1584026"/>
            <a:ext cx="8724277" cy="3416320"/>
          </a:xfrm>
          <a:prstGeom prst="rect">
            <a:avLst/>
          </a:prstGeom>
          <a:noFill/>
        </p:spPr>
        <p:txBody>
          <a:bodyPr wrap="square" rtlCol="0">
            <a:spAutoFit/>
          </a:bodyPr>
          <a:lstStyle/>
          <a:p>
            <a:pPr marL="571500" indent="-571500">
              <a:buFont typeface="Arial" panose="020B0604020202020204" pitchFamily="34" charset="0"/>
              <a:buChar char="•"/>
            </a:pPr>
            <a:r>
              <a:rPr lang="en-GB" sz="3600" dirty="0"/>
              <a:t>Chelsea begins to understand why Mohammed does his homework then. </a:t>
            </a:r>
          </a:p>
          <a:p>
            <a:pPr marL="571500" indent="-571500">
              <a:buFont typeface="Arial" panose="020B0604020202020204" pitchFamily="34" charset="0"/>
              <a:buChar char="•"/>
            </a:pPr>
            <a:r>
              <a:rPr lang="en-GB" sz="3600" dirty="0"/>
              <a:t>She realises that she would like more time in the evenings too so asks Mohammed if she could join him at lunches to do homework too.</a:t>
            </a:r>
          </a:p>
        </p:txBody>
      </p:sp>
      <p:pic>
        <p:nvPicPr>
          <p:cNvPr id="18" name="Picture 17">
            <a:extLst>
              <a:ext uri="{FF2B5EF4-FFF2-40B4-BE49-F238E27FC236}">
                <a16:creationId xmlns:a16="http://schemas.microsoft.com/office/drawing/2014/main" id="{BBC861DC-0B78-46D8-8535-03087E47A0B9}"/>
              </a:ext>
            </a:extLst>
          </p:cNvPr>
          <p:cNvPicPr>
            <a:picLocks noChangeAspect="1"/>
          </p:cNvPicPr>
          <p:nvPr/>
        </p:nvPicPr>
        <p:blipFill rotWithShape="1">
          <a:blip r:embed="rId4"/>
          <a:srcRect l="19327" t="23577" r="47535" b="14497"/>
          <a:stretch/>
        </p:blipFill>
        <p:spPr>
          <a:xfrm>
            <a:off x="9396351" y="4042047"/>
            <a:ext cx="2488367" cy="2614278"/>
          </a:xfrm>
          <a:prstGeom prst="rect">
            <a:avLst/>
          </a:prstGeom>
        </p:spPr>
      </p:pic>
      <p:pic>
        <p:nvPicPr>
          <p:cNvPr id="13" name="Picture 12">
            <a:extLst>
              <a:ext uri="{FF2B5EF4-FFF2-40B4-BE49-F238E27FC236}">
                <a16:creationId xmlns:a16="http://schemas.microsoft.com/office/drawing/2014/main" id="{2F44FA38-A021-4BB2-8F5A-5BA271200D33}"/>
              </a:ext>
            </a:extLst>
          </p:cNvPr>
          <p:cNvPicPr>
            <a:picLocks noChangeAspect="1"/>
          </p:cNvPicPr>
          <p:nvPr/>
        </p:nvPicPr>
        <p:blipFill>
          <a:blip r:embed="rId5"/>
          <a:stretch>
            <a:fillRect/>
          </a:stretch>
        </p:blipFill>
        <p:spPr>
          <a:xfrm>
            <a:off x="11154770" y="82717"/>
            <a:ext cx="818853" cy="982623"/>
          </a:xfrm>
          <a:prstGeom prst="rect">
            <a:avLst/>
          </a:prstGeom>
          <a:ln>
            <a:solidFill>
              <a:schemeClr val="tx1"/>
            </a:solidFill>
          </a:ln>
        </p:spPr>
      </p:pic>
      <p:sp>
        <p:nvSpPr>
          <p:cNvPr id="4" name="TextBox 3">
            <a:extLst>
              <a:ext uri="{FF2B5EF4-FFF2-40B4-BE49-F238E27FC236}">
                <a16:creationId xmlns:a16="http://schemas.microsoft.com/office/drawing/2014/main" id="{82658956-CFB2-4CA5-948F-5309D7EA3CFA}"/>
              </a:ext>
            </a:extLst>
          </p:cNvPr>
          <p:cNvSpPr txBox="1"/>
          <p:nvPr/>
        </p:nvSpPr>
        <p:spPr>
          <a:xfrm>
            <a:off x="779486" y="5166616"/>
            <a:ext cx="8124671" cy="1323439"/>
          </a:xfrm>
          <a:prstGeom prst="rect">
            <a:avLst/>
          </a:prstGeom>
          <a:noFill/>
        </p:spPr>
        <p:txBody>
          <a:bodyPr wrap="square" rtlCol="0">
            <a:spAutoFit/>
          </a:bodyPr>
          <a:lstStyle/>
          <a:p>
            <a:r>
              <a:rPr lang="en-GB" sz="4000" b="1" dirty="0">
                <a:solidFill>
                  <a:srgbClr val="FF0000"/>
                </a:solidFill>
              </a:rPr>
              <a:t>Discussion task: </a:t>
            </a:r>
            <a:r>
              <a:rPr lang="en-GB" sz="4000" dirty="0"/>
              <a:t>In what ways to these pupils show tolerance to each other?</a:t>
            </a:r>
          </a:p>
        </p:txBody>
      </p:sp>
      <p:grpSp>
        <p:nvGrpSpPr>
          <p:cNvPr id="7" name="Group 6">
            <a:extLst>
              <a:ext uri="{FF2B5EF4-FFF2-40B4-BE49-F238E27FC236}">
                <a16:creationId xmlns:a16="http://schemas.microsoft.com/office/drawing/2014/main" id="{31178938-D22C-DA8A-5BB8-06F68F0D772E}"/>
              </a:ext>
            </a:extLst>
          </p:cNvPr>
          <p:cNvGrpSpPr/>
          <p:nvPr/>
        </p:nvGrpSpPr>
        <p:grpSpPr>
          <a:xfrm>
            <a:off x="0" y="0"/>
            <a:ext cx="12192000" cy="1181100"/>
            <a:chOff x="0" y="0"/>
            <a:chExt cx="12192000" cy="1181100"/>
          </a:xfrm>
        </p:grpSpPr>
        <p:sp>
          <p:nvSpPr>
            <p:cNvPr id="5" name="Rectangle 4">
              <a:extLst>
                <a:ext uri="{FF2B5EF4-FFF2-40B4-BE49-F238E27FC236}">
                  <a16:creationId xmlns:a16="http://schemas.microsoft.com/office/drawing/2014/main" id="{F91B846B-8B28-18C6-6017-BF614C2B6BCB}"/>
                </a:ext>
              </a:extLst>
            </p:cNvPr>
            <p:cNvSpPr/>
            <p:nvPr/>
          </p:nvSpPr>
          <p:spPr>
            <a:xfrm>
              <a:off x="0" y="0"/>
              <a:ext cx="12192000" cy="118110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E8BAFD77-D2AA-9CDA-4FA8-C847465C02EC}"/>
                </a:ext>
              </a:extLst>
            </p:cNvPr>
            <p:cNvSpPr txBox="1"/>
            <p:nvPr/>
          </p:nvSpPr>
          <p:spPr>
            <a:xfrm>
              <a:off x="0" y="82717"/>
              <a:ext cx="12192000" cy="1015663"/>
            </a:xfrm>
            <a:prstGeom prst="rect">
              <a:avLst/>
            </a:prstGeom>
            <a:solidFill>
              <a:schemeClr val="accent6">
                <a:lumMod val="75000"/>
              </a:schemeClr>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rPr>
                <a:t>Tolerance: Read all about it!</a:t>
              </a:r>
            </a:p>
          </p:txBody>
        </p:sp>
      </p:grpSp>
    </p:spTree>
    <p:extLst>
      <p:ext uri="{BB962C8B-B14F-4D97-AF65-F5344CB8AC3E}">
        <p14:creationId xmlns:p14="http://schemas.microsoft.com/office/powerpoint/2010/main" val="358540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
            <a:extLst>
              <a:ext uri="{FF2B5EF4-FFF2-40B4-BE49-F238E27FC236}">
                <a16:creationId xmlns:a16="http://schemas.microsoft.com/office/drawing/2014/main" id="{46A6DF38-8245-B7FC-CCA2-6CB8C5807B62}"/>
              </a:ext>
            </a:extLst>
          </p:cNvPr>
          <p:cNvSpPr txBox="1"/>
          <p:nvPr/>
        </p:nvSpPr>
        <p:spPr>
          <a:xfrm>
            <a:off x="6457310" y="250232"/>
            <a:ext cx="4967378" cy="6186309"/>
          </a:xfrm>
          <a:prstGeom prst="rect">
            <a:avLst/>
          </a:prstGeom>
          <a:noFill/>
        </p:spPr>
        <p:txBody>
          <a:bodyPr wrap="square" lIns="91440" tIns="45720" rIns="91440" bIns="4572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GB" sz="4400"/>
              <a:t>The Greenbank safeguarding team are here to help you if you are worried about anyone in school or are concerned about any of the issues raised in class.</a:t>
            </a:r>
          </a:p>
        </p:txBody>
      </p:sp>
      <p:pic>
        <p:nvPicPr>
          <p:cNvPr id="2" name="Picture 1" descr="A poster with a group of women&#10;&#10;AI-generated content may be incorrect.">
            <a:extLst>
              <a:ext uri="{FF2B5EF4-FFF2-40B4-BE49-F238E27FC236}">
                <a16:creationId xmlns:a16="http://schemas.microsoft.com/office/drawing/2014/main" id="{BD55AAAD-87E3-F92A-905C-0DB3BB889FE1}"/>
              </a:ext>
            </a:extLst>
          </p:cNvPr>
          <p:cNvPicPr>
            <a:picLocks noChangeAspect="1"/>
          </p:cNvPicPr>
          <p:nvPr/>
        </p:nvPicPr>
        <p:blipFill>
          <a:blip r:embed="rId2"/>
          <a:stretch>
            <a:fillRect/>
          </a:stretch>
        </p:blipFill>
        <p:spPr>
          <a:xfrm>
            <a:off x="775057" y="436652"/>
            <a:ext cx="4973976" cy="5685034"/>
          </a:xfrm>
          <a:prstGeom prst="rect">
            <a:avLst/>
          </a:prstGeom>
          <a:ln>
            <a:solidFill>
              <a:schemeClr val="tx1"/>
            </a:solidFill>
          </a:ln>
        </p:spPr>
      </p:pic>
    </p:spTree>
    <p:extLst>
      <p:ext uri="{BB962C8B-B14F-4D97-AF65-F5344CB8AC3E}">
        <p14:creationId xmlns:p14="http://schemas.microsoft.com/office/powerpoint/2010/main" val="25054841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7"/>
          <p:cNvSpPr txBox="1"/>
          <p:nvPr/>
        </p:nvSpPr>
        <p:spPr>
          <a:xfrm>
            <a:off x="3041984" y="1716445"/>
            <a:ext cx="8504322" cy="1969257"/>
          </a:xfrm>
          <a:prstGeom prst="rect">
            <a:avLst/>
          </a:prstGeom>
          <a:solidFill>
            <a:schemeClr val="accent6">
              <a:lumMod val="40000"/>
              <a:lumOff val="60000"/>
            </a:schemeClr>
          </a:solidFill>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5226"/>
              </a:lnSpc>
              <a:spcBef>
                <a:spcPct val="0"/>
              </a:spcBef>
            </a:pPr>
            <a:r>
              <a:rPr lang="en-US" sz="4000" dirty="0">
                <a:latin typeface="Calibri"/>
                <a:ea typeface="Calibri"/>
                <a:cs typeface="Calibri"/>
              </a:rPr>
              <a:t>Social inclusion is the act of making all groups of people within  society feel valued and important.</a:t>
            </a:r>
          </a:p>
        </p:txBody>
      </p:sp>
      <p:sp>
        <p:nvSpPr>
          <p:cNvPr id="3" name="Rectangle 2">
            <a:extLst>
              <a:ext uri="{FF2B5EF4-FFF2-40B4-BE49-F238E27FC236}">
                <a16:creationId xmlns:a16="http://schemas.microsoft.com/office/drawing/2014/main" id="{685A6330-716E-318B-5B32-6AE65F810594}"/>
              </a:ext>
            </a:extLst>
          </p:cNvPr>
          <p:cNvSpPr/>
          <p:nvPr/>
        </p:nvSpPr>
        <p:spPr>
          <a:xfrm>
            <a:off x="0" y="0"/>
            <a:ext cx="12192000" cy="118110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6000" b="1" dirty="0">
                <a:ea typeface="Calibri"/>
                <a:cs typeface="Calibri"/>
              </a:rPr>
              <a:t>What is Inclusion ?</a:t>
            </a:r>
            <a:endParaRPr lang="en-GB" sz="6000" b="1" dirty="0"/>
          </a:p>
        </p:txBody>
      </p:sp>
      <p:sp>
        <p:nvSpPr>
          <p:cNvPr id="4" name="TextBox 3">
            <a:extLst>
              <a:ext uri="{FF2B5EF4-FFF2-40B4-BE49-F238E27FC236}">
                <a16:creationId xmlns:a16="http://schemas.microsoft.com/office/drawing/2014/main" id="{60B81902-67F1-616B-B22D-49DEE7C7ACE6}"/>
              </a:ext>
            </a:extLst>
          </p:cNvPr>
          <p:cNvSpPr txBox="1"/>
          <p:nvPr/>
        </p:nvSpPr>
        <p:spPr>
          <a:xfrm>
            <a:off x="984852" y="4295475"/>
            <a:ext cx="7635448"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000" b="1" dirty="0">
                <a:ea typeface="Calibri"/>
                <a:cs typeface="Calibri"/>
              </a:rPr>
              <a:t>Discussion:</a:t>
            </a:r>
            <a:r>
              <a:rPr lang="en-US" sz="4000" dirty="0">
                <a:ea typeface="Calibri"/>
                <a:cs typeface="Calibri"/>
              </a:rPr>
              <a:t> what do you think is meant by 'Protected Characteristics' </a:t>
            </a:r>
          </a:p>
        </p:txBody>
      </p:sp>
      <p:pic>
        <p:nvPicPr>
          <p:cNvPr id="5" name="Picture 4" descr="10,900+ Thinking Emoji Stock Photos, Pictures &amp; Royalty-Free Images -  iStock | Thinking emoji vector, Thinking emoji line, Flat thinking emoji">
            <a:extLst>
              <a:ext uri="{FF2B5EF4-FFF2-40B4-BE49-F238E27FC236}">
                <a16:creationId xmlns:a16="http://schemas.microsoft.com/office/drawing/2014/main" id="{7E9F4F00-286B-2E4C-CF39-07A0326ACA6E}"/>
              </a:ext>
            </a:extLst>
          </p:cNvPr>
          <p:cNvPicPr>
            <a:picLocks noChangeAspect="1"/>
          </p:cNvPicPr>
          <p:nvPr/>
        </p:nvPicPr>
        <p:blipFill>
          <a:blip r:embed="rId3"/>
          <a:stretch>
            <a:fillRect/>
          </a:stretch>
        </p:blipFill>
        <p:spPr>
          <a:xfrm>
            <a:off x="9226718" y="4108535"/>
            <a:ext cx="2180723" cy="2190248"/>
          </a:xfrm>
          <a:prstGeom prst="rect">
            <a:avLst/>
          </a:prstGeom>
        </p:spPr>
      </p:pic>
      <p:pic>
        <p:nvPicPr>
          <p:cNvPr id="6" name="Picture 5" descr="A yellow emoji holding a pen&#10;&#10;AI-generated content may be incorrect.">
            <a:extLst>
              <a:ext uri="{FF2B5EF4-FFF2-40B4-BE49-F238E27FC236}">
                <a16:creationId xmlns:a16="http://schemas.microsoft.com/office/drawing/2014/main" id="{4F100E6C-71FD-FF85-E8A9-5D267E001185}"/>
              </a:ext>
            </a:extLst>
          </p:cNvPr>
          <p:cNvPicPr>
            <a:picLocks noChangeAspect="1"/>
          </p:cNvPicPr>
          <p:nvPr/>
        </p:nvPicPr>
        <p:blipFill>
          <a:blip r:embed="rId4"/>
          <a:stretch>
            <a:fillRect/>
          </a:stretch>
        </p:blipFill>
        <p:spPr>
          <a:xfrm>
            <a:off x="751473" y="1743828"/>
            <a:ext cx="1504950" cy="1685925"/>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CD2789C-7B03-D7AC-4556-9658361136F6}"/>
              </a:ext>
            </a:extLst>
          </p:cNvPr>
          <p:cNvPicPr>
            <a:picLocks noChangeAspect="1"/>
          </p:cNvPicPr>
          <p:nvPr/>
        </p:nvPicPr>
        <p:blipFill>
          <a:blip r:embed="rId2"/>
          <a:stretch>
            <a:fillRect/>
          </a:stretch>
        </p:blipFill>
        <p:spPr>
          <a:xfrm>
            <a:off x="447174" y="1236853"/>
            <a:ext cx="6612721" cy="5477163"/>
          </a:xfrm>
          <a:prstGeom prst="rect">
            <a:avLst/>
          </a:prstGeom>
          <a:ln>
            <a:solidFill>
              <a:schemeClr val="tx1"/>
            </a:solidFill>
          </a:ln>
        </p:spPr>
      </p:pic>
      <p:sp>
        <p:nvSpPr>
          <p:cNvPr id="4" name="Rectangle 3">
            <a:extLst>
              <a:ext uri="{FF2B5EF4-FFF2-40B4-BE49-F238E27FC236}">
                <a16:creationId xmlns:a16="http://schemas.microsoft.com/office/drawing/2014/main" id="{19298CF1-6ADC-2EC5-2534-F464E2B23E09}"/>
              </a:ext>
            </a:extLst>
          </p:cNvPr>
          <p:cNvSpPr/>
          <p:nvPr/>
        </p:nvSpPr>
        <p:spPr>
          <a:xfrm>
            <a:off x="0" y="0"/>
            <a:ext cx="12192000" cy="118110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6000" b="1" dirty="0">
                <a:ea typeface="Calibri"/>
                <a:cs typeface="Calibri"/>
              </a:rPr>
              <a:t>Protected Characteristics</a:t>
            </a:r>
          </a:p>
        </p:txBody>
      </p:sp>
      <p:sp>
        <p:nvSpPr>
          <p:cNvPr id="5" name="TextBox 4">
            <a:extLst>
              <a:ext uri="{FF2B5EF4-FFF2-40B4-BE49-F238E27FC236}">
                <a16:creationId xmlns:a16="http://schemas.microsoft.com/office/drawing/2014/main" id="{E6CBDB83-49CF-0C81-F270-3CC69BF1E0D5}"/>
              </a:ext>
            </a:extLst>
          </p:cNvPr>
          <p:cNvSpPr txBox="1"/>
          <p:nvPr/>
        </p:nvSpPr>
        <p:spPr>
          <a:xfrm>
            <a:off x="7450267" y="1363090"/>
            <a:ext cx="4212997" cy="48320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dirty="0">
                <a:solidFill>
                  <a:srgbClr val="001D35"/>
                </a:solidFill>
                <a:ea typeface="+mn-lt"/>
                <a:cs typeface="+mn-lt"/>
              </a:rPr>
              <a:t>Protected characteristics are specific attributes or traits that are legally safeguarded against discrimination and harassment under the Equality Act 2010. </a:t>
            </a:r>
            <a:endParaRPr lang="en-US" sz="2800" dirty="0">
              <a:solidFill>
                <a:srgbClr val="000000"/>
              </a:solidFill>
              <a:ea typeface="+mn-lt"/>
              <a:cs typeface="+mn-lt"/>
            </a:endParaRPr>
          </a:p>
          <a:p>
            <a:pPr algn="ctr"/>
            <a:endParaRPr lang="en-US" sz="2800" dirty="0">
              <a:solidFill>
                <a:srgbClr val="001D35"/>
              </a:solidFill>
              <a:ea typeface="+mn-lt"/>
              <a:cs typeface="+mn-lt"/>
            </a:endParaRPr>
          </a:p>
          <a:p>
            <a:pPr algn="ctr"/>
            <a:r>
              <a:rPr lang="en-US" sz="2800" dirty="0">
                <a:solidFill>
                  <a:srgbClr val="001D35"/>
                </a:solidFill>
                <a:ea typeface="+mn-lt"/>
                <a:cs typeface="+mn-lt"/>
              </a:rPr>
              <a:t>In other words, you cannot be discriminated against for any of the 9 characteristics</a:t>
            </a:r>
            <a:endParaRPr lang="en-US" sz="2800">
              <a:ea typeface="Calibri"/>
              <a:cs typeface="Calibri"/>
            </a:endParaRPr>
          </a:p>
        </p:txBody>
      </p:sp>
    </p:spTree>
    <p:extLst>
      <p:ext uri="{BB962C8B-B14F-4D97-AF65-F5344CB8AC3E}">
        <p14:creationId xmlns:p14="http://schemas.microsoft.com/office/powerpoint/2010/main" val="6480651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0A420-744B-3D46-94A6-6670D6EE9C1F}"/>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3852EC07-23AC-F444-229D-C56FA3470532}"/>
              </a:ext>
            </a:extLst>
          </p:cNvPr>
          <p:cNvPicPr>
            <a:picLocks noChangeAspect="1"/>
          </p:cNvPicPr>
          <p:nvPr/>
        </p:nvPicPr>
        <p:blipFill>
          <a:blip r:embed="rId2"/>
          <a:stretch>
            <a:fillRect/>
          </a:stretch>
        </p:blipFill>
        <p:spPr>
          <a:xfrm>
            <a:off x="447174" y="1236853"/>
            <a:ext cx="6612721" cy="5477163"/>
          </a:xfrm>
          <a:prstGeom prst="rect">
            <a:avLst/>
          </a:prstGeom>
          <a:ln>
            <a:solidFill>
              <a:schemeClr val="tx1"/>
            </a:solidFill>
          </a:ln>
        </p:spPr>
      </p:pic>
      <p:sp>
        <p:nvSpPr>
          <p:cNvPr id="4" name="Rectangle 3">
            <a:extLst>
              <a:ext uri="{FF2B5EF4-FFF2-40B4-BE49-F238E27FC236}">
                <a16:creationId xmlns:a16="http://schemas.microsoft.com/office/drawing/2014/main" id="{09D5BFE4-4FCA-2DE0-F651-B41A8B5B293D}"/>
              </a:ext>
            </a:extLst>
          </p:cNvPr>
          <p:cNvSpPr/>
          <p:nvPr/>
        </p:nvSpPr>
        <p:spPr>
          <a:xfrm>
            <a:off x="0" y="0"/>
            <a:ext cx="12192000" cy="118110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6000" b="1" dirty="0">
                <a:ea typeface="Calibri"/>
                <a:cs typeface="Calibri"/>
              </a:rPr>
              <a:t>Protected Characteristics</a:t>
            </a:r>
          </a:p>
        </p:txBody>
      </p:sp>
      <p:sp>
        <p:nvSpPr>
          <p:cNvPr id="5" name="TextBox 4">
            <a:extLst>
              <a:ext uri="{FF2B5EF4-FFF2-40B4-BE49-F238E27FC236}">
                <a16:creationId xmlns:a16="http://schemas.microsoft.com/office/drawing/2014/main" id="{B615A679-F5E3-C065-8AD4-72B553B3AA72}"/>
              </a:ext>
            </a:extLst>
          </p:cNvPr>
          <p:cNvSpPr txBox="1"/>
          <p:nvPr/>
        </p:nvSpPr>
        <p:spPr>
          <a:xfrm>
            <a:off x="7520451" y="1904511"/>
            <a:ext cx="4212997"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800" dirty="0">
                <a:ea typeface="Calibri"/>
                <a:cs typeface="Calibri"/>
              </a:rPr>
              <a:t>Do you think there should be any others included ?</a:t>
            </a:r>
            <a:endParaRPr lang="en-US" sz="4800" dirty="0"/>
          </a:p>
        </p:txBody>
      </p:sp>
    </p:spTree>
    <p:extLst>
      <p:ext uri="{BB962C8B-B14F-4D97-AF65-F5344CB8AC3E}">
        <p14:creationId xmlns:p14="http://schemas.microsoft.com/office/powerpoint/2010/main" val="39299700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Equality and Diversity 9 Protected Characteristics">
            <a:hlinkClick r:id="" action="ppaction://media"/>
            <a:extLst>
              <a:ext uri="{FF2B5EF4-FFF2-40B4-BE49-F238E27FC236}">
                <a16:creationId xmlns:a16="http://schemas.microsoft.com/office/drawing/2014/main" id="{802C0403-A360-359C-DC86-0F78F8B99C23}"/>
              </a:ext>
            </a:extLst>
          </p:cNvPr>
          <p:cNvPicPr>
            <a:picLocks noRot="1" noChangeAspect="1"/>
          </p:cNvPicPr>
          <p:nvPr>
            <a:videoFile r:link="rId1"/>
          </p:nvPr>
        </p:nvPicPr>
        <p:blipFill>
          <a:blip r:embed="rId3"/>
          <a:stretch>
            <a:fillRect/>
          </a:stretch>
        </p:blipFill>
        <p:spPr>
          <a:xfrm>
            <a:off x="1451978" y="1076826"/>
            <a:ext cx="9710738" cy="5486400"/>
          </a:xfrm>
          <a:prstGeom prst="rect">
            <a:avLst/>
          </a:prstGeom>
        </p:spPr>
      </p:pic>
      <p:sp>
        <p:nvSpPr>
          <p:cNvPr id="6" name="Rectangle 5">
            <a:extLst>
              <a:ext uri="{FF2B5EF4-FFF2-40B4-BE49-F238E27FC236}">
                <a16:creationId xmlns:a16="http://schemas.microsoft.com/office/drawing/2014/main" id="{EF4F1466-D825-892E-BBE7-D47BC8A8298B}"/>
              </a:ext>
            </a:extLst>
          </p:cNvPr>
          <p:cNvSpPr/>
          <p:nvPr/>
        </p:nvSpPr>
        <p:spPr>
          <a:xfrm>
            <a:off x="0" y="0"/>
            <a:ext cx="12192000" cy="118110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6000" b="1" dirty="0">
                <a:ea typeface="Calibri"/>
                <a:cs typeface="Calibri"/>
              </a:rPr>
              <a:t>Protected Characteristics</a:t>
            </a:r>
          </a:p>
        </p:txBody>
      </p:sp>
    </p:spTree>
    <p:extLst>
      <p:ext uri="{BB962C8B-B14F-4D97-AF65-F5344CB8AC3E}">
        <p14:creationId xmlns:p14="http://schemas.microsoft.com/office/powerpoint/2010/main" val="36878411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720984" y="1783265"/>
            <a:ext cx="5438516" cy="4546728"/>
            <a:chOff x="0" y="0"/>
            <a:chExt cx="2759543" cy="2307043"/>
          </a:xfrm>
        </p:grpSpPr>
        <p:sp>
          <p:nvSpPr>
            <p:cNvPr id="6" name="Freeform 6"/>
            <p:cNvSpPr/>
            <p:nvPr/>
          </p:nvSpPr>
          <p:spPr>
            <a:xfrm>
              <a:off x="0" y="0"/>
              <a:ext cx="2759543" cy="2307043"/>
            </a:xfrm>
            <a:custGeom>
              <a:avLst/>
              <a:gdLst/>
              <a:ahLst/>
              <a:cxnLst/>
              <a:rect l="l" t="t" r="r" b="b"/>
              <a:pathLst>
                <a:path w="2759543" h="2307043">
                  <a:moveTo>
                    <a:pt x="0" y="0"/>
                  </a:moveTo>
                  <a:lnTo>
                    <a:pt x="2759543" y="0"/>
                  </a:lnTo>
                  <a:lnTo>
                    <a:pt x="2759543" y="2307043"/>
                  </a:lnTo>
                  <a:lnTo>
                    <a:pt x="0" y="2307043"/>
                  </a:lnTo>
                  <a:close/>
                </a:path>
              </a:pathLst>
            </a:custGeom>
            <a:solidFill>
              <a:schemeClr val="accent6">
                <a:lumMod val="40000"/>
                <a:lumOff val="60000"/>
              </a:schemeClr>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pic>
        <p:nvPicPr>
          <p:cNvPr id="7" name="Picture 7"/>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6513938" y="2385110"/>
            <a:ext cx="5019476" cy="3153904"/>
          </a:xfrm>
          <a:prstGeom prst="rect">
            <a:avLst/>
          </a:prstGeom>
        </p:spPr>
      </p:pic>
      <p:sp>
        <p:nvSpPr>
          <p:cNvPr id="8" name="TextBox 8"/>
          <p:cNvSpPr txBox="1"/>
          <p:nvPr/>
        </p:nvSpPr>
        <p:spPr>
          <a:xfrm>
            <a:off x="942157" y="1715639"/>
            <a:ext cx="5164187" cy="393704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3360"/>
              </a:lnSpc>
            </a:pPr>
            <a:endParaRPr lang="en-US" sz="2800" dirty="0">
              <a:solidFill>
                <a:srgbClr val="000000"/>
              </a:solidFill>
              <a:latin typeface="Calibri"/>
              <a:ea typeface="Calibri"/>
              <a:cs typeface="Calibri"/>
            </a:endParaRPr>
          </a:p>
          <a:p>
            <a:pPr>
              <a:lnSpc>
                <a:spcPts val="3360"/>
              </a:lnSpc>
            </a:pPr>
            <a:endParaRPr lang="en-US" sz="2800" dirty="0">
              <a:solidFill>
                <a:srgbClr val="000000"/>
              </a:solidFill>
              <a:latin typeface="Calibri"/>
              <a:ea typeface="Calibri"/>
              <a:cs typeface="Calibri"/>
            </a:endParaRPr>
          </a:p>
          <a:p>
            <a:pPr>
              <a:lnSpc>
                <a:spcPts val="3360"/>
              </a:lnSpc>
            </a:pPr>
            <a:r>
              <a:rPr lang="en-US" sz="3600" dirty="0">
                <a:solidFill>
                  <a:srgbClr val="000000"/>
                </a:solidFill>
                <a:latin typeface="Calibri"/>
                <a:ea typeface="Calibri"/>
                <a:cs typeface="Calibri"/>
              </a:rPr>
              <a:t>Read the short scenarios on the next slides and discuss in your groups some simple things you could do to make that person feel more valued and important in your local community.</a:t>
            </a:r>
          </a:p>
        </p:txBody>
      </p:sp>
      <p:sp>
        <p:nvSpPr>
          <p:cNvPr id="11" name="Rectangle 10">
            <a:extLst>
              <a:ext uri="{FF2B5EF4-FFF2-40B4-BE49-F238E27FC236}">
                <a16:creationId xmlns:a16="http://schemas.microsoft.com/office/drawing/2014/main" id="{434C2CF8-2C32-7097-5D83-1BB2DBDFDE02}"/>
              </a:ext>
            </a:extLst>
          </p:cNvPr>
          <p:cNvSpPr/>
          <p:nvPr/>
        </p:nvSpPr>
        <p:spPr>
          <a:xfrm>
            <a:off x="0" y="0"/>
            <a:ext cx="12192000" cy="118110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6000" b="1" dirty="0">
                <a:ea typeface="Calibri"/>
                <a:cs typeface="Calibri"/>
              </a:rPr>
              <a:t>Respect, Inclusion and Tolerance</a:t>
            </a:r>
            <a:endParaRPr lang="en-GB" sz="6000" b="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8"/>
          <p:cNvSpPr txBox="1"/>
          <p:nvPr/>
        </p:nvSpPr>
        <p:spPr>
          <a:xfrm>
            <a:off x="674166" y="1665304"/>
            <a:ext cx="6487996" cy="4768421"/>
          </a:xfrm>
          <a:prstGeom prst="rect">
            <a:avLst/>
          </a:prstGeom>
          <a:solidFill>
            <a:schemeClr val="accent6">
              <a:lumMod val="40000"/>
              <a:lumOff val="60000"/>
            </a:schemeClr>
          </a:solidFill>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3360"/>
              </a:lnSpc>
            </a:pPr>
            <a:r>
              <a:rPr lang="en-US" sz="3200" dirty="0">
                <a:solidFill>
                  <a:srgbClr val="000000"/>
                </a:solidFill>
                <a:latin typeface="Calibri"/>
                <a:ea typeface="Calibri"/>
                <a:cs typeface="Calibri"/>
              </a:rPr>
              <a:t>Sandeep was born in the UK but her family are originally from the north of India. She loves Indian traditional clothing and would wear it more often but is worried that she would be treated differently if she dressed differently from her friends. Her grandmother usually wears traditional clothing and sometimes people stare or make rude comments to her.</a:t>
            </a:r>
          </a:p>
          <a:p>
            <a:pPr>
              <a:lnSpc>
                <a:spcPts val="3360"/>
              </a:lnSpc>
            </a:pPr>
            <a:endParaRPr lang="en-US" sz="2400" dirty="0">
              <a:solidFill>
                <a:srgbClr val="000000"/>
              </a:solidFill>
              <a:latin typeface="Calibri 1"/>
            </a:endParaRPr>
          </a:p>
        </p:txBody>
      </p:sp>
      <p:sp>
        <p:nvSpPr>
          <p:cNvPr id="11" name="Rectangle 10">
            <a:extLst>
              <a:ext uri="{FF2B5EF4-FFF2-40B4-BE49-F238E27FC236}">
                <a16:creationId xmlns:a16="http://schemas.microsoft.com/office/drawing/2014/main" id="{A5CE3E37-4FCD-2914-330D-64D26466932B}"/>
              </a:ext>
            </a:extLst>
          </p:cNvPr>
          <p:cNvSpPr/>
          <p:nvPr/>
        </p:nvSpPr>
        <p:spPr>
          <a:xfrm>
            <a:off x="0" y="0"/>
            <a:ext cx="12192000" cy="118110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6000" b="1" dirty="0">
                <a:ea typeface="Calibri"/>
                <a:cs typeface="Calibri"/>
              </a:rPr>
              <a:t>Respect, Inclusion and Tolerance</a:t>
            </a:r>
            <a:endParaRPr lang="en-GB" sz="6000" b="1" dirty="0"/>
          </a:p>
        </p:txBody>
      </p:sp>
      <p:pic>
        <p:nvPicPr>
          <p:cNvPr id="2" name="Picture 1" descr="Beautiful Young Indian Girl. Stock Photo - Image of beauty, pakistani:  6599362">
            <a:extLst>
              <a:ext uri="{FF2B5EF4-FFF2-40B4-BE49-F238E27FC236}">
                <a16:creationId xmlns:a16="http://schemas.microsoft.com/office/drawing/2014/main" id="{B218E48D-DEAA-F7AC-2D5E-29D061405549}"/>
              </a:ext>
            </a:extLst>
          </p:cNvPr>
          <p:cNvPicPr>
            <a:picLocks noChangeAspect="1"/>
          </p:cNvPicPr>
          <p:nvPr/>
        </p:nvPicPr>
        <p:blipFill>
          <a:blip r:embed="rId3"/>
          <a:stretch>
            <a:fillRect/>
          </a:stretch>
        </p:blipFill>
        <p:spPr>
          <a:xfrm>
            <a:off x="8298365" y="1849243"/>
            <a:ext cx="2694878" cy="4107366"/>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a:off x="4881486" y="6461976"/>
            <a:ext cx="282364" cy="282364"/>
          </a:xfrm>
          <a:prstGeom prst="rect">
            <a:avLst/>
          </a:prstGeom>
        </p:spPr>
      </p:pic>
      <p:pic>
        <p:nvPicPr>
          <p:cNvPr id="7" name="Picture 7"/>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6889310" y="2362759"/>
            <a:ext cx="5094781" cy="3396521"/>
          </a:xfrm>
          <a:prstGeom prst="rect">
            <a:avLst/>
          </a:prstGeom>
        </p:spPr>
      </p:pic>
      <p:sp>
        <p:nvSpPr>
          <p:cNvPr id="8" name="TextBox 8"/>
          <p:cNvSpPr txBox="1"/>
          <p:nvPr/>
        </p:nvSpPr>
        <p:spPr>
          <a:xfrm>
            <a:off x="654113" y="1402162"/>
            <a:ext cx="5846312" cy="5204438"/>
          </a:xfrm>
          <a:prstGeom prst="rect">
            <a:avLst/>
          </a:prstGeom>
          <a:solidFill>
            <a:schemeClr val="accent6">
              <a:lumMod val="40000"/>
              <a:lumOff val="60000"/>
            </a:schemeClr>
          </a:solidFill>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3360"/>
              </a:lnSpc>
            </a:pPr>
            <a:r>
              <a:rPr lang="en-US" sz="2800" dirty="0">
                <a:solidFill>
                  <a:srgbClr val="000000"/>
                </a:solidFill>
                <a:latin typeface="Calibri"/>
                <a:ea typeface="Calibri"/>
                <a:cs typeface="Calibri"/>
              </a:rPr>
              <a:t>Joel's little sister has cerebral palsy and although she is quite independent and goes to the same school, Joel feels responsible for her. He always makes sure she gets on and off the bus safely and goes home with her as her balance and coordination isn't good and she sometimes falls over. Joel would like to join some after school clubs or spend time with friends but doesn't want to abandon his sister.</a:t>
            </a:r>
          </a:p>
          <a:p>
            <a:pPr>
              <a:lnSpc>
                <a:spcPts val="3360"/>
              </a:lnSpc>
            </a:pPr>
            <a:endParaRPr lang="en-US" sz="2400" dirty="0">
              <a:solidFill>
                <a:srgbClr val="000000"/>
              </a:solidFill>
              <a:latin typeface="Calibri 1"/>
            </a:endParaRPr>
          </a:p>
        </p:txBody>
      </p:sp>
      <p:sp>
        <p:nvSpPr>
          <p:cNvPr id="11" name="Rectangle 10">
            <a:extLst>
              <a:ext uri="{FF2B5EF4-FFF2-40B4-BE49-F238E27FC236}">
                <a16:creationId xmlns:a16="http://schemas.microsoft.com/office/drawing/2014/main" id="{BF68AE08-56A8-A24A-DC45-3B29B975A946}"/>
              </a:ext>
            </a:extLst>
          </p:cNvPr>
          <p:cNvSpPr/>
          <p:nvPr/>
        </p:nvSpPr>
        <p:spPr>
          <a:xfrm>
            <a:off x="0" y="0"/>
            <a:ext cx="12192000" cy="118110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6000" b="1" dirty="0">
                <a:ea typeface="Calibri"/>
                <a:cs typeface="Calibri"/>
              </a:rPr>
              <a:t>Respect, Inclusion and Tolerance</a:t>
            </a:r>
            <a:endParaRPr lang="en-GB" sz="6000" b="1"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Love Has No Labels | Diversity &amp; Inclusion | Ad Council">
            <a:hlinkClick r:id="" action="ppaction://media"/>
            <a:extLst>
              <a:ext uri="{FF2B5EF4-FFF2-40B4-BE49-F238E27FC236}">
                <a16:creationId xmlns:a16="http://schemas.microsoft.com/office/drawing/2014/main" id="{3C5523E9-A5B4-F1C3-ED88-279E8B1EE91A}"/>
              </a:ext>
            </a:extLst>
          </p:cNvPr>
          <p:cNvPicPr>
            <a:picLocks noRot="1" noChangeAspect="1"/>
          </p:cNvPicPr>
          <p:nvPr>
            <a:videoFile r:link="rId1"/>
          </p:nvPr>
        </p:nvPicPr>
        <p:blipFill>
          <a:blip r:embed="rId3"/>
          <a:stretch>
            <a:fillRect/>
          </a:stretch>
        </p:blipFill>
        <p:spPr>
          <a:xfrm>
            <a:off x="1206065" y="1183669"/>
            <a:ext cx="9449001" cy="5387865"/>
          </a:xfrm>
          <a:prstGeom prst="rect">
            <a:avLst/>
          </a:prstGeom>
        </p:spPr>
      </p:pic>
      <p:sp>
        <p:nvSpPr>
          <p:cNvPr id="3" name="TextBox 2">
            <a:extLst>
              <a:ext uri="{FF2B5EF4-FFF2-40B4-BE49-F238E27FC236}">
                <a16:creationId xmlns:a16="http://schemas.microsoft.com/office/drawing/2014/main" id="{DCF2F63A-1C47-DDCA-E6DE-983F16C7581F}"/>
              </a:ext>
            </a:extLst>
          </p:cNvPr>
          <p:cNvSpPr txBox="1"/>
          <p:nvPr/>
        </p:nvSpPr>
        <p:spPr>
          <a:xfrm>
            <a:off x="204537" y="6554346"/>
            <a:ext cx="6498771" cy="307777"/>
          </a:xfrm>
          <a:prstGeom prst="rect">
            <a:avLst/>
          </a:prstGeom>
          <a:noFill/>
        </p:spPr>
        <p:txBody>
          <a:bodyPr wrap="square" lIns="91440" tIns="45720" rIns="91440" bIns="45720" rtlCol="0" anchor="t">
            <a:spAutoFit/>
          </a:bodyPr>
          <a:lstStyle/>
          <a:p>
            <a:r>
              <a:rPr lang="en-GB" sz="1400" dirty="0">
                <a:hlinkClick r:id="rId4"/>
              </a:rPr>
              <a:t>Love Has No Labels | Diversity &amp; Inclusion | Ad Council - YouTube</a:t>
            </a:r>
            <a:endParaRPr lang="en-GB" sz="1400" dirty="0"/>
          </a:p>
        </p:txBody>
      </p:sp>
      <p:sp>
        <p:nvSpPr>
          <p:cNvPr id="5" name="Rectangle 4">
            <a:extLst>
              <a:ext uri="{FF2B5EF4-FFF2-40B4-BE49-F238E27FC236}">
                <a16:creationId xmlns:a16="http://schemas.microsoft.com/office/drawing/2014/main" id="{7D9E20E8-E7C1-17D8-E348-3F5A3D6647D3}"/>
              </a:ext>
            </a:extLst>
          </p:cNvPr>
          <p:cNvSpPr/>
          <p:nvPr/>
        </p:nvSpPr>
        <p:spPr>
          <a:xfrm>
            <a:off x="0" y="0"/>
            <a:ext cx="12192000" cy="118110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6000" b="1" dirty="0">
                <a:ea typeface="Calibri"/>
                <a:cs typeface="Calibri"/>
              </a:rPr>
              <a:t>Respect, Inclusion and Tolerance</a:t>
            </a:r>
            <a:endParaRPr lang="en-GB" sz="6000" b="1" dirty="0"/>
          </a:p>
        </p:txBody>
      </p:sp>
    </p:spTree>
    <p:extLst>
      <p:ext uri="{BB962C8B-B14F-4D97-AF65-F5344CB8AC3E}">
        <p14:creationId xmlns:p14="http://schemas.microsoft.com/office/powerpoint/2010/main" val="1125873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logo with a wave and letters&#10;&#10;Description automatically generated">
            <a:extLst>
              <a:ext uri="{FF2B5EF4-FFF2-40B4-BE49-F238E27FC236}">
                <a16:creationId xmlns:a16="http://schemas.microsoft.com/office/drawing/2014/main" id="{055AFD74-0F4C-F0AE-8CB4-98F78390C05A}"/>
              </a:ext>
            </a:extLst>
          </p:cNvPr>
          <p:cNvPicPr>
            <a:picLocks noChangeAspect="1"/>
          </p:cNvPicPr>
          <p:nvPr/>
        </p:nvPicPr>
        <p:blipFill>
          <a:blip r:embed="rId3"/>
          <a:stretch>
            <a:fillRect/>
          </a:stretch>
        </p:blipFill>
        <p:spPr>
          <a:xfrm>
            <a:off x="7153365" y="1714499"/>
            <a:ext cx="4587056" cy="4556978"/>
          </a:xfrm>
          <a:prstGeom prst="rect">
            <a:avLst/>
          </a:prstGeom>
        </p:spPr>
      </p:pic>
      <p:graphicFrame>
        <p:nvGraphicFramePr>
          <p:cNvPr id="12" name="TextBox 8">
            <a:extLst>
              <a:ext uri="{FF2B5EF4-FFF2-40B4-BE49-F238E27FC236}">
                <a16:creationId xmlns:a16="http://schemas.microsoft.com/office/drawing/2014/main" id="{E6CD9C19-71C0-C720-B576-1A3F8E5A603F}"/>
              </a:ext>
            </a:extLst>
          </p:cNvPr>
          <p:cNvGraphicFramePr/>
          <p:nvPr>
            <p:extLst>
              <p:ext uri="{D42A27DB-BD31-4B8C-83A1-F6EECF244321}">
                <p14:modId xmlns:p14="http://schemas.microsoft.com/office/powerpoint/2010/main" val="1930844249"/>
              </p:ext>
            </p:extLst>
          </p:nvPr>
        </p:nvGraphicFramePr>
        <p:xfrm>
          <a:off x="859589" y="1659340"/>
          <a:ext cx="5994400" cy="40039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8" name="Rectangle 17">
            <a:extLst>
              <a:ext uri="{FF2B5EF4-FFF2-40B4-BE49-F238E27FC236}">
                <a16:creationId xmlns:a16="http://schemas.microsoft.com/office/drawing/2014/main" id="{B5AE1EF2-77EF-73C1-B50C-CB4A3639D23E}"/>
              </a:ext>
            </a:extLst>
          </p:cNvPr>
          <p:cNvSpPr/>
          <p:nvPr/>
        </p:nvSpPr>
        <p:spPr>
          <a:xfrm>
            <a:off x="0" y="0"/>
            <a:ext cx="12192000" cy="118110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6000" b="1" dirty="0">
                <a:ea typeface="Calibri"/>
                <a:cs typeface="Calibri"/>
              </a:rPr>
              <a:t>Ext: Inclusivity in school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A797C-8F4D-7AEE-9B5E-3AF342CF0C8D}"/>
            </a:ext>
          </a:extLst>
        </p:cNvPr>
        <p:cNvGrpSpPr/>
        <p:nvPr/>
      </p:nvGrpSpPr>
      <p:grpSpPr>
        <a:xfrm>
          <a:off x="0" y="0"/>
          <a:ext cx="0" cy="0"/>
          <a:chOff x="0" y="0"/>
          <a:chExt cx="0" cy="0"/>
        </a:xfrm>
      </p:grpSpPr>
      <p:sp>
        <p:nvSpPr>
          <p:cNvPr id="3" name="TextBox 6">
            <a:extLst>
              <a:ext uri="{FF2B5EF4-FFF2-40B4-BE49-F238E27FC236}">
                <a16:creationId xmlns:a16="http://schemas.microsoft.com/office/drawing/2014/main" id="{4681EE2A-0BCE-C13A-2881-4E280CD96A2A}"/>
              </a:ext>
            </a:extLst>
          </p:cNvPr>
          <p:cNvSpPr txBox="1"/>
          <p:nvPr/>
        </p:nvSpPr>
        <p:spPr>
          <a:xfrm>
            <a:off x="0" y="2"/>
            <a:ext cx="12192000" cy="1015663"/>
          </a:xfrm>
          <a:prstGeom prst="rect">
            <a:avLst/>
          </a:prstGeom>
          <a:solidFill>
            <a:srgbClr val="37874F"/>
          </a:solidFill>
          <a:ln>
            <a:solidFill>
              <a:schemeClr val="tx1"/>
            </a:solidFill>
          </a:ln>
        </p:spPr>
        <p:txBody>
          <a:bodyPr wrap="square" lIns="91440" tIns="45720" rIns="91440" bIns="4572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GB" sz="6000" b="1">
                <a:solidFill>
                  <a:schemeClr val="bg1"/>
                </a:solidFill>
                <a:ea typeface="Calibri"/>
                <a:cs typeface="Calibri"/>
              </a:rPr>
              <a:t>Today's Key Terms</a:t>
            </a:r>
          </a:p>
        </p:txBody>
      </p:sp>
      <p:sp>
        <p:nvSpPr>
          <p:cNvPr id="4" name="TextBox 3">
            <a:extLst>
              <a:ext uri="{FF2B5EF4-FFF2-40B4-BE49-F238E27FC236}">
                <a16:creationId xmlns:a16="http://schemas.microsoft.com/office/drawing/2014/main" id="{A4EFB916-B88D-37BA-309E-90A80497FBC2}"/>
              </a:ext>
            </a:extLst>
          </p:cNvPr>
          <p:cNvSpPr txBox="1"/>
          <p:nvPr/>
        </p:nvSpPr>
        <p:spPr>
          <a:xfrm>
            <a:off x="365392" y="1240225"/>
            <a:ext cx="5805423" cy="3754874"/>
          </a:xfrm>
          <a:prstGeom prst="rect">
            <a:avLst/>
          </a:prstGeom>
          <a:solidFill>
            <a:schemeClr val="accent6">
              <a:lumMod val="60000"/>
              <a:lumOff val="40000"/>
            </a:schemeClr>
          </a:solid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US" sz="4000" b="1">
                <a:ea typeface="Calibri"/>
                <a:cs typeface="Calibri"/>
              </a:rPr>
              <a:t>Respect</a:t>
            </a:r>
          </a:p>
          <a:p>
            <a:pPr algn="ctr"/>
            <a:r>
              <a:rPr lang="en-US" sz="4000" b="1">
                <a:ea typeface="Calibri"/>
                <a:cs typeface="Calibri"/>
              </a:rPr>
              <a:t>Tolerance</a:t>
            </a:r>
          </a:p>
          <a:p>
            <a:pPr algn="ctr"/>
            <a:r>
              <a:rPr lang="en-US" sz="4000" b="1">
                <a:ea typeface="Calibri"/>
                <a:cs typeface="Calibri"/>
              </a:rPr>
              <a:t>Inclusion</a:t>
            </a:r>
          </a:p>
          <a:p>
            <a:pPr algn="ctr"/>
            <a:r>
              <a:rPr lang="en-US" sz="4000" b="1">
                <a:ea typeface="Calibri"/>
                <a:cs typeface="Calibri"/>
              </a:rPr>
              <a:t>Protected characteristics</a:t>
            </a:r>
          </a:p>
          <a:p>
            <a:pPr algn="ctr"/>
            <a:r>
              <a:rPr lang="en-US" sz="4000" b="1">
                <a:ea typeface="Calibri"/>
                <a:cs typeface="Calibri"/>
              </a:rPr>
              <a:t>British values</a:t>
            </a:r>
            <a:endParaRPr lang="en-US"/>
          </a:p>
          <a:p>
            <a:pPr algn="ctr"/>
            <a:endParaRPr lang="en-US" sz="4000" b="1">
              <a:ea typeface="Calibri"/>
              <a:cs typeface="Calibri"/>
            </a:endParaRPr>
          </a:p>
        </p:txBody>
      </p:sp>
      <p:sp>
        <p:nvSpPr>
          <p:cNvPr id="5" name="TextBox 4">
            <a:extLst>
              <a:ext uri="{FF2B5EF4-FFF2-40B4-BE49-F238E27FC236}">
                <a16:creationId xmlns:a16="http://schemas.microsoft.com/office/drawing/2014/main" id="{E34F0783-EF78-748A-B8AE-31194095233D}"/>
              </a:ext>
            </a:extLst>
          </p:cNvPr>
          <p:cNvSpPr txBox="1"/>
          <p:nvPr/>
        </p:nvSpPr>
        <p:spPr>
          <a:xfrm>
            <a:off x="6611077" y="1011001"/>
            <a:ext cx="5351133" cy="5601533"/>
          </a:xfrm>
          <a:prstGeom prst="rect">
            <a:avLst/>
          </a:prstGeom>
          <a:no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US" sz="4000">
                <a:ea typeface="Calibri"/>
                <a:cs typeface="Calibri"/>
              </a:rPr>
              <a:t>End of the lesson</a:t>
            </a:r>
          </a:p>
          <a:p>
            <a:endParaRPr lang="en-US" sz="4000">
              <a:ea typeface="Calibri"/>
              <a:cs typeface="Calibri"/>
            </a:endParaRPr>
          </a:p>
          <a:p>
            <a:r>
              <a:rPr lang="en-US" sz="4000">
                <a:ea typeface="Calibri"/>
                <a:cs typeface="Calibri"/>
              </a:rPr>
              <a:t>Can you explain these words ?</a:t>
            </a:r>
          </a:p>
          <a:p>
            <a:endParaRPr lang="en-US" sz="4000">
              <a:ea typeface="Calibri"/>
              <a:cs typeface="Calibri"/>
            </a:endParaRPr>
          </a:p>
          <a:p>
            <a:r>
              <a:rPr lang="en-US" sz="4000">
                <a:ea typeface="Calibri"/>
                <a:cs typeface="Calibri"/>
              </a:rPr>
              <a:t>Fill in your booklet</a:t>
            </a:r>
          </a:p>
          <a:p>
            <a:endParaRPr lang="en-US" sz="4000">
              <a:ea typeface="Calibri"/>
              <a:cs typeface="Calibri"/>
            </a:endParaRPr>
          </a:p>
          <a:p>
            <a:r>
              <a:rPr lang="en-US" sz="4000">
                <a:ea typeface="Calibri"/>
                <a:cs typeface="Calibri"/>
              </a:rPr>
              <a:t>Is there anything you</a:t>
            </a:r>
          </a:p>
          <a:p>
            <a:r>
              <a:rPr lang="en-US" sz="4000">
                <a:ea typeface="Calibri"/>
                <a:cs typeface="Calibri"/>
              </a:rPr>
              <a:t> are not sure about ?</a:t>
            </a:r>
          </a:p>
        </p:txBody>
      </p:sp>
      <p:pic>
        <p:nvPicPr>
          <p:cNvPr id="2" name="Picture 1" descr="Double Thumbs Up Emoji">
            <a:extLst>
              <a:ext uri="{FF2B5EF4-FFF2-40B4-BE49-F238E27FC236}">
                <a16:creationId xmlns:a16="http://schemas.microsoft.com/office/drawing/2014/main" id="{139563BD-A04D-2D9C-A9B0-3D097E35BAE2}"/>
              </a:ext>
            </a:extLst>
          </p:cNvPr>
          <p:cNvPicPr>
            <a:picLocks noChangeAspect="1"/>
          </p:cNvPicPr>
          <p:nvPr/>
        </p:nvPicPr>
        <p:blipFill>
          <a:blip r:embed="rId2"/>
          <a:stretch>
            <a:fillRect/>
          </a:stretch>
        </p:blipFill>
        <p:spPr>
          <a:xfrm>
            <a:off x="4397884" y="4506341"/>
            <a:ext cx="1981200" cy="1981200"/>
          </a:xfrm>
          <a:prstGeom prst="rect">
            <a:avLst/>
          </a:prstGeom>
        </p:spPr>
      </p:pic>
    </p:spTree>
    <p:extLst>
      <p:ext uri="{BB962C8B-B14F-4D97-AF65-F5344CB8AC3E}">
        <p14:creationId xmlns:p14="http://schemas.microsoft.com/office/powerpoint/2010/main" val="19594759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EFFFA"/>
        </a:solidFill>
        <a:effectLst/>
      </p:bgPr>
    </p:bg>
    <p:spTree>
      <p:nvGrpSpPr>
        <p:cNvPr id="1" name=""/>
        <p:cNvGrpSpPr/>
        <p:nvPr/>
      </p:nvGrpSpPr>
      <p:grpSpPr>
        <a:xfrm>
          <a:off x="0" y="0"/>
          <a:ext cx="0" cy="0"/>
          <a:chOff x="0" y="0"/>
          <a:chExt cx="0" cy="0"/>
        </a:xfrm>
      </p:grpSpPr>
      <p:sp>
        <p:nvSpPr>
          <p:cNvPr id="2" name="Freeform 2"/>
          <p:cNvSpPr/>
          <p:nvPr/>
        </p:nvSpPr>
        <p:spPr>
          <a:xfrm>
            <a:off x="437350" y="1220915"/>
            <a:ext cx="4803231" cy="4809243"/>
          </a:xfrm>
          <a:custGeom>
            <a:avLst/>
            <a:gdLst/>
            <a:ahLst/>
            <a:cxnLst/>
            <a:rect l="l" t="t" r="r" b="b"/>
            <a:pathLst>
              <a:path w="7204846" h="7213864">
                <a:moveTo>
                  <a:pt x="0" y="0"/>
                </a:moveTo>
                <a:lnTo>
                  <a:pt x="7204846" y="0"/>
                </a:lnTo>
                <a:lnTo>
                  <a:pt x="7204846" y="7213864"/>
                </a:lnTo>
                <a:lnTo>
                  <a:pt x="0" y="7213864"/>
                </a:lnTo>
                <a:lnTo>
                  <a:pt x="0" y="0"/>
                </a:lnTo>
                <a:close/>
              </a:path>
            </a:pathLst>
          </a:custGeom>
          <a:blipFill>
            <a:blip r:embed="rId2"/>
            <a:stretch>
              <a:fillRect/>
            </a:stretch>
          </a:blipFill>
        </p:spPr>
      </p:sp>
      <p:grpSp>
        <p:nvGrpSpPr>
          <p:cNvPr id="3" name="Group 3"/>
          <p:cNvGrpSpPr/>
          <p:nvPr/>
        </p:nvGrpSpPr>
        <p:grpSpPr>
          <a:xfrm>
            <a:off x="975481" y="3717931"/>
            <a:ext cx="583233" cy="583233"/>
            <a:chOff x="0" y="0"/>
            <a:chExt cx="230413" cy="230413"/>
          </a:xfrm>
        </p:grpSpPr>
        <p:sp>
          <p:nvSpPr>
            <p:cNvPr id="4" name="Freeform 4"/>
            <p:cNvSpPr/>
            <p:nvPr/>
          </p:nvSpPr>
          <p:spPr>
            <a:xfrm>
              <a:off x="0" y="0"/>
              <a:ext cx="230413" cy="230413"/>
            </a:xfrm>
            <a:custGeom>
              <a:avLst/>
              <a:gdLst/>
              <a:ahLst/>
              <a:cxnLst/>
              <a:rect l="l" t="t" r="r" b="b"/>
              <a:pathLst>
                <a:path w="230413" h="230413">
                  <a:moveTo>
                    <a:pt x="0" y="0"/>
                  </a:moveTo>
                  <a:lnTo>
                    <a:pt x="230413" y="0"/>
                  </a:lnTo>
                  <a:lnTo>
                    <a:pt x="230413" y="230413"/>
                  </a:lnTo>
                  <a:lnTo>
                    <a:pt x="0" y="230413"/>
                  </a:lnTo>
                  <a:close/>
                </a:path>
              </a:pathLst>
            </a:custGeom>
            <a:solidFill>
              <a:srgbClr val="000000"/>
            </a:solidFill>
          </p:spPr>
        </p:sp>
        <p:sp>
          <p:nvSpPr>
            <p:cNvPr id="5" name="TextBox 5"/>
            <p:cNvSpPr txBox="1"/>
            <p:nvPr/>
          </p:nvSpPr>
          <p:spPr>
            <a:xfrm>
              <a:off x="0" y="-57150"/>
              <a:ext cx="230413" cy="28756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6" name="Group 6"/>
          <p:cNvGrpSpPr/>
          <p:nvPr/>
        </p:nvGrpSpPr>
        <p:grpSpPr>
          <a:xfrm>
            <a:off x="0" y="6172200"/>
            <a:ext cx="12192000" cy="685800"/>
            <a:chOff x="0" y="0"/>
            <a:chExt cx="4816593" cy="270933"/>
          </a:xfrm>
        </p:grpSpPr>
        <p:sp>
          <p:nvSpPr>
            <p:cNvPr id="7" name="Freeform 7"/>
            <p:cNvSpPr/>
            <p:nvPr/>
          </p:nvSpPr>
          <p:spPr>
            <a:xfrm>
              <a:off x="0" y="0"/>
              <a:ext cx="4816592" cy="270933"/>
            </a:xfrm>
            <a:custGeom>
              <a:avLst/>
              <a:gdLst/>
              <a:ahLst/>
              <a:cxnLst/>
              <a:rect l="l" t="t" r="r" b="b"/>
              <a:pathLst>
                <a:path w="4816592" h="270933">
                  <a:moveTo>
                    <a:pt x="0" y="0"/>
                  </a:moveTo>
                  <a:lnTo>
                    <a:pt x="4816592" y="0"/>
                  </a:lnTo>
                  <a:lnTo>
                    <a:pt x="4816592" y="270933"/>
                  </a:lnTo>
                  <a:lnTo>
                    <a:pt x="0" y="270933"/>
                  </a:lnTo>
                  <a:close/>
                </a:path>
              </a:pathLst>
            </a:custGeom>
            <a:solidFill>
              <a:srgbClr val="D9DFCE"/>
            </a:solidFill>
          </p:spPr>
        </p:sp>
        <p:sp>
          <p:nvSpPr>
            <p:cNvPr id="8" name="TextBox 8"/>
            <p:cNvSpPr txBox="1"/>
            <p:nvPr/>
          </p:nvSpPr>
          <p:spPr>
            <a:xfrm>
              <a:off x="0" y="-57150"/>
              <a:ext cx="4816593" cy="32808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9" name="Group 9"/>
          <p:cNvGrpSpPr/>
          <p:nvPr/>
        </p:nvGrpSpPr>
        <p:grpSpPr>
          <a:xfrm>
            <a:off x="975481" y="4434331"/>
            <a:ext cx="583233" cy="583233"/>
            <a:chOff x="0" y="0"/>
            <a:chExt cx="230413" cy="230413"/>
          </a:xfrm>
        </p:grpSpPr>
        <p:sp>
          <p:nvSpPr>
            <p:cNvPr id="10" name="Freeform 10"/>
            <p:cNvSpPr/>
            <p:nvPr/>
          </p:nvSpPr>
          <p:spPr>
            <a:xfrm>
              <a:off x="0" y="0"/>
              <a:ext cx="230413" cy="230413"/>
            </a:xfrm>
            <a:custGeom>
              <a:avLst/>
              <a:gdLst/>
              <a:ahLst/>
              <a:cxnLst/>
              <a:rect l="l" t="t" r="r" b="b"/>
              <a:pathLst>
                <a:path w="230413" h="230413">
                  <a:moveTo>
                    <a:pt x="0" y="0"/>
                  </a:moveTo>
                  <a:lnTo>
                    <a:pt x="230413" y="0"/>
                  </a:lnTo>
                  <a:lnTo>
                    <a:pt x="230413" y="230413"/>
                  </a:lnTo>
                  <a:lnTo>
                    <a:pt x="0" y="230413"/>
                  </a:lnTo>
                  <a:close/>
                </a:path>
              </a:pathLst>
            </a:custGeom>
            <a:solidFill>
              <a:srgbClr val="000000"/>
            </a:solidFill>
          </p:spPr>
        </p:sp>
        <p:sp>
          <p:nvSpPr>
            <p:cNvPr id="11" name="TextBox 11"/>
            <p:cNvSpPr txBox="1"/>
            <p:nvPr/>
          </p:nvSpPr>
          <p:spPr>
            <a:xfrm>
              <a:off x="0" y="-57150"/>
              <a:ext cx="230413" cy="28756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12" name="Group 12"/>
          <p:cNvGrpSpPr/>
          <p:nvPr/>
        </p:nvGrpSpPr>
        <p:grpSpPr>
          <a:xfrm>
            <a:off x="975481" y="5150731"/>
            <a:ext cx="583233" cy="583233"/>
            <a:chOff x="0" y="0"/>
            <a:chExt cx="230413" cy="230413"/>
          </a:xfrm>
        </p:grpSpPr>
        <p:sp>
          <p:nvSpPr>
            <p:cNvPr id="13" name="Freeform 13"/>
            <p:cNvSpPr/>
            <p:nvPr/>
          </p:nvSpPr>
          <p:spPr>
            <a:xfrm>
              <a:off x="0" y="0"/>
              <a:ext cx="230413" cy="230413"/>
            </a:xfrm>
            <a:custGeom>
              <a:avLst/>
              <a:gdLst/>
              <a:ahLst/>
              <a:cxnLst/>
              <a:rect l="l" t="t" r="r" b="b"/>
              <a:pathLst>
                <a:path w="230413" h="230413">
                  <a:moveTo>
                    <a:pt x="0" y="0"/>
                  </a:moveTo>
                  <a:lnTo>
                    <a:pt x="230413" y="0"/>
                  </a:lnTo>
                  <a:lnTo>
                    <a:pt x="230413" y="230413"/>
                  </a:lnTo>
                  <a:lnTo>
                    <a:pt x="0" y="230413"/>
                  </a:lnTo>
                  <a:close/>
                </a:path>
              </a:pathLst>
            </a:custGeom>
            <a:solidFill>
              <a:srgbClr val="000000"/>
            </a:solidFill>
          </p:spPr>
        </p:sp>
        <p:sp>
          <p:nvSpPr>
            <p:cNvPr id="14" name="TextBox 14"/>
            <p:cNvSpPr txBox="1"/>
            <p:nvPr/>
          </p:nvSpPr>
          <p:spPr>
            <a:xfrm>
              <a:off x="0" y="-57150"/>
              <a:ext cx="230413" cy="28756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sp>
        <p:nvSpPr>
          <p:cNvPr id="15" name="Freeform 15"/>
          <p:cNvSpPr/>
          <p:nvPr/>
        </p:nvSpPr>
        <p:spPr>
          <a:xfrm>
            <a:off x="1169588" y="3863768"/>
            <a:ext cx="195019" cy="291559"/>
          </a:xfrm>
          <a:custGeom>
            <a:avLst/>
            <a:gdLst/>
            <a:ahLst/>
            <a:cxnLst/>
            <a:rect l="l" t="t" r="r" b="b"/>
            <a:pathLst>
              <a:path w="292528" h="437338">
                <a:moveTo>
                  <a:pt x="0" y="0"/>
                </a:moveTo>
                <a:lnTo>
                  <a:pt x="292527" y="0"/>
                </a:lnTo>
                <a:lnTo>
                  <a:pt x="292527" y="437338"/>
                </a:lnTo>
                <a:lnTo>
                  <a:pt x="0" y="43733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6" name="Freeform 16"/>
          <p:cNvSpPr/>
          <p:nvPr/>
        </p:nvSpPr>
        <p:spPr>
          <a:xfrm>
            <a:off x="1169588" y="4580168"/>
            <a:ext cx="195019" cy="291559"/>
          </a:xfrm>
          <a:custGeom>
            <a:avLst/>
            <a:gdLst/>
            <a:ahLst/>
            <a:cxnLst/>
            <a:rect l="l" t="t" r="r" b="b"/>
            <a:pathLst>
              <a:path w="292528" h="437338">
                <a:moveTo>
                  <a:pt x="0" y="0"/>
                </a:moveTo>
                <a:lnTo>
                  <a:pt x="292527" y="0"/>
                </a:lnTo>
                <a:lnTo>
                  <a:pt x="292527" y="437338"/>
                </a:lnTo>
                <a:lnTo>
                  <a:pt x="0" y="43733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7" name="Freeform 17"/>
          <p:cNvSpPr/>
          <p:nvPr/>
        </p:nvSpPr>
        <p:spPr>
          <a:xfrm>
            <a:off x="1142578" y="3113278"/>
            <a:ext cx="195019" cy="291559"/>
          </a:xfrm>
          <a:custGeom>
            <a:avLst/>
            <a:gdLst/>
            <a:ahLst/>
            <a:cxnLst/>
            <a:rect l="l" t="t" r="r" b="b"/>
            <a:pathLst>
              <a:path w="292528" h="437338">
                <a:moveTo>
                  <a:pt x="0" y="0"/>
                </a:moveTo>
                <a:lnTo>
                  <a:pt x="292528" y="0"/>
                </a:lnTo>
                <a:lnTo>
                  <a:pt x="292528" y="437338"/>
                </a:lnTo>
                <a:lnTo>
                  <a:pt x="0" y="43733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8" name="Freeform 18"/>
          <p:cNvSpPr/>
          <p:nvPr/>
        </p:nvSpPr>
        <p:spPr>
          <a:xfrm rot="16200000" flipV="1">
            <a:off x="5899536" y="4069680"/>
            <a:ext cx="1094230" cy="2247039"/>
          </a:xfrm>
          <a:custGeom>
            <a:avLst/>
            <a:gdLst/>
            <a:ahLst/>
            <a:cxnLst/>
            <a:rect l="l" t="t" r="r" b="b"/>
            <a:pathLst>
              <a:path w="1641345" h="3370559">
                <a:moveTo>
                  <a:pt x="0" y="3370559"/>
                </a:moveTo>
                <a:lnTo>
                  <a:pt x="1641345" y="3370559"/>
                </a:lnTo>
                <a:lnTo>
                  <a:pt x="1641345" y="0"/>
                </a:lnTo>
                <a:lnTo>
                  <a:pt x="0" y="0"/>
                </a:lnTo>
                <a:lnTo>
                  <a:pt x="0" y="3370559"/>
                </a:lnTo>
                <a:close/>
              </a:path>
            </a:pathLst>
          </a:custGeom>
          <a:blipFill>
            <a:blip r:embed="rId4">
              <a:alphaModFix amt="64000"/>
            </a:blip>
            <a:stretch>
              <a:fillRect l="-1702"/>
            </a:stretch>
          </a:blipFill>
        </p:spPr>
      </p:sp>
      <p:sp>
        <p:nvSpPr>
          <p:cNvPr id="19" name="Freeform 19"/>
          <p:cNvSpPr/>
          <p:nvPr/>
        </p:nvSpPr>
        <p:spPr>
          <a:xfrm rot="16200000" flipV="1">
            <a:off x="7939446" y="4069680"/>
            <a:ext cx="1094230" cy="2247039"/>
          </a:xfrm>
          <a:custGeom>
            <a:avLst/>
            <a:gdLst/>
            <a:ahLst/>
            <a:cxnLst/>
            <a:rect l="l" t="t" r="r" b="b"/>
            <a:pathLst>
              <a:path w="1641345" h="3370559">
                <a:moveTo>
                  <a:pt x="0" y="3370559"/>
                </a:moveTo>
                <a:lnTo>
                  <a:pt x="1641345" y="3370559"/>
                </a:lnTo>
                <a:lnTo>
                  <a:pt x="1641345" y="0"/>
                </a:lnTo>
                <a:lnTo>
                  <a:pt x="0" y="0"/>
                </a:lnTo>
                <a:lnTo>
                  <a:pt x="0" y="3370559"/>
                </a:lnTo>
                <a:close/>
              </a:path>
            </a:pathLst>
          </a:custGeom>
          <a:blipFill>
            <a:blip r:embed="rId4">
              <a:alphaModFix amt="64000"/>
            </a:blip>
            <a:stretch>
              <a:fillRect l="-1702"/>
            </a:stretch>
          </a:blipFill>
        </p:spPr>
      </p:sp>
      <p:sp>
        <p:nvSpPr>
          <p:cNvPr id="20" name="Freeform 20"/>
          <p:cNvSpPr/>
          <p:nvPr/>
        </p:nvSpPr>
        <p:spPr>
          <a:xfrm rot="16200000" flipV="1">
            <a:off x="9979356" y="4069680"/>
            <a:ext cx="1094230" cy="2247039"/>
          </a:xfrm>
          <a:custGeom>
            <a:avLst/>
            <a:gdLst/>
            <a:ahLst/>
            <a:cxnLst/>
            <a:rect l="l" t="t" r="r" b="b"/>
            <a:pathLst>
              <a:path w="1641345" h="3370559">
                <a:moveTo>
                  <a:pt x="0" y="3370559"/>
                </a:moveTo>
                <a:lnTo>
                  <a:pt x="1641345" y="3370559"/>
                </a:lnTo>
                <a:lnTo>
                  <a:pt x="1641345" y="0"/>
                </a:lnTo>
                <a:lnTo>
                  <a:pt x="0" y="0"/>
                </a:lnTo>
                <a:lnTo>
                  <a:pt x="0" y="3370559"/>
                </a:lnTo>
                <a:close/>
              </a:path>
            </a:pathLst>
          </a:custGeom>
          <a:blipFill>
            <a:blip r:embed="rId4">
              <a:alphaModFix amt="64000"/>
            </a:blip>
            <a:stretch>
              <a:fillRect l="-1702"/>
            </a:stretch>
          </a:blipFill>
        </p:spPr>
      </p:sp>
      <p:grpSp>
        <p:nvGrpSpPr>
          <p:cNvPr id="21" name="Group 21"/>
          <p:cNvGrpSpPr/>
          <p:nvPr/>
        </p:nvGrpSpPr>
        <p:grpSpPr>
          <a:xfrm>
            <a:off x="5547373" y="3815070"/>
            <a:ext cx="1959459" cy="1971063"/>
            <a:chOff x="0" y="0"/>
            <a:chExt cx="816338" cy="821172"/>
          </a:xfrm>
        </p:grpSpPr>
        <p:sp>
          <p:nvSpPr>
            <p:cNvPr id="22" name="Freeform 22"/>
            <p:cNvSpPr/>
            <p:nvPr/>
          </p:nvSpPr>
          <p:spPr>
            <a:xfrm>
              <a:off x="0" y="0"/>
              <a:ext cx="816337" cy="821172"/>
            </a:xfrm>
            <a:custGeom>
              <a:avLst/>
              <a:gdLst/>
              <a:ahLst/>
              <a:cxnLst/>
              <a:rect l="l" t="t" r="r" b="b"/>
              <a:pathLst>
                <a:path w="816337" h="821172">
                  <a:moveTo>
                    <a:pt x="0" y="0"/>
                  </a:moveTo>
                  <a:lnTo>
                    <a:pt x="816337" y="0"/>
                  </a:lnTo>
                  <a:lnTo>
                    <a:pt x="816337" y="821172"/>
                  </a:lnTo>
                  <a:lnTo>
                    <a:pt x="0" y="821172"/>
                  </a:lnTo>
                  <a:close/>
                </a:path>
              </a:pathLst>
            </a:custGeom>
            <a:blipFill>
              <a:blip r:embed="rId5"/>
              <a:stretch>
                <a:fillRect l="-9346" r="-9346"/>
              </a:stretch>
            </a:blipFill>
          </p:spPr>
        </p:sp>
      </p:grpSp>
      <p:grpSp>
        <p:nvGrpSpPr>
          <p:cNvPr id="23" name="Group 23"/>
          <p:cNvGrpSpPr/>
          <p:nvPr/>
        </p:nvGrpSpPr>
        <p:grpSpPr>
          <a:xfrm>
            <a:off x="7741620" y="3921800"/>
            <a:ext cx="1959459" cy="1971063"/>
            <a:chOff x="0" y="0"/>
            <a:chExt cx="816338" cy="821172"/>
          </a:xfrm>
        </p:grpSpPr>
        <p:sp>
          <p:nvSpPr>
            <p:cNvPr id="24" name="Freeform 24"/>
            <p:cNvSpPr/>
            <p:nvPr/>
          </p:nvSpPr>
          <p:spPr>
            <a:xfrm>
              <a:off x="0" y="0"/>
              <a:ext cx="816337" cy="821172"/>
            </a:xfrm>
            <a:custGeom>
              <a:avLst/>
              <a:gdLst/>
              <a:ahLst/>
              <a:cxnLst/>
              <a:rect l="l" t="t" r="r" b="b"/>
              <a:pathLst>
                <a:path w="816337" h="821172">
                  <a:moveTo>
                    <a:pt x="0" y="0"/>
                  </a:moveTo>
                  <a:lnTo>
                    <a:pt x="816337" y="0"/>
                  </a:lnTo>
                  <a:lnTo>
                    <a:pt x="816337" y="821172"/>
                  </a:lnTo>
                  <a:lnTo>
                    <a:pt x="0" y="821172"/>
                  </a:lnTo>
                  <a:close/>
                </a:path>
              </a:pathLst>
            </a:custGeom>
            <a:blipFill>
              <a:blip r:embed="rId6"/>
              <a:stretch>
                <a:fillRect l="-296" r="-296"/>
              </a:stretch>
            </a:blipFill>
          </p:spPr>
        </p:sp>
      </p:grpSp>
      <p:grpSp>
        <p:nvGrpSpPr>
          <p:cNvPr id="25" name="Group 25"/>
          <p:cNvGrpSpPr/>
          <p:nvPr/>
        </p:nvGrpSpPr>
        <p:grpSpPr>
          <a:xfrm>
            <a:off x="9914881" y="3872474"/>
            <a:ext cx="1959459" cy="1971063"/>
            <a:chOff x="0" y="0"/>
            <a:chExt cx="816338" cy="821172"/>
          </a:xfrm>
        </p:grpSpPr>
        <p:sp>
          <p:nvSpPr>
            <p:cNvPr id="26" name="Freeform 26"/>
            <p:cNvSpPr/>
            <p:nvPr/>
          </p:nvSpPr>
          <p:spPr>
            <a:xfrm>
              <a:off x="0" y="0"/>
              <a:ext cx="816337" cy="821172"/>
            </a:xfrm>
            <a:custGeom>
              <a:avLst/>
              <a:gdLst/>
              <a:ahLst/>
              <a:cxnLst/>
              <a:rect l="l" t="t" r="r" b="b"/>
              <a:pathLst>
                <a:path w="816337" h="821172">
                  <a:moveTo>
                    <a:pt x="0" y="0"/>
                  </a:moveTo>
                  <a:lnTo>
                    <a:pt x="816337" y="0"/>
                  </a:lnTo>
                  <a:lnTo>
                    <a:pt x="816337" y="821172"/>
                  </a:lnTo>
                  <a:lnTo>
                    <a:pt x="0" y="821172"/>
                  </a:lnTo>
                  <a:close/>
                </a:path>
              </a:pathLst>
            </a:custGeom>
            <a:blipFill>
              <a:blip r:embed="rId7"/>
              <a:stretch>
                <a:fillRect l="-25491" r="-25491"/>
              </a:stretch>
            </a:blipFill>
          </p:spPr>
        </p:sp>
      </p:grpSp>
      <p:grpSp>
        <p:nvGrpSpPr>
          <p:cNvPr id="27" name="Group 27"/>
          <p:cNvGrpSpPr/>
          <p:nvPr/>
        </p:nvGrpSpPr>
        <p:grpSpPr>
          <a:xfrm>
            <a:off x="6032351" y="2935732"/>
            <a:ext cx="833131" cy="833131"/>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6CECF"/>
            </a:solidFill>
          </p:spPr>
        </p:sp>
        <p:sp>
          <p:nvSpPr>
            <p:cNvPr id="29" name="TextBox 29"/>
            <p:cNvSpPr txBox="1"/>
            <p:nvPr/>
          </p:nvSpPr>
          <p:spPr>
            <a:xfrm>
              <a:off x="76200" y="19050"/>
              <a:ext cx="660400" cy="71755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30" name="Group 30"/>
          <p:cNvGrpSpPr/>
          <p:nvPr/>
        </p:nvGrpSpPr>
        <p:grpSpPr>
          <a:xfrm>
            <a:off x="8171985" y="3037869"/>
            <a:ext cx="833131" cy="833131"/>
            <a:chOff x="0" y="0"/>
            <a:chExt cx="812800" cy="812800"/>
          </a:xfrm>
        </p:grpSpPr>
        <p:sp>
          <p:nvSpPr>
            <p:cNvPr id="31" name="Freeform 3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6CECF"/>
            </a:solidFill>
          </p:spPr>
        </p:sp>
        <p:sp>
          <p:nvSpPr>
            <p:cNvPr id="32" name="TextBox 32"/>
            <p:cNvSpPr txBox="1"/>
            <p:nvPr/>
          </p:nvSpPr>
          <p:spPr>
            <a:xfrm>
              <a:off x="76200" y="19050"/>
              <a:ext cx="660400" cy="71755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33" name="Group 33"/>
          <p:cNvGrpSpPr/>
          <p:nvPr/>
        </p:nvGrpSpPr>
        <p:grpSpPr>
          <a:xfrm>
            <a:off x="10478045" y="2967441"/>
            <a:ext cx="833131" cy="833131"/>
            <a:chOff x="0" y="0"/>
            <a:chExt cx="812800" cy="812800"/>
          </a:xfrm>
        </p:grpSpPr>
        <p:sp>
          <p:nvSpPr>
            <p:cNvPr id="34" name="Freeform 3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6CECF"/>
            </a:solidFill>
          </p:spPr>
        </p:sp>
        <p:sp>
          <p:nvSpPr>
            <p:cNvPr id="35" name="TextBox 35"/>
            <p:cNvSpPr txBox="1"/>
            <p:nvPr/>
          </p:nvSpPr>
          <p:spPr>
            <a:xfrm>
              <a:off x="76200" y="19050"/>
              <a:ext cx="660400" cy="71755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sp>
        <p:nvSpPr>
          <p:cNvPr id="36" name="Freeform 36"/>
          <p:cNvSpPr/>
          <p:nvPr/>
        </p:nvSpPr>
        <p:spPr>
          <a:xfrm rot="5400000">
            <a:off x="6324978" y="3198826"/>
            <a:ext cx="243346" cy="363811"/>
          </a:xfrm>
          <a:custGeom>
            <a:avLst/>
            <a:gdLst/>
            <a:ahLst/>
            <a:cxnLst/>
            <a:rect l="l" t="t" r="r" b="b"/>
            <a:pathLst>
              <a:path w="365019" h="545716">
                <a:moveTo>
                  <a:pt x="0" y="0"/>
                </a:moveTo>
                <a:lnTo>
                  <a:pt x="365020" y="0"/>
                </a:lnTo>
                <a:lnTo>
                  <a:pt x="365020" y="545716"/>
                </a:lnTo>
                <a:lnTo>
                  <a:pt x="0" y="545716"/>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37" name="Freeform 37"/>
          <p:cNvSpPr/>
          <p:nvPr/>
        </p:nvSpPr>
        <p:spPr>
          <a:xfrm rot="5400000">
            <a:off x="8444268" y="3247096"/>
            <a:ext cx="243346" cy="363811"/>
          </a:xfrm>
          <a:custGeom>
            <a:avLst/>
            <a:gdLst/>
            <a:ahLst/>
            <a:cxnLst/>
            <a:rect l="l" t="t" r="r" b="b"/>
            <a:pathLst>
              <a:path w="365019" h="545716">
                <a:moveTo>
                  <a:pt x="0" y="0"/>
                </a:moveTo>
                <a:lnTo>
                  <a:pt x="365019" y="0"/>
                </a:lnTo>
                <a:lnTo>
                  <a:pt x="365019" y="545716"/>
                </a:lnTo>
                <a:lnTo>
                  <a:pt x="0" y="545716"/>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38" name="Freeform 38"/>
          <p:cNvSpPr/>
          <p:nvPr/>
        </p:nvSpPr>
        <p:spPr>
          <a:xfrm rot="5400000">
            <a:off x="10772936" y="3222932"/>
            <a:ext cx="243346" cy="363811"/>
          </a:xfrm>
          <a:custGeom>
            <a:avLst/>
            <a:gdLst/>
            <a:ahLst/>
            <a:cxnLst/>
            <a:rect l="l" t="t" r="r" b="b"/>
            <a:pathLst>
              <a:path w="365019" h="545716">
                <a:moveTo>
                  <a:pt x="0" y="0"/>
                </a:moveTo>
                <a:lnTo>
                  <a:pt x="365020" y="0"/>
                </a:lnTo>
                <a:lnTo>
                  <a:pt x="365020" y="545716"/>
                </a:lnTo>
                <a:lnTo>
                  <a:pt x="0" y="545716"/>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39" name="Freeform 39"/>
          <p:cNvSpPr/>
          <p:nvPr/>
        </p:nvSpPr>
        <p:spPr>
          <a:xfrm>
            <a:off x="9998600" y="1042472"/>
            <a:ext cx="1374539" cy="204931"/>
          </a:xfrm>
          <a:custGeom>
            <a:avLst/>
            <a:gdLst/>
            <a:ahLst/>
            <a:cxnLst/>
            <a:rect l="l" t="t" r="r" b="b"/>
            <a:pathLst>
              <a:path w="2061808" h="307397">
                <a:moveTo>
                  <a:pt x="0" y="0"/>
                </a:moveTo>
                <a:lnTo>
                  <a:pt x="2061808" y="0"/>
                </a:lnTo>
                <a:lnTo>
                  <a:pt x="2061808" y="307397"/>
                </a:lnTo>
                <a:lnTo>
                  <a:pt x="0" y="307397"/>
                </a:lnTo>
                <a:lnTo>
                  <a:pt x="0" y="0"/>
                </a:lnTo>
                <a:close/>
              </a:path>
            </a:pathLst>
          </a:custGeom>
          <a:blipFill>
            <a:blip>
              <a:extLst>
                <a:ext uri="{96DAC541-7B7A-43D3-8B79-37D633B846F1}">
                  <asvg:svgBlip xmlns:asvg="http://schemas.microsoft.com/office/drawing/2016/SVG/main" r:embed="rId9"/>
                </a:ext>
              </a:extLst>
            </a:blip>
            <a:stretch>
              <a:fillRect/>
            </a:stretch>
          </a:blipFill>
        </p:spPr>
      </p:sp>
      <p:grpSp>
        <p:nvGrpSpPr>
          <p:cNvPr id="40" name="Group 40"/>
          <p:cNvGrpSpPr/>
          <p:nvPr/>
        </p:nvGrpSpPr>
        <p:grpSpPr>
          <a:xfrm>
            <a:off x="975481" y="2967441"/>
            <a:ext cx="583233" cy="583233"/>
            <a:chOff x="0" y="0"/>
            <a:chExt cx="230413" cy="230413"/>
          </a:xfrm>
        </p:grpSpPr>
        <p:sp>
          <p:nvSpPr>
            <p:cNvPr id="41" name="Freeform 41"/>
            <p:cNvSpPr/>
            <p:nvPr/>
          </p:nvSpPr>
          <p:spPr>
            <a:xfrm>
              <a:off x="0" y="0"/>
              <a:ext cx="230413" cy="230413"/>
            </a:xfrm>
            <a:custGeom>
              <a:avLst/>
              <a:gdLst/>
              <a:ahLst/>
              <a:cxnLst/>
              <a:rect l="l" t="t" r="r" b="b"/>
              <a:pathLst>
                <a:path w="230413" h="230413">
                  <a:moveTo>
                    <a:pt x="0" y="0"/>
                  </a:moveTo>
                  <a:lnTo>
                    <a:pt x="230413" y="0"/>
                  </a:lnTo>
                  <a:lnTo>
                    <a:pt x="230413" y="230413"/>
                  </a:lnTo>
                  <a:lnTo>
                    <a:pt x="0" y="230413"/>
                  </a:lnTo>
                  <a:close/>
                </a:path>
              </a:pathLst>
            </a:custGeom>
            <a:solidFill>
              <a:srgbClr val="000000"/>
            </a:solidFill>
          </p:spPr>
        </p:sp>
        <p:sp>
          <p:nvSpPr>
            <p:cNvPr id="42" name="TextBox 42"/>
            <p:cNvSpPr txBox="1"/>
            <p:nvPr/>
          </p:nvSpPr>
          <p:spPr>
            <a:xfrm>
              <a:off x="0" y="-57150"/>
              <a:ext cx="230413" cy="28756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43" name="Group 43"/>
          <p:cNvGrpSpPr/>
          <p:nvPr/>
        </p:nvGrpSpPr>
        <p:grpSpPr>
          <a:xfrm>
            <a:off x="975481" y="2219109"/>
            <a:ext cx="583233" cy="583233"/>
            <a:chOff x="0" y="0"/>
            <a:chExt cx="230413" cy="230413"/>
          </a:xfrm>
        </p:grpSpPr>
        <p:sp>
          <p:nvSpPr>
            <p:cNvPr id="44" name="Freeform 44"/>
            <p:cNvSpPr/>
            <p:nvPr/>
          </p:nvSpPr>
          <p:spPr>
            <a:xfrm>
              <a:off x="0" y="0"/>
              <a:ext cx="230413" cy="230413"/>
            </a:xfrm>
            <a:custGeom>
              <a:avLst/>
              <a:gdLst/>
              <a:ahLst/>
              <a:cxnLst/>
              <a:rect l="l" t="t" r="r" b="b"/>
              <a:pathLst>
                <a:path w="230413" h="230413">
                  <a:moveTo>
                    <a:pt x="0" y="0"/>
                  </a:moveTo>
                  <a:lnTo>
                    <a:pt x="230413" y="0"/>
                  </a:lnTo>
                  <a:lnTo>
                    <a:pt x="230413" y="230413"/>
                  </a:lnTo>
                  <a:lnTo>
                    <a:pt x="0" y="230413"/>
                  </a:lnTo>
                  <a:close/>
                </a:path>
              </a:pathLst>
            </a:custGeom>
            <a:solidFill>
              <a:srgbClr val="000000"/>
            </a:solidFill>
          </p:spPr>
        </p:sp>
        <p:sp>
          <p:nvSpPr>
            <p:cNvPr id="45" name="TextBox 45"/>
            <p:cNvSpPr txBox="1"/>
            <p:nvPr/>
          </p:nvSpPr>
          <p:spPr>
            <a:xfrm>
              <a:off x="0" y="-57150"/>
              <a:ext cx="230413" cy="28756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46" name="Group 46"/>
          <p:cNvGrpSpPr/>
          <p:nvPr/>
        </p:nvGrpSpPr>
        <p:grpSpPr>
          <a:xfrm>
            <a:off x="975481" y="1484661"/>
            <a:ext cx="583233" cy="583233"/>
            <a:chOff x="0" y="0"/>
            <a:chExt cx="230413" cy="230413"/>
          </a:xfrm>
        </p:grpSpPr>
        <p:sp>
          <p:nvSpPr>
            <p:cNvPr id="47" name="Freeform 47"/>
            <p:cNvSpPr/>
            <p:nvPr/>
          </p:nvSpPr>
          <p:spPr>
            <a:xfrm>
              <a:off x="0" y="0"/>
              <a:ext cx="230413" cy="230413"/>
            </a:xfrm>
            <a:custGeom>
              <a:avLst/>
              <a:gdLst/>
              <a:ahLst/>
              <a:cxnLst/>
              <a:rect l="l" t="t" r="r" b="b"/>
              <a:pathLst>
                <a:path w="230413" h="230413">
                  <a:moveTo>
                    <a:pt x="0" y="0"/>
                  </a:moveTo>
                  <a:lnTo>
                    <a:pt x="230413" y="0"/>
                  </a:lnTo>
                  <a:lnTo>
                    <a:pt x="230413" y="230413"/>
                  </a:lnTo>
                  <a:lnTo>
                    <a:pt x="0" y="230413"/>
                  </a:lnTo>
                  <a:close/>
                </a:path>
              </a:pathLst>
            </a:custGeom>
            <a:solidFill>
              <a:srgbClr val="000000"/>
            </a:solidFill>
          </p:spPr>
        </p:sp>
        <p:sp>
          <p:nvSpPr>
            <p:cNvPr id="48" name="TextBox 48"/>
            <p:cNvSpPr txBox="1"/>
            <p:nvPr/>
          </p:nvSpPr>
          <p:spPr>
            <a:xfrm>
              <a:off x="0" y="-57150"/>
              <a:ext cx="230413" cy="28756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sp>
        <p:nvSpPr>
          <p:cNvPr id="49" name="Freeform 49"/>
          <p:cNvSpPr/>
          <p:nvPr/>
        </p:nvSpPr>
        <p:spPr>
          <a:xfrm>
            <a:off x="1185128" y="1653731"/>
            <a:ext cx="163939" cy="245093"/>
          </a:xfrm>
          <a:custGeom>
            <a:avLst/>
            <a:gdLst/>
            <a:ahLst/>
            <a:cxnLst/>
            <a:rect l="l" t="t" r="r" b="b"/>
            <a:pathLst>
              <a:path w="245908" h="367639">
                <a:moveTo>
                  <a:pt x="0" y="0"/>
                </a:moveTo>
                <a:lnTo>
                  <a:pt x="245907" y="0"/>
                </a:lnTo>
                <a:lnTo>
                  <a:pt x="245907" y="367640"/>
                </a:lnTo>
                <a:lnTo>
                  <a:pt x="0" y="36764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0" name="Freeform 50"/>
          <p:cNvSpPr/>
          <p:nvPr/>
        </p:nvSpPr>
        <p:spPr>
          <a:xfrm>
            <a:off x="1185128" y="2364732"/>
            <a:ext cx="195019" cy="291559"/>
          </a:xfrm>
          <a:custGeom>
            <a:avLst/>
            <a:gdLst/>
            <a:ahLst/>
            <a:cxnLst/>
            <a:rect l="l" t="t" r="r" b="b"/>
            <a:pathLst>
              <a:path w="292528" h="437338">
                <a:moveTo>
                  <a:pt x="0" y="0"/>
                </a:moveTo>
                <a:lnTo>
                  <a:pt x="292527" y="0"/>
                </a:lnTo>
                <a:lnTo>
                  <a:pt x="292527" y="437338"/>
                </a:lnTo>
                <a:lnTo>
                  <a:pt x="0" y="43733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1" name="Freeform 51"/>
          <p:cNvSpPr/>
          <p:nvPr/>
        </p:nvSpPr>
        <p:spPr>
          <a:xfrm>
            <a:off x="1185128" y="3137442"/>
            <a:ext cx="195019" cy="291559"/>
          </a:xfrm>
          <a:custGeom>
            <a:avLst/>
            <a:gdLst/>
            <a:ahLst/>
            <a:cxnLst/>
            <a:rect l="l" t="t" r="r" b="b"/>
            <a:pathLst>
              <a:path w="292528" h="437338">
                <a:moveTo>
                  <a:pt x="0" y="0"/>
                </a:moveTo>
                <a:lnTo>
                  <a:pt x="292527" y="0"/>
                </a:lnTo>
                <a:lnTo>
                  <a:pt x="292527" y="437338"/>
                </a:lnTo>
                <a:lnTo>
                  <a:pt x="0" y="437338"/>
                </a:lnTo>
                <a:lnTo>
                  <a:pt x="0" y="0"/>
                </a:lnTo>
                <a:close/>
              </a:path>
            </a:pathLst>
          </a:custGeom>
          <a:blipFill>
            <a:blip>
              <a:extLst>
                <a:ext uri="{96DAC541-7B7A-43D3-8B79-37D633B846F1}">
                  <asvg:svgBlip xmlns:asvg="http://schemas.microsoft.com/office/drawing/2016/SVG/main" r:embed="rId10"/>
                </a:ext>
              </a:extLst>
            </a:blip>
            <a:stretch>
              <a:fillRect/>
            </a:stretch>
          </a:blipFill>
        </p:spPr>
      </p:sp>
      <p:sp>
        <p:nvSpPr>
          <p:cNvPr id="52" name="Freeform 52"/>
          <p:cNvSpPr/>
          <p:nvPr/>
        </p:nvSpPr>
        <p:spPr>
          <a:xfrm>
            <a:off x="1169588" y="5296568"/>
            <a:ext cx="195019" cy="291559"/>
          </a:xfrm>
          <a:custGeom>
            <a:avLst/>
            <a:gdLst/>
            <a:ahLst/>
            <a:cxnLst/>
            <a:rect l="l" t="t" r="r" b="b"/>
            <a:pathLst>
              <a:path w="292528" h="437338">
                <a:moveTo>
                  <a:pt x="0" y="0"/>
                </a:moveTo>
                <a:lnTo>
                  <a:pt x="292527" y="0"/>
                </a:lnTo>
                <a:lnTo>
                  <a:pt x="292527" y="437339"/>
                </a:lnTo>
                <a:lnTo>
                  <a:pt x="0" y="437339"/>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3" name="Freeform 53"/>
          <p:cNvSpPr/>
          <p:nvPr/>
        </p:nvSpPr>
        <p:spPr>
          <a:xfrm>
            <a:off x="5550600" y="1317253"/>
            <a:ext cx="6075901" cy="1670873"/>
          </a:xfrm>
          <a:custGeom>
            <a:avLst/>
            <a:gdLst/>
            <a:ahLst/>
            <a:cxnLst/>
            <a:rect l="l" t="t" r="r" b="b"/>
            <a:pathLst>
              <a:path w="9113851" h="2506309">
                <a:moveTo>
                  <a:pt x="0" y="0"/>
                </a:moveTo>
                <a:lnTo>
                  <a:pt x="9113851" y="0"/>
                </a:lnTo>
                <a:lnTo>
                  <a:pt x="9113851" y="2506309"/>
                </a:lnTo>
                <a:lnTo>
                  <a:pt x="0" y="2506309"/>
                </a:lnTo>
                <a:lnTo>
                  <a:pt x="0" y="0"/>
                </a:lnTo>
                <a:close/>
              </a:path>
            </a:pathLst>
          </a:custGeom>
          <a:blipFill>
            <a:blip>
              <a:extLst>
                <a:ext uri="{96DAC541-7B7A-43D3-8B79-37D633B846F1}">
                  <asvg:svgBlip xmlns:asvg="http://schemas.microsoft.com/office/drawing/2016/SVG/main" r:embed="rId11"/>
                </a:ext>
              </a:extLst>
            </a:blip>
            <a:stretch>
              <a:fillRect/>
            </a:stretch>
          </a:blipFill>
        </p:spPr>
      </p:sp>
      <p:sp>
        <p:nvSpPr>
          <p:cNvPr id="54" name="Freeform 54"/>
          <p:cNvSpPr/>
          <p:nvPr/>
        </p:nvSpPr>
        <p:spPr>
          <a:xfrm>
            <a:off x="5454638" y="3768862"/>
            <a:ext cx="2052195" cy="2052195"/>
          </a:xfrm>
          <a:custGeom>
            <a:avLst/>
            <a:gdLst/>
            <a:ahLst/>
            <a:cxnLst/>
            <a:rect l="l" t="t" r="r" b="b"/>
            <a:pathLst>
              <a:path w="3078292" h="3078292">
                <a:moveTo>
                  <a:pt x="0" y="0"/>
                </a:moveTo>
                <a:lnTo>
                  <a:pt x="3078291" y="0"/>
                </a:lnTo>
                <a:lnTo>
                  <a:pt x="3078291" y="3078292"/>
                </a:lnTo>
                <a:lnTo>
                  <a:pt x="0" y="3078292"/>
                </a:lnTo>
                <a:lnTo>
                  <a:pt x="0" y="0"/>
                </a:lnTo>
                <a:close/>
              </a:path>
            </a:pathLst>
          </a:custGeom>
          <a:blipFill>
            <a:blip>
              <a:extLst>
                <a:ext uri="{96DAC541-7B7A-43D3-8B79-37D633B846F1}">
                  <asvg:svgBlip xmlns:asvg="http://schemas.microsoft.com/office/drawing/2016/SVG/main" r:embed="rId12"/>
                </a:ext>
              </a:extLst>
            </a:blip>
            <a:stretch>
              <a:fillRect/>
            </a:stretch>
          </a:blipFill>
        </p:spPr>
      </p:sp>
      <p:sp>
        <p:nvSpPr>
          <p:cNvPr id="56" name="TextBox 56"/>
          <p:cNvSpPr txBox="1"/>
          <p:nvPr/>
        </p:nvSpPr>
        <p:spPr>
          <a:xfrm>
            <a:off x="437349" y="240678"/>
            <a:ext cx="10935788" cy="64120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5028"/>
              </a:lnSpc>
              <a:spcBef>
                <a:spcPct val="0"/>
              </a:spcBef>
            </a:pPr>
            <a:r>
              <a:rPr lang="en-US" sz="4334" b="1">
                <a:solidFill>
                  <a:srgbClr val="000000"/>
                </a:solidFill>
                <a:latin typeface="Akzidenz-Grotesk Bold"/>
                <a:ea typeface="Akzidenz-Grotesk Bold"/>
                <a:cs typeface="Akzidenz-Grotesk Bold"/>
                <a:sym typeface="Akzidenz-Grotesk Bold"/>
              </a:rPr>
              <a:t>Classroom Rights and Responsibilities</a:t>
            </a:r>
          </a:p>
        </p:txBody>
      </p:sp>
      <p:sp>
        <p:nvSpPr>
          <p:cNvPr id="57" name="TextBox 57"/>
          <p:cNvSpPr txBox="1"/>
          <p:nvPr/>
        </p:nvSpPr>
        <p:spPr>
          <a:xfrm>
            <a:off x="1743918" y="1487929"/>
            <a:ext cx="3098303" cy="57996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333"/>
              </a:lnSpc>
            </a:pPr>
            <a:r>
              <a:rPr lang="en-US" sz="1667" b="1">
                <a:solidFill>
                  <a:srgbClr val="000000"/>
                </a:solidFill>
                <a:latin typeface="Aileron Bold"/>
                <a:ea typeface="Aileron Bold"/>
                <a:cs typeface="Aileron Bold"/>
                <a:sym typeface="Aileron Bold"/>
              </a:rPr>
              <a:t>Only join in discussions if you feel comfortable</a:t>
            </a:r>
          </a:p>
        </p:txBody>
      </p:sp>
      <p:sp>
        <p:nvSpPr>
          <p:cNvPr id="58" name="TextBox 58"/>
          <p:cNvSpPr txBox="1"/>
          <p:nvPr/>
        </p:nvSpPr>
        <p:spPr>
          <a:xfrm>
            <a:off x="1743918" y="2950024"/>
            <a:ext cx="2691175" cy="28084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333"/>
              </a:lnSpc>
            </a:pPr>
            <a:r>
              <a:rPr lang="en-US" sz="1667" b="1">
                <a:solidFill>
                  <a:srgbClr val="000000"/>
                </a:solidFill>
                <a:latin typeface="Aileron Bold"/>
                <a:ea typeface="Aileron Bold"/>
                <a:cs typeface="Aileron Bold"/>
                <a:sym typeface="Aileron Bold"/>
              </a:rPr>
              <a:t>Be respected and not judged</a:t>
            </a:r>
          </a:p>
        </p:txBody>
      </p:sp>
      <p:sp>
        <p:nvSpPr>
          <p:cNvPr id="59" name="TextBox 59"/>
          <p:cNvSpPr txBox="1"/>
          <p:nvPr/>
        </p:nvSpPr>
        <p:spPr>
          <a:xfrm>
            <a:off x="1727269" y="3587437"/>
            <a:ext cx="3290621" cy="87206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333"/>
              </a:lnSpc>
            </a:pPr>
            <a:r>
              <a:rPr lang="en-US" sz="1667" b="1">
                <a:solidFill>
                  <a:srgbClr val="000000"/>
                </a:solidFill>
                <a:latin typeface="Aileron Bold"/>
                <a:ea typeface="Aileron Bold"/>
                <a:cs typeface="Aileron Bold"/>
                <a:sym typeface="Aileron Bold"/>
              </a:rPr>
              <a:t>Have my discussions kept confidential unless there is cause for concern</a:t>
            </a:r>
          </a:p>
        </p:txBody>
      </p:sp>
      <p:sp>
        <p:nvSpPr>
          <p:cNvPr id="60" name="TextBox 60"/>
          <p:cNvSpPr txBox="1"/>
          <p:nvPr/>
        </p:nvSpPr>
        <p:spPr>
          <a:xfrm>
            <a:off x="5973646" y="1446562"/>
            <a:ext cx="5389643" cy="130575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629"/>
              </a:lnSpc>
            </a:pPr>
            <a:r>
              <a:rPr lang="en-US" sz="1867" b="1">
                <a:solidFill>
                  <a:srgbClr val="322A2A"/>
                </a:solidFill>
                <a:latin typeface="Aileron Bold"/>
                <a:ea typeface="Aileron Bold"/>
                <a:cs typeface="Aileron Bold"/>
                <a:sym typeface="Aileron Bold"/>
              </a:rPr>
              <a:t>Rights: Principles that everyone is entitled to</a:t>
            </a:r>
          </a:p>
          <a:p>
            <a:pPr algn="ctr">
              <a:lnSpc>
                <a:spcPts val="2629"/>
              </a:lnSpc>
            </a:pPr>
            <a:endParaRPr lang="en-US" sz="1877" b="1">
              <a:solidFill>
                <a:srgbClr val="322A2A"/>
              </a:solidFill>
              <a:latin typeface="Aileron Bold"/>
              <a:ea typeface="Aileron Bold"/>
              <a:cs typeface="Aileron Bold"/>
              <a:sym typeface="Aileron Bold"/>
            </a:endParaRPr>
          </a:p>
          <a:p>
            <a:pPr algn="ctr">
              <a:lnSpc>
                <a:spcPts val="2629"/>
              </a:lnSpc>
            </a:pPr>
            <a:r>
              <a:rPr lang="en-US" sz="1877" b="1">
                <a:solidFill>
                  <a:srgbClr val="322A2A"/>
                </a:solidFill>
                <a:latin typeface="Aileron Bold"/>
                <a:ea typeface="Aileron Bold"/>
                <a:cs typeface="Aileron Bold"/>
                <a:sym typeface="Aileron Bold"/>
              </a:rPr>
              <a:t>Responsibilities: Actions that you are expected to carry out</a:t>
            </a:r>
          </a:p>
        </p:txBody>
      </p:sp>
      <p:sp>
        <p:nvSpPr>
          <p:cNvPr id="61" name="TextBox 61"/>
          <p:cNvSpPr txBox="1"/>
          <p:nvPr/>
        </p:nvSpPr>
        <p:spPr>
          <a:xfrm>
            <a:off x="1727269" y="4637619"/>
            <a:ext cx="3098303" cy="28786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333"/>
              </a:lnSpc>
            </a:pPr>
            <a:r>
              <a:rPr lang="en-US" sz="1667" b="1">
                <a:solidFill>
                  <a:srgbClr val="000000"/>
                </a:solidFill>
                <a:latin typeface="Aileron Bold"/>
                <a:ea typeface="Aileron Bold"/>
                <a:cs typeface="Aileron Bold"/>
                <a:sym typeface="Aileron Bold"/>
              </a:rPr>
              <a:t>Use the correct vocabulary</a:t>
            </a:r>
          </a:p>
        </p:txBody>
      </p:sp>
      <p:sp>
        <p:nvSpPr>
          <p:cNvPr id="62" name="TextBox 62"/>
          <p:cNvSpPr txBox="1"/>
          <p:nvPr/>
        </p:nvSpPr>
        <p:spPr>
          <a:xfrm>
            <a:off x="1727269" y="2262526"/>
            <a:ext cx="3098303" cy="28084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333"/>
              </a:lnSpc>
            </a:pPr>
            <a:r>
              <a:rPr lang="en-US" sz="1667" b="1">
                <a:solidFill>
                  <a:srgbClr val="000000"/>
                </a:solidFill>
                <a:latin typeface="Aileron Bold"/>
                <a:ea typeface="Aileron Bold"/>
                <a:cs typeface="Aileron Bold"/>
                <a:sym typeface="Aileron Bold"/>
              </a:rPr>
              <a:t>Be listened to and listen to others</a:t>
            </a:r>
          </a:p>
        </p:txBody>
      </p:sp>
      <p:sp>
        <p:nvSpPr>
          <p:cNvPr id="63" name="TextBox 63"/>
          <p:cNvSpPr txBox="1"/>
          <p:nvPr/>
        </p:nvSpPr>
        <p:spPr>
          <a:xfrm>
            <a:off x="1727269" y="5160348"/>
            <a:ext cx="3098303" cy="28084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333"/>
              </a:lnSpc>
            </a:pPr>
            <a:r>
              <a:rPr lang="en-US" sz="1667" b="1">
                <a:solidFill>
                  <a:srgbClr val="000000"/>
                </a:solidFill>
                <a:latin typeface="Aileron Bold"/>
                <a:ea typeface="Aileron Bold"/>
                <a:cs typeface="Aileron Bold"/>
                <a:sym typeface="Aileron Bold"/>
              </a:rPr>
              <a:t>Ask for help, support and advice</a:t>
            </a:r>
          </a:p>
        </p:txBody>
      </p:sp>
    </p:spTree>
    <p:extLst>
      <p:ext uri="{BB962C8B-B14F-4D97-AF65-F5344CB8AC3E}">
        <p14:creationId xmlns:p14="http://schemas.microsoft.com/office/powerpoint/2010/main" val="1829648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CC0813-B086-73D0-DCD1-4372B53EC60F}"/>
              </a:ext>
            </a:extLst>
          </p:cNvPr>
          <p:cNvSpPr txBox="1"/>
          <p:nvPr/>
        </p:nvSpPr>
        <p:spPr>
          <a:xfrm>
            <a:off x="1279198" y="308920"/>
            <a:ext cx="3451065" cy="461665"/>
          </a:xfrm>
          <a:prstGeom prst="rect">
            <a:avLst/>
          </a:prstGeom>
          <a:no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US" sz="2400" b="1" dirty="0">
                <a:solidFill>
                  <a:schemeClr val="bg1"/>
                </a:solidFill>
                <a:ea typeface="Tahoma"/>
                <a:cs typeface="Tahoma"/>
              </a:rPr>
              <a:t>Where to go for help</a:t>
            </a:r>
            <a:endParaRPr lang="en-US" sz="2400" b="1" dirty="0">
              <a:solidFill>
                <a:schemeClr val="bg1"/>
              </a:solidFill>
            </a:endParaRPr>
          </a:p>
        </p:txBody>
      </p:sp>
      <p:pic>
        <p:nvPicPr>
          <p:cNvPr id="5" name="Picture 5" descr="A picture containing text, clipart&#10;&#10;Description automatically generated">
            <a:extLst>
              <a:ext uri="{FF2B5EF4-FFF2-40B4-BE49-F238E27FC236}">
                <a16:creationId xmlns:a16="http://schemas.microsoft.com/office/drawing/2014/main" id="{B3FCBC79-F2E2-1C60-903A-9D97B9684708}"/>
              </a:ext>
            </a:extLst>
          </p:cNvPr>
          <p:cNvPicPr>
            <a:picLocks noChangeAspect="1"/>
          </p:cNvPicPr>
          <p:nvPr/>
        </p:nvPicPr>
        <p:blipFill>
          <a:blip r:embed="rId2"/>
          <a:stretch>
            <a:fillRect/>
          </a:stretch>
        </p:blipFill>
        <p:spPr>
          <a:xfrm>
            <a:off x="446822" y="1184457"/>
            <a:ext cx="2743200" cy="1615858"/>
          </a:xfrm>
          <a:prstGeom prst="rect">
            <a:avLst/>
          </a:prstGeom>
        </p:spPr>
      </p:pic>
      <p:pic>
        <p:nvPicPr>
          <p:cNvPr id="6" name="Picture 6" descr="Text&#10;&#10;Description automatically generated">
            <a:extLst>
              <a:ext uri="{FF2B5EF4-FFF2-40B4-BE49-F238E27FC236}">
                <a16:creationId xmlns:a16="http://schemas.microsoft.com/office/drawing/2014/main" id="{37C0BF7A-79F2-2B04-FEF9-EA1A75F96D7C}"/>
              </a:ext>
            </a:extLst>
          </p:cNvPr>
          <p:cNvPicPr>
            <a:picLocks noChangeAspect="1"/>
          </p:cNvPicPr>
          <p:nvPr/>
        </p:nvPicPr>
        <p:blipFill>
          <a:blip r:embed="rId3"/>
          <a:stretch>
            <a:fillRect/>
          </a:stretch>
        </p:blipFill>
        <p:spPr>
          <a:xfrm>
            <a:off x="9049217" y="305548"/>
            <a:ext cx="2466975" cy="1847850"/>
          </a:xfrm>
          <a:prstGeom prst="rect">
            <a:avLst/>
          </a:prstGeom>
        </p:spPr>
      </p:pic>
      <p:pic>
        <p:nvPicPr>
          <p:cNvPr id="10" name="Picture 10" descr="Logo, company name&#10;&#10;Description automatically generated">
            <a:extLst>
              <a:ext uri="{FF2B5EF4-FFF2-40B4-BE49-F238E27FC236}">
                <a16:creationId xmlns:a16="http://schemas.microsoft.com/office/drawing/2014/main" id="{1B92089B-6629-0DFB-DD5E-AFFA85B9124B}"/>
              </a:ext>
            </a:extLst>
          </p:cNvPr>
          <p:cNvPicPr>
            <a:picLocks noChangeAspect="1"/>
          </p:cNvPicPr>
          <p:nvPr/>
        </p:nvPicPr>
        <p:blipFill>
          <a:blip r:embed="rId4"/>
          <a:stretch>
            <a:fillRect/>
          </a:stretch>
        </p:blipFill>
        <p:spPr>
          <a:xfrm>
            <a:off x="8973016" y="5003801"/>
            <a:ext cx="2619375" cy="1743075"/>
          </a:xfrm>
          <a:prstGeom prst="rect">
            <a:avLst/>
          </a:prstGeom>
        </p:spPr>
      </p:pic>
      <p:pic>
        <p:nvPicPr>
          <p:cNvPr id="3" name="Picture 6" descr="Circle&#10;&#10;Description automatically generated">
            <a:extLst>
              <a:ext uri="{FF2B5EF4-FFF2-40B4-BE49-F238E27FC236}">
                <a16:creationId xmlns:a16="http://schemas.microsoft.com/office/drawing/2014/main" id="{767C86B4-A679-02EB-CA01-33AEC2447720}"/>
              </a:ext>
            </a:extLst>
          </p:cNvPr>
          <p:cNvPicPr>
            <a:picLocks noChangeAspect="1"/>
          </p:cNvPicPr>
          <p:nvPr/>
        </p:nvPicPr>
        <p:blipFill>
          <a:blip r:embed="rId5"/>
          <a:stretch>
            <a:fillRect/>
          </a:stretch>
        </p:blipFill>
        <p:spPr>
          <a:xfrm>
            <a:off x="5076693" y="4006750"/>
            <a:ext cx="2445697" cy="2445697"/>
          </a:xfrm>
          <a:prstGeom prst="rect">
            <a:avLst/>
          </a:prstGeom>
        </p:spPr>
      </p:pic>
      <p:pic>
        <p:nvPicPr>
          <p:cNvPr id="7" name="Picture 11" descr="A picture containing text, clipart&#10;&#10;Description automatically generated">
            <a:extLst>
              <a:ext uri="{FF2B5EF4-FFF2-40B4-BE49-F238E27FC236}">
                <a16:creationId xmlns:a16="http://schemas.microsoft.com/office/drawing/2014/main" id="{A3FF144D-4613-D6B2-C89D-678674C168DC}"/>
              </a:ext>
            </a:extLst>
          </p:cNvPr>
          <p:cNvPicPr>
            <a:picLocks noChangeAspect="1"/>
          </p:cNvPicPr>
          <p:nvPr/>
        </p:nvPicPr>
        <p:blipFill>
          <a:blip r:embed="rId6"/>
          <a:stretch>
            <a:fillRect/>
          </a:stretch>
        </p:blipFill>
        <p:spPr>
          <a:xfrm>
            <a:off x="4651253" y="2667167"/>
            <a:ext cx="3371690" cy="678791"/>
          </a:xfrm>
          <a:prstGeom prst="rect">
            <a:avLst/>
          </a:prstGeom>
        </p:spPr>
      </p:pic>
      <p:pic>
        <p:nvPicPr>
          <p:cNvPr id="9" name="Picture 8">
            <a:extLst>
              <a:ext uri="{FF2B5EF4-FFF2-40B4-BE49-F238E27FC236}">
                <a16:creationId xmlns:a16="http://schemas.microsoft.com/office/drawing/2014/main" id="{4740E4D8-F448-1C82-7B30-3073B2A062D1}"/>
              </a:ext>
            </a:extLst>
          </p:cNvPr>
          <p:cNvPicPr>
            <a:picLocks noChangeAspect="1"/>
          </p:cNvPicPr>
          <p:nvPr/>
        </p:nvPicPr>
        <p:blipFill>
          <a:blip r:embed="rId7"/>
          <a:stretch>
            <a:fillRect/>
          </a:stretch>
        </p:blipFill>
        <p:spPr>
          <a:xfrm>
            <a:off x="1089568" y="3214187"/>
            <a:ext cx="2445697" cy="1538283"/>
          </a:xfrm>
          <a:prstGeom prst="rect">
            <a:avLst/>
          </a:prstGeom>
        </p:spPr>
      </p:pic>
      <p:pic>
        <p:nvPicPr>
          <p:cNvPr id="11" name="Picture 10">
            <a:extLst>
              <a:ext uri="{FF2B5EF4-FFF2-40B4-BE49-F238E27FC236}">
                <a16:creationId xmlns:a16="http://schemas.microsoft.com/office/drawing/2014/main" id="{420B6496-AA7E-575D-1E87-42D5697CDAF1}"/>
              </a:ext>
            </a:extLst>
          </p:cNvPr>
          <p:cNvPicPr>
            <a:picLocks noChangeAspect="1"/>
          </p:cNvPicPr>
          <p:nvPr/>
        </p:nvPicPr>
        <p:blipFill>
          <a:blip r:embed="rId8"/>
          <a:stretch>
            <a:fillRect/>
          </a:stretch>
        </p:blipFill>
        <p:spPr>
          <a:xfrm>
            <a:off x="9536677" y="2661554"/>
            <a:ext cx="1856253" cy="1856253"/>
          </a:xfrm>
          <a:prstGeom prst="rect">
            <a:avLst/>
          </a:prstGeom>
        </p:spPr>
      </p:pic>
      <p:pic>
        <p:nvPicPr>
          <p:cNvPr id="12" name="Picture 11">
            <a:extLst>
              <a:ext uri="{FF2B5EF4-FFF2-40B4-BE49-F238E27FC236}">
                <a16:creationId xmlns:a16="http://schemas.microsoft.com/office/drawing/2014/main" id="{52B9572E-D829-1336-12E5-0FEB834CB236}"/>
              </a:ext>
            </a:extLst>
          </p:cNvPr>
          <p:cNvPicPr>
            <a:picLocks noChangeAspect="1"/>
          </p:cNvPicPr>
          <p:nvPr/>
        </p:nvPicPr>
        <p:blipFill>
          <a:blip r:embed="rId9"/>
          <a:stretch>
            <a:fillRect/>
          </a:stretch>
        </p:blipFill>
        <p:spPr>
          <a:xfrm>
            <a:off x="754797" y="5151103"/>
            <a:ext cx="2906333" cy="1301343"/>
          </a:xfrm>
          <a:prstGeom prst="rect">
            <a:avLst/>
          </a:prstGeom>
        </p:spPr>
      </p:pic>
      <p:pic>
        <p:nvPicPr>
          <p:cNvPr id="14" name="Picture 13">
            <a:extLst>
              <a:ext uri="{FF2B5EF4-FFF2-40B4-BE49-F238E27FC236}">
                <a16:creationId xmlns:a16="http://schemas.microsoft.com/office/drawing/2014/main" id="{5634C2C0-028E-8A8B-32E9-1580A44AFDE7}"/>
              </a:ext>
            </a:extLst>
          </p:cNvPr>
          <p:cNvPicPr>
            <a:picLocks noChangeAspect="1"/>
          </p:cNvPicPr>
          <p:nvPr/>
        </p:nvPicPr>
        <p:blipFill>
          <a:blip r:embed="rId10"/>
          <a:stretch>
            <a:fillRect/>
          </a:stretch>
        </p:blipFill>
        <p:spPr>
          <a:xfrm>
            <a:off x="5315291" y="388433"/>
            <a:ext cx="2707652" cy="1414967"/>
          </a:xfrm>
          <a:prstGeom prst="rect">
            <a:avLst/>
          </a:prstGeom>
        </p:spPr>
      </p:pic>
    </p:spTree>
    <p:extLst>
      <p:ext uri="{BB962C8B-B14F-4D97-AF65-F5344CB8AC3E}">
        <p14:creationId xmlns:p14="http://schemas.microsoft.com/office/powerpoint/2010/main" val="25351347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8689" y="722174"/>
            <a:ext cx="11112708" cy="1015663"/>
          </a:xfrm>
          <a:prstGeom prst="rect">
            <a:avLst/>
          </a:prstGeom>
          <a:noFill/>
          <a:ln>
            <a:noFill/>
          </a:ln>
        </p:spPr>
        <p:txBody>
          <a:bodyPr wrap="square" lIns="91440" tIns="45720" rIns="91440" bIns="45720" rtlCol="0" anchor="t">
            <a:spAutoFit/>
          </a:bodyPr>
          <a:lstStyle/>
          <a:p>
            <a:pPr algn="ctr"/>
            <a:r>
              <a:rPr lang="en-GB" sz="5400" b="1" dirty="0"/>
              <a:t>Title</a:t>
            </a:r>
            <a:r>
              <a:rPr lang="en-GB" sz="5400" dirty="0"/>
              <a:t>: </a:t>
            </a:r>
            <a:r>
              <a:rPr lang="en-GB" sz="5400" u="sng" dirty="0"/>
              <a:t>Respect, Tolerance and Inclusion</a:t>
            </a:r>
            <a:r>
              <a:rPr lang="en-GB" sz="6000" dirty="0"/>
              <a:t> </a:t>
            </a:r>
            <a:endParaRPr lang="en-GB" sz="6000" u="sng" dirty="0">
              <a:ea typeface="Calibri"/>
              <a:cs typeface="Calibri"/>
            </a:endParaRPr>
          </a:p>
        </p:txBody>
      </p:sp>
      <p:sp>
        <p:nvSpPr>
          <p:cNvPr id="7" name="AutoShape 4" descr="Listen">
            <a:hlinkClick r:id="rId2" tooltip="Listen"/>
          </p:cNvPr>
          <p:cNvSpPr>
            <a:spLocks noChangeAspect="1" noChangeArrowheads="1"/>
          </p:cNvSpPr>
          <p:nvPr/>
        </p:nvSpPr>
        <p:spPr bwMode="auto">
          <a:xfrm>
            <a:off x="5508626" y="-46038"/>
            <a:ext cx="104775" cy="104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TextBox 4"/>
          <p:cNvSpPr txBox="1"/>
          <p:nvPr/>
        </p:nvSpPr>
        <p:spPr>
          <a:xfrm>
            <a:off x="755242" y="2095463"/>
            <a:ext cx="9225375" cy="923330"/>
          </a:xfrm>
          <a:prstGeom prst="rect">
            <a:avLst/>
          </a:prstGeom>
          <a:noFill/>
          <a:ln>
            <a:noFill/>
          </a:ln>
        </p:spPr>
        <p:txBody>
          <a:bodyPr wrap="square" lIns="91440" tIns="45720" rIns="91440" bIns="45720" rtlCol="0" anchor="t">
            <a:spAutoFit/>
          </a:bodyPr>
          <a:lstStyle/>
          <a:p>
            <a:r>
              <a:rPr lang="en-GB" sz="5400" b="1" dirty="0">
                <a:solidFill>
                  <a:srgbClr val="00B050"/>
                </a:solidFill>
              </a:rPr>
              <a:t>Do now: </a:t>
            </a:r>
            <a:r>
              <a:rPr lang="en-GB" sz="5400">
                <a:solidFill>
                  <a:srgbClr val="00B050"/>
                </a:solidFill>
              </a:rPr>
              <a:t>Whiteboards</a:t>
            </a:r>
            <a:endParaRPr lang="en-GB" sz="5400" dirty="0">
              <a:solidFill>
                <a:srgbClr val="00B050"/>
              </a:solidFill>
            </a:endParaRPr>
          </a:p>
        </p:txBody>
      </p:sp>
      <p:sp>
        <p:nvSpPr>
          <p:cNvPr id="3" name="Date Placeholder 2"/>
          <p:cNvSpPr>
            <a:spLocks noGrp="1"/>
          </p:cNvSpPr>
          <p:nvPr>
            <p:ph type="dt" sz="half" idx="10"/>
          </p:nvPr>
        </p:nvSpPr>
        <p:spPr>
          <a:xfrm>
            <a:off x="6716685" y="52076"/>
            <a:ext cx="5194646" cy="670098"/>
          </a:xfrm>
        </p:spPr>
        <p:txBody>
          <a:bodyPr/>
          <a:lstStyle/>
          <a:p>
            <a:pPr algn="r"/>
            <a:fld id="{0FB4DB69-AF44-4BDE-BD18-36E895626A63}" type="datetime2">
              <a:rPr lang="en-GB" sz="2800" b="1" u="sng">
                <a:solidFill>
                  <a:schemeClr val="tx1"/>
                </a:solidFill>
              </a:rPr>
              <a:pPr algn="r"/>
              <a:t>Friday, 26 June 2026</a:t>
            </a:fld>
            <a:endParaRPr lang="en-GB" sz="2800" b="1" u="sng" dirty="0">
              <a:solidFill>
                <a:schemeClr val="tx1"/>
              </a:solidFill>
            </a:endParaRPr>
          </a:p>
        </p:txBody>
      </p:sp>
      <p:sp>
        <p:nvSpPr>
          <p:cNvPr id="4" name="TextBox 3">
            <a:extLst>
              <a:ext uri="{FF2B5EF4-FFF2-40B4-BE49-F238E27FC236}">
                <a16:creationId xmlns:a16="http://schemas.microsoft.com/office/drawing/2014/main" id="{EF13F98C-3AEE-44EB-98BD-BD0756732D4A}"/>
              </a:ext>
            </a:extLst>
          </p:cNvPr>
          <p:cNvSpPr txBox="1"/>
          <p:nvPr/>
        </p:nvSpPr>
        <p:spPr>
          <a:xfrm>
            <a:off x="755242" y="3018793"/>
            <a:ext cx="9225375" cy="1446550"/>
          </a:xfrm>
          <a:prstGeom prst="rect">
            <a:avLst/>
          </a:prstGeom>
          <a:noFill/>
        </p:spPr>
        <p:txBody>
          <a:bodyPr wrap="square" lIns="91440" tIns="45720" rIns="91440" bIns="45720" rtlCol="0" anchor="t">
            <a:spAutoFit/>
          </a:bodyPr>
          <a:lstStyle/>
          <a:p>
            <a:pPr marL="742950" indent="-742950">
              <a:buAutoNum type="arabicPeriod"/>
            </a:pPr>
            <a:r>
              <a:rPr lang="en-GB" sz="4400" dirty="0"/>
              <a:t>What is a stereotype</a:t>
            </a:r>
            <a:endParaRPr lang="en-US" dirty="0"/>
          </a:p>
          <a:p>
            <a:pPr marL="742950" indent="-742950">
              <a:buAutoNum type="arabicPeriod"/>
            </a:pPr>
            <a:r>
              <a:rPr lang="en-GB" sz="4400" dirty="0"/>
              <a:t>What is meant by prejudice ?.</a:t>
            </a:r>
            <a:endParaRPr lang="en-US" dirty="0">
              <a:ea typeface="Calibri" panose="020F0502020204030204"/>
              <a:cs typeface="Calibri" panose="020F0502020204030204"/>
            </a:endParaRPr>
          </a:p>
        </p:txBody>
      </p:sp>
      <p:pic>
        <p:nvPicPr>
          <p:cNvPr id="8" name="Picture 7" descr="10,900+ Thinking Emoji Stock Photos, Pictures &amp; Royalty-Free Images -  iStock | Thinking emoji vector, Thinking emoji line, Flat thinking emoji">
            <a:extLst>
              <a:ext uri="{FF2B5EF4-FFF2-40B4-BE49-F238E27FC236}">
                <a16:creationId xmlns:a16="http://schemas.microsoft.com/office/drawing/2014/main" id="{E08B1C89-9EAF-D2E6-2CCA-594D4D1C90E4}"/>
              </a:ext>
            </a:extLst>
          </p:cNvPr>
          <p:cNvPicPr>
            <a:picLocks noChangeAspect="1"/>
          </p:cNvPicPr>
          <p:nvPr/>
        </p:nvPicPr>
        <p:blipFill>
          <a:blip r:embed="rId3"/>
          <a:stretch>
            <a:fillRect/>
          </a:stretch>
        </p:blipFill>
        <p:spPr>
          <a:xfrm>
            <a:off x="9286876" y="4310969"/>
            <a:ext cx="2036535" cy="2055132"/>
          </a:xfrm>
          <a:prstGeom prst="rect">
            <a:avLst/>
          </a:prstGeom>
        </p:spPr>
      </p:pic>
    </p:spTree>
    <p:extLst>
      <p:ext uri="{BB962C8B-B14F-4D97-AF65-F5344CB8AC3E}">
        <p14:creationId xmlns:p14="http://schemas.microsoft.com/office/powerpoint/2010/main" val="27796473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502D331-4A82-4EED-A1B3-F4387AAD34B9}"/>
              </a:ext>
            </a:extLst>
          </p:cNvPr>
          <p:cNvSpPr/>
          <p:nvPr/>
        </p:nvSpPr>
        <p:spPr>
          <a:xfrm>
            <a:off x="477151" y="1236184"/>
            <a:ext cx="11350088" cy="1323439"/>
          </a:xfrm>
          <a:prstGeom prst="rect">
            <a:avLst/>
          </a:prstGeom>
        </p:spPr>
        <p:txBody>
          <a:bodyPr wrap="square">
            <a:spAutoFit/>
          </a:bodyPr>
          <a:lstStyle/>
          <a:p>
            <a:r>
              <a:rPr lang="en-GB" sz="4000" b="1" dirty="0"/>
              <a:t>Lesson Objective</a:t>
            </a:r>
            <a:r>
              <a:rPr lang="en-GB" sz="4000" dirty="0"/>
              <a:t>: Today we are learning about British values, focusing on respect and tolerance.</a:t>
            </a:r>
          </a:p>
        </p:txBody>
      </p:sp>
      <p:sp>
        <p:nvSpPr>
          <p:cNvPr id="3" name="Rectangle 2">
            <a:extLst>
              <a:ext uri="{FF2B5EF4-FFF2-40B4-BE49-F238E27FC236}">
                <a16:creationId xmlns:a16="http://schemas.microsoft.com/office/drawing/2014/main" id="{DEAF0773-D3D3-42B2-A775-8197AF4DEED0}"/>
              </a:ext>
            </a:extLst>
          </p:cNvPr>
          <p:cNvSpPr/>
          <p:nvPr/>
        </p:nvSpPr>
        <p:spPr>
          <a:xfrm>
            <a:off x="477150" y="2804692"/>
            <a:ext cx="8990748" cy="4061951"/>
          </a:xfrm>
          <a:prstGeom prst="rect">
            <a:avLst/>
          </a:prstGeom>
        </p:spPr>
        <p:txBody>
          <a:bodyPr wrap="square" lIns="91440" tIns="45720" rIns="91440" bIns="45720" anchor="t">
            <a:spAutoFit/>
          </a:bodyPr>
          <a:lstStyle/>
          <a:p>
            <a:r>
              <a:rPr lang="en-GB" sz="4000" b="1" dirty="0"/>
              <a:t>Learning Outcomes:</a:t>
            </a:r>
          </a:p>
          <a:p>
            <a:pPr marL="742950" indent="-742950">
              <a:buFont typeface="+mj-lt"/>
              <a:buAutoNum type="arabicPeriod"/>
            </a:pPr>
            <a:r>
              <a:rPr lang="en-GB" sz="3600" dirty="0">
                <a:ea typeface="Calibri"/>
                <a:cs typeface="Calibri"/>
              </a:rPr>
              <a:t>To </a:t>
            </a:r>
            <a:r>
              <a:rPr lang="en-GB" sz="3600" b="1" dirty="0">
                <a:ea typeface="Calibri"/>
                <a:cs typeface="Calibri"/>
              </a:rPr>
              <a:t>know</a:t>
            </a:r>
            <a:r>
              <a:rPr lang="en-GB" sz="3600" dirty="0">
                <a:ea typeface="Calibri"/>
                <a:cs typeface="Calibri"/>
              </a:rPr>
              <a:t> what the 9 Protected Characteristics are</a:t>
            </a:r>
          </a:p>
          <a:p>
            <a:pPr marL="742950" indent="-742950">
              <a:buAutoNum type="arabicPeriod"/>
            </a:pPr>
            <a:r>
              <a:rPr lang="en-GB" sz="3600" dirty="0"/>
              <a:t>To </a:t>
            </a:r>
            <a:r>
              <a:rPr lang="en-GB" sz="3600" b="1" dirty="0"/>
              <a:t>understand</a:t>
            </a:r>
            <a:r>
              <a:rPr lang="en-GB" sz="3600" dirty="0"/>
              <a:t> why British values are important.</a:t>
            </a:r>
            <a:endParaRPr lang="en-GB" sz="3600" dirty="0">
              <a:ea typeface="Calibri"/>
              <a:cs typeface="Calibri"/>
            </a:endParaRPr>
          </a:p>
          <a:p>
            <a:pPr marL="742950" indent="-742950">
              <a:buFont typeface="+mj-lt"/>
              <a:buAutoNum type="arabicPeriod"/>
            </a:pPr>
            <a:r>
              <a:rPr lang="en-US" sz="3600" dirty="0"/>
              <a:t>To </a:t>
            </a:r>
            <a:r>
              <a:rPr lang="en-US" sz="3600" b="1" dirty="0"/>
              <a:t>explore</a:t>
            </a:r>
            <a:r>
              <a:rPr lang="en-US" sz="3600" dirty="0"/>
              <a:t> what it means to be respectful and tolerant.</a:t>
            </a:r>
            <a:endParaRPr lang="en-GB" sz="3600" dirty="0"/>
          </a:p>
        </p:txBody>
      </p:sp>
      <p:pic>
        <p:nvPicPr>
          <p:cNvPr id="9" name="Picture 8">
            <a:extLst>
              <a:ext uri="{FF2B5EF4-FFF2-40B4-BE49-F238E27FC236}">
                <a16:creationId xmlns:a16="http://schemas.microsoft.com/office/drawing/2014/main" id="{03453CAB-2066-429F-A6D3-6E3F318BE04E}"/>
              </a:ext>
            </a:extLst>
          </p:cNvPr>
          <p:cNvPicPr>
            <a:picLocks noChangeAspect="1"/>
          </p:cNvPicPr>
          <p:nvPr/>
        </p:nvPicPr>
        <p:blipFill rotWithShape="1">
          <a:blip r:embed="rId2"/>
          <a:srcRect l="18088" r="16350" b="12830"/>
          <a:stretch/>
        </p:blipFill>
        <p:spPr>
          <a:xfrm>
            <a:off x="9714217" y="3045324"/>
            <a:ext cx="2120594" cy="2823955"/>
          </a:xfrm>
          <a:prstGeom prst="rect">
            <a:avLst/>
          </a:prstGeom>
        </p:spPr>
      </p:pic>
      <p:sp>
        <p:nvSpPr>
          <p:cNvPr id="7" name="TextBox 6"/>
          <p:cNvSpPr txBox="1"/>
          <p:nvPr/>
        </p:nvSpPr>
        <p:spPr>
          <a:xfrm>
            <a:off x="0" y="0"/>
            <a:ext cx="12192000" cy="1015663"/>
          </a:xfrm>
          <a:prstGeom prst="rect">
            <a:avLst/>
          </a:prstGeom>
          <a:solidFill>
            <a:schemeClr val="accent6">
              <a:lumMod val="75000"/>
            </a:schemeClr>
          </a:solidFill>
          <a:ln>
            <a:solidFill>
              <a:schemeClr val="tx1"/>
            </a:solidFill>
          </a:ln>
        </p:spPr>
        <p:txBody>
          <a:bodyPr wrap="square" lIns="91440" tIns="45720" rIns="91440" bIns="45720" rtlCol="0" anchor="t">
            <a:spAutoFit/>
          </a:bodyPr>
          <a:lstStyle/>
          <a:p>
            <a:pPr algn="ctr"/>
            <a:r>
              <a:rPr lang="en-GB" sz="6000" b="1" dirty="0">
                <a:solidFill>
                  <a:schemeClr val="bg1"/>
                </a:solidFill>
              </a:rPr>
              <a:t>What are we learning today?</a:t>
            </a:r>
          </a:p>
        </p:txBody>
      </p:sp>
    </p:spTree>
    <p:extLst>
      <p:ext uri="{BB962C8B-B14F-4D97-AF65-F5344CB8AC3E}">
        <p14:creationId xmlns:p14="http://schemas.microsoft.com/office/powerpoint/2010/main" val="20194255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4D3ED324-D6EC-1F4F-52D7-063EC5372AB8}"/>
              </a:ext>
            </a:extLst>
          </p:cNvPr>
          <p:cNvSpPr txBox="1"/>
          <p:nvPr/>
        </p:nvSpPr>
        <p:spPr>
          <a:xfrm>
            <a:off x="0" y="2"/>
            <a:ext cx="12192000" cy="1015663"/>
          </a:xfrm>
          <a:prstGeom prst="rect">
            <a:avLst/>
          </a:prstGeom>
          <a:solidFill>
            <a:srgbClr val="37874F"/>
          </a:solidFill>
          <a:ln>
            <a:solidFill>
              <a:schemeClr val="tx1"/>
            </a:solidFill>
          </a:ln>
        </p:spPr>
        <p:txBody>
          <a:bodyPr wrap="square" lIns="91440" tIns="45720" rIns="91440" bIns="4572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GB" sz="6000" b="1">
                <a:solidFill>
                  <a:schemeClr val="bg1"/>
                </a:solidFill>
                <a:ea typeface="Calibri"/>
                <a:cs typeface="Calibri"/>
              </a:rPr>
              <a:t>Today's Key Terms</a:t>
            </a:r>
          </a:p>
        </p:txBody>
      </p:sp>
      <p:sp>
        <p:nvSpPr>
          <p:cNvPr id="4" name="TextBox 3">
            <a:extLst>
              <a:ext uri="{FF2B5EF4-FFF2-40B4-BE49-F238E27FC236}">
                <a16:creationId xmlns:a16="http://schemas.microsoft.com/office/drawing/2014/main" id="{B1D30E56-D132-7CF1-1A7A-66BC68DE58D3}"/>
              </a:ext>
            </a:extLst>
          </p:cNvPr>
          <p:cNvSpPr txBox="1"/>
          <p:nvPr/>
        </p:nvSpPr>
        <p:spPr>
          <a:xfrm>
            <a:off x="1428448" y="1712242"/>
            <a:ext cx="5703204" cy="3754874"/>
          </a:xfrm>
          <a:prstGeom prst="rect">
            <a:avLst/>
          </a:prstGeom>
          <a:solidFill>
            <a:schemeClr val="accent6">
              <a:lumMod val="60000"/>
              <a:lumOff val="40000"/>
            </a:schemeClr>
          </a:solid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US" sz="4000" b="1">
                <a:ea typeface="Calibri"/>
                <a:cs typeface="Calibri"/>
              </a:rPr>
              <a:t>Respect</a:t>
            </a:r>
          </a:p>
          <a:p>
            <a:pPr algn="ctr"/>
            <a:r>
              <a:rPr lang="en-US" sz="4000" b="1">
                <a:ea typeface="Calibri"/>
                <a:cs typeface="Calibri"/>
              </a:rPr>
              <a:t>Tolerance</a:t>
            </a:r>
          </a:p>
          <a:p>
            <a:pPr algn="ctr"/>
            <a:r>
              <a:rPr lang="en-US" sz="4000" b="1">
                <a:ea typeface="Calibri"/>
                <a:cs typeface="Calibri"/>
              </a:rPr>
              <a:t>Inclusion</a:t>
            </a:r>
          </a:p>
          <a:p>
            <a:pPr algn="ctr"/>
            <a:r>
              <a:rPr lang="en-US" sz="4000" b="1">
                <a:ea typeface="Calibri"/>
                <a:cs typeface="Calibri"/>
              </a:rPr>
              <a:t>Protected characteristics</a:t>
            </a:r>
          </a:p>
          <a:p>
            <a:pPr algn="ctr"/>
            <a:r>
              <a:rPr lang="en-US" sz="4000" b="1">
                <a:ea typeface="Calibri"/>
                <a:cs typeface="Calibri"/>
              </a:rPr>
              <a:t>British values</a:t>
            </a:r>
            <a:endParaRPr lang="en-US"/>
          </a:p>
          <a:p>
            <a:pPr algn="ctr"/>
            <a:endParaRPr lang="en-US" sz="4000" b="1" dirty="0">
              <a:ea typeface="Calibri"/>
              <a:cs typeface="Calibri"/>
            </a:endParaRPr>
          </a:p>
        </p:txBody>
      </p:sp>
      <p:sp>
        <p:nvSpPr>
          <p:cNvPr id="5" name="TextBox 4">
            <a:extLst>
              <a:ext uri="{FF2B5EF4-FFF2-40B4-BE49-F238E27FC236}">
                <a16:creationId xmlns:a16="http://schemas.microsoft.com/office/drawing/2014/main" id="{3493A542-59F7-E22D-4DBA-1FC77BCFB2BD}"/>
              </a:ext>
            </a:extLst>
          </p:cNvPr>
          <p:cNvSpPr txBox="1"/>
          <p:nvPr/>
        </p:nvSpPr>
        <p:spPr>
          <a:xfrm>
            <a:off x="7975574" y="1362722"/>
            <a:ext cx="3547080" cy="3139321"/>
          </a:xfrm>
          <a:prstGeom prst="rect">
            <a:avLst/>
          </a:prstGeom>
          <a:no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US" sz="4000">
                <a:ea typeface="Calibri"/>
                <a:cs typeface="Calibri"/>
              </a:rPr>
              <a:t>Start of the lesson</a:t>
            </a:r>
          </a:p>
          <a:p>
            <a:endParaRPr lang="en-US" sz="4000">
              <a:ea typeface="Calibri"/>
              <a:cs typeface="Calibri"/>
            </a:endParaRPr>
          </a:p>
          <a:p>
            <a:r>
              <a:rPr lang="en-US" sz="4000">
                <a:ea typeface="Calibri"/>
                <a:cs typeface="Calibri"/>
              </a:rPr>
              <a:t>Can you explain these words ?</a:t>
            </a:r>
          </a:p>
        </p:txBody>
      </p:sp>
      <p:pic>
        <p:nvPicPr>
          <p:cNvPr id="6" name="Picture 5" descr="10,900+ Thinking Emoji Stock Photos, Pictures &amp; Royalty-Free Images -  iStock | Thinking emoji vector, Thinking emoji line, Flat thinking emoji">
            <a:extLst>
              <a:ext uri="{FF2B5EF4-FFF2-40B4-BE49-F238E27FC236}">
                <a16:creationId xmlns:a16="http://schemas.microsoft.com/office/drawing/2014/main" id="{35777287-1DC2-DF0F-B438-11CB4DEA3363}"/>
              </a:ext>
            </a:extLst>
          </p:cNvPr>
          <p:cNvPicPr>
            <a:picLocks noChangeAspect="1"/>
          </p:cNvPicPr>
          <p:nvPr/>
        </p:nvPicPr>
        <p:blipFill>
          <a:blip r:embed="rId2"/>
          <a:stretch>
            <a:fillRect/>
          </a:stretch>
        </p:blipFill>
        <p:spPr>
          <a:xfrm>
            <a:off x="8934363" y="4675414"/>
            <a:ext cx="1827561" cy="1843669"/>
          </a:xfrm>
          <a:prstGeom prst="rect">
            <a:avLst/>
          </a:prstGeom>
        </p:spPr>
      </p:pic>
    </p:spTree>
    <p:extLst>
      <p:ext uri="{BB962C8B-B14F-4D97-AF65-F5344CB8AC3E}">
        <p14:creationId xmlns:p14="http://schemas.microsoft.com/office/powerpoint/2010/main" val="20652742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9CCE1A-259D-E2DD-F4D6-99AF4FA0E828}"/>
              </a:ext>
            </a:extLst>
          </p:cNvPr>
          <p:cNvPicPr>
            <a:picLocks noChangeAspect="1"/>
          </p:cNvPicPr>
          <p:nvPr/>
        </p:nvPicPr>
        <p:blipFill rotWithShape="1">
          <a:blip r:embed="rId2"/>
          <a:srcRect l="17738" r="-1" b="-1"/>
          <a:stretch/>
        </p:blipFill>
        <p:spPr>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2" name="TextBox 1">
            <a:extLst>
              <a:ext uri="{FF2B5EF4-FFF2-40B4-BE49-F238E27FC236}">
                <a16:creationId xmlns:a16="http://schemas.microsoft.com/office/drawing/2014/main" id="{2E91F81E-DD26-2A14-0B76-EDC7D28E9998}"/>
              </a:ext>
            </a:extLst>
          </p:cNvPr>
          <p:cNvSpPr txBox="1"/>
          <p:nvPr/>
        </p:nvSpPr>
        <p:spPr>
          <a:xfrm>
            <a:off x="6350000" y="685800"/>
            <a:ext cx="5291663" cy="3752849"/>
          </a:xfrm>
          <a:prstGeom prst="rect">
            <a:avLst/>
          </a:prstGeom>
        </p:spPr>
        <p:txBody>
          <a:bodyPr vert="horz" lIns="60960" tIns="30480" rIns="60960" bIns="30480" rtlCol="0">
            <a:no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indent="-152408">
              <a:lnSpc>
                <a:spcPct val="90000"/>
              </a:lnSpc>
              <a:spcAft>
                <a:spcPts val="400"/>
              </a:spcAft>
              <a:buFont typeface="Arial" panose="020B0604020202020204" pitchFamily="34" charset="0"/>
              <a:buChar char="•"/>
            </a:pPr>
            <a:r>
              <a:rPr lang="en-US" sz="4400" dirty="0"/>
              <a:t>Watch the clip on the next slide and write down 3 word to describe how it makes you feel</a:t>
            </a:r>
          </a:p>
          <a:p>
            <a:pPr indent="-152408">
              <a:lnSpc>
                <a:spcPct val="90000"/>
              </a:lnSpc>
              <a:spcAft>
                <a:spcPts val="400"/>
              </a:spcAft>
              <a:buFont typeface="Arial" panose="020B0604020202020204" pitchFamily="34" charset="0"/>
              <a:buChar char="•"/>
            </a:pPr>
            <a:endParaRPr lang="en-US" sz="4400" dirty="0"/>
          </a:p>
          <a:p>
            <a:pPr indent="-152408">
              <a:lnSpc>
                <a:spcPct val="90000"/>
              </a:lnSpc>
              <a:spcAft>
                <a:spcPts val="400"/>
              </a:spcAft>
              <a:buFont typeface="Arial" panose="020B0604020202020204" pitchFamily="34" charset="0"/>
              <a:buChar char="•"/>
            </a:pPr>
            <a:r>
              <a:rPr lang="en-US" sz="4400" dirty="0"/>
              <a:t>Be ready to discuss your thoughts </a:t>
            </a:r>
          </a:p>
        </p:txBody>
      </p:sp>
    </p:spTree>
    <p:extLst>
      <p:ext uri="{BB962C8B-B14F-4D97-AF65-F5344CB8AC3E}">
        <p14:creationId xmlns:p14="http://schemas.microsoft.com/office/powerpoint/2010/main" val="1319932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Heartbreaking Moment When Kids Learn About White Privilege | The School That Tried to End Racism">
            <a:hlinkClick r:id="" action="ppaction://media"/>
            <a:extLst>
              <a:ext uri="{FF2B5EF4-FFF2-40B4-BE49-F238E27FC236}">
                <a16:creationId xmlns:a16="http://schemas.microsoft.com/office/drawing/2014/main" id="{AF3B6103-D403-5823-90A1-D7B6AB4BE455}"/>
              </a:ext>
            </a:extLst>
          </p:cNvPr>
          <p:cNvPicPr>
            <a:picLocks noRot="1" noChangeAspect="1"/>
          </p:cNvPicPr>
          <p:nvPr>
            <a:videoFile r:link="rId1"/>
          </p:nvPr>
        </p:nvPicPr>
        <p:blipFill>
          <a:blip r:embed="rId3"/>
          <a:stretch>
            <a:fillRect/>
          </a:stretch>
        </p:blipFill>
        <p:spPr>
          <a:xfrm>
            <a:off x="1422400" y="889000"/>
            <a:ext cx="9702800" cy="5482082"/>
          </a:xfrm>
          <a:prstGeom prst="rect">
            <a:avLst/>
          </a:prstGeom>
        </p:spPr>
      </p:pic>
      <p:sp>
        <p:nvSpPr>
          <p:cNvPr id="3" name="TextBox 2">
            <a:extLst>
              <a:ext uri="{FF2B5EF4-FFF2-40B4-BE49-F238E27FC236}">
                <a16:creationId xmlns:a16="http://schemas.microsoft.com/office/drawing/2014/main" id="{1F6D8DB6-9511-2D8B-3B14-CAA06FF2016E}"/>
              </a:ext>
            </a:extLst>
          </p:cNvPr>
          <p:cNvSpPr txBox="1"/>
          <p:nvPr/>
        </p:nvSpPr>
        <p:spPr>
          <a:xfrm>
            <a:off x="1778000" y="332899"/>
            <a:ext cx="8636000" cy="215444"/>
          </a:xfrm>
          <a:prstGeom prst="rect">
            <a:avLst/>
          </a:prstGeom>
          <a:noFill/>
        </p:spPr>
        <p:txBody>
          <a:bodyPr wrap="square" rtlCol="0">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GB" sz="800">
                <a:hlinkClick r:id="rId4"/>
              </a:rPr>
              <a:t>Heartbreaking Moment When Kids Learn About White Privilege | The School That Tried to End Racism - YouTube</a:t>
            </a:r>
            <a:endParaRPr lang="en-GB" sz="800" dirty="0"/>
          </a:p>
        </p:txBody>
      </p:sp>
    </p:spTree>
    <p:extLst>
      <p:ext uri="{BB962C8B-B14F-4D97-AF65-F5344CB8AC3E}">
        <p14:creationId xmlns:p14="http://schemas.microsoft.com/office/powerpoint/2010/main" val="526514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lumMod val="75000"/>
              </a:schemeClr>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ea typeface="Calibri"/>
                  <a:cs typeface="Calibri"/>
                </a:rPr>
                <a:t>Whiteboards</a:t>
              </a:r>
            </a:p>
          </p:txBody>
        </p:sp>
      </p:grpSp>
      <p:pic>
        <p:nvPicPr>
          <p:cNvPr id="3" name="Picture 2" descr="A yellow emoticon holding a sign&#10;&#10;AI-generated content may be incorrect.">
            <a:extLst>
              <a:ext uri="{FF2B5EF4-FFF2-40B4-BE49-F238E27FC236}">
                <a16:creationId xmlns:a16="http://schemas.microsoft.com/office/drawing/2014/main" id="{98DCEBC9-A5F2-C6EA-C370-D3948CBD1314}"/>
              </a:ext>
            </a:extLst>
          </p:cNvPr>
          <p:cNvPicPr>
            <a:picLocks noChangeAspect="1"/>
          </p:cNvPicPr>
          <p:nvPr/>
        </p:nvPicPr>
        <p:blipFill>
          <a:blip r:embed="rId3"/>
          <a:stretch>
            <a:fillRect/>
          </a:stretch>
        </p:blipFill>
        <p:spPr>
          <a:xfrm>
            <a:off x="7098631" y="1834815"/>
            <a:ext cx="3960395" cy="3960395"/>
          </a:xfrm>
          <a:prstGeom prst="rect">
            <a:avLst/>
          </a:prstGeom>
        </p:spPr>
      </p:pic>
      <p:sp>
        <p:nvSpPr>
          <p:cNvPr id="4" name="TextBox 3">
            <a:extLst>
              <a:ext uri="{FF2B5EF4-FFF2-40B4-BE49-F238E27FC236}">
                <a16:creationId xmlns:a16="http://schemas.microsoft.com/office/drawing/2014/main" id="{0FAE8AFB-B505-672E-CE11-21F852D0D698}"/>
              </a:ext>
            </a:extLst>
          </p:cNvPr>
          <p:cNvSpPr txBox="1"/>
          <p:nvPr/>
        </p:nvSpPr>
        <p:spPr>
          <a:xfrm>
            <a:off x="751818" y="1864511"/>
            <a:ext cx="5488279"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6000" dirty="0">
                <a:ea typeface="Calibri"/>
                <a:cs typeface="Calibri"/>
              </a:rPr>
              <a:t>What do we mean when we say 'show some respect' ?</a:t>
            </a:r>
          </a:p>
        </p:txBody>
      </p:sp>
    </p:spTree>
    <p:extLst>
      <p:ext uri="{BB962C8B-B14F-4D97-AF65-F5344CB8AC3E}">
        <p14:creationId xmlns:p14="http://schemas.microsoft.com/office/powerpoint/2010/main" val="282993286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894552A1935DB4BAE0F529CC04127C2" ma:contentTypeVersion="5" ma:contentTypeDescription="Create a new document." ma:contentTypeScope="" ma:versionID="47d2d33c623bf66bd525bd8577c6982d">
  <xsd:schema xmlns:xsd="http://www.w3.org/2001/XMLSchema" xmlns:xs="http://www.w3.org/2001/XMLSchema" xmlns:p="http://schemas.microsoft.com/office/2006/metadata/properties" xmlns:ns2="17d39295-004b-4222-88d8-ad27008ef85c" targetNamespace="http://schemas.microsoft.com/office/2006/metadata/properties" ma:root="true" ma:fieldsID="127f90ae58a902fdc8d2700e0622c2c4" ns2:_="">
    <xsd:import namespace="17d39295-004b-4222-88d8-ad27008ef85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7d39295-004b-4222-88d8-ad27008ef8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C96DE61-CEC1-40C7-81B7-88C259EEA4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7d39295-004b-4222-88d8-ad27008ef85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C82137D-4538-4CB9-A01D-C563E725940E}">
  <ds:schemaRefs>
    <ds:schemaRef ds:uri="http://purl.org/dc/terms/"/>
    <ds:schemaRef ds:uri="http://schemas.openxmlformats.org/package/2006/metadata/core-properties"/>
    <ds:schemaRef ds:uri="http://schemas.microsoft.com/office/2006/documentManagement/types"/>
    <ds:schemaRef ds:uri="17d39295-004b-4222-88d8-ad27008ef85c"/>
    <ds:schemaRef ds:uri="http://schemas.microsoft.com/office/2006/metadata/properties"/>
    <ds:schemaRef ds:uri="http://purl.org/dc/elements/1.1/"/>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38C248B3-5D89-477A-AF85-5D75A2737C0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1192</TotalTime>
  <Words>1114</Words>
  <Application>Microsoft Office PowerPoint</Application>
  <PresentationFormat>Widescreen</PresentationFormat>
  <Paragraphs>123</Paragraphs>
  <Slides>30</Slides>
  <Notes>16</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Natalie Ford</dc:creator>
  <cp:lastModifiedBy>Mrs N Ford</cp:lastModifiedBy>
  <cp:revision>403</cp:revision>
  <dcterms:created xsi:type="dcterms:W3CDTF">2015-07-27T20:59:03Z</dcterms:created>
  <dcterms:modified xsi:type="dcterms:W3CDTF">2026-06-26T08:51:26Z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0x010100C894552A1935DB4BAE0F529CC04127C2</vt:lpwstr>
  </property>
</Properties>
</file>