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0"/>
  </p:notesMasterIdLst>
  <p:sldIdLst>
    <p:sldId id="281" r:id="rId5"/>
    <p:sldId id="278" r:id="rId6"/>
    <p:sldId id="279" r:id="rId7"/>
    <p:sldId id="344" r:id="rId8"/>
    <p:sldId id="303" r:id="rId9"/>
    <p:sldId id="306" r:id="rId10"/>
    <p:sldId id="327" r:id="rId11"/>
    <p:sldId id="343" r:id="rId12"/>
    <p:sldId id="283" r:id="rId13"/>
    <p:sldId id="330" r:id="rId14"/>
    <p:sldId id="336" r:id="rId15"/>
    <p:sldId id="341" r:id="rId16"/>
    <p:sldId id="257" r:id="rId17"/>
    <p:sldId id="258" r:id="rId18"/>
    <p:sldId id="280" r:id="rId19"/>
    <p:sldId id="338" r:id="rId20"/>
    <p:sldId id="334" r:id="rId21"/>
    <p:sldId id="337" r:id="rId22"/>
    <p:sldId id="339" r:id="rId23"/>
    <p:sldId id="270" r:id="rId24"/>
    <p:sldId id="272" r:id="rId25"/>
    <p:sldId id="340" r:id="rId26"/>
    <p:sldId id="345" r:id="rId27"/>
    <p:sldId id="289" r:id="rId28"/>
    <p:sldId id="28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2FF"/>
    <a:srgbClr val="EAD5FF"/>
    <a:srgbClr val="E7F9FF"/>
    <a:srgbClr val="CCFF66"/>
    <a:srgbClr val="DEBDFF"/>
    <a:srgbClr val="FFFF99"/>
    <a:srgbClr val="FF66FF"/>
    <a:srgbClr val="2AF64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2C2C87-5865-42A7-E981-578D8039955D}" v="11" dt="2026-06-25T09:21:35.607"/>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791" autoAdjust="0"/>
  </p:normalViewPr>
  <p:slideViewPr>
    <p:cSldViewPr snapToGrid="0">
      <p:cViewPr varScale="1">
        <p:scale>
          <a:sx n="106" d="100"/>
          <a:sy n="106" d="100"/>
        </p:scale>
        <p:origin x="792"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nocookie.com/embed/v1QwOJN4Ff0?autoplay=1&amp;iv_load_policy=3&amp;loop=1&amp;modestbranding=1&amp;playlist=v1QwOJN4Ff0"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939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https://www.youtube-nocookie.com/embed/v1QwOJN4Ff0?autoplay=1&amp;iv_load_policy=3&amp;loop=1&amp;modestbranding=1&amp;playlist=v1QwOJN4Ff0</a:t>
            </a:r>
            <a:r>
              <a:rPr lang="en-GB" dirty="0"/>
              <a:t> </a:t>
            </a:r>
          </a:p>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18</a:t>
            </a:fld>
            <a:endParaRPr lang="en-GB"/>
          </a:p>
        </p:txBody>
      </p:sp>
    </p:spTree>
    <p:extLst>
      <p:ext uri="{BB962C8B-B14F-4D97-AF65-F5344CB8AC3E}">
        <p14:creationId xmlns:p14="http://schemas.microsoft.com/office/powerpoint/2010/main" val="667859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19</a:t>
            </a:fld>
            <a:endParaRPr lang="en-GB"/>
          </a:p>
        </p:txBody>
      </p:sp>
    </p:spTree>
    <p:extLst>
      <p:ext uri="{BB962C8B-B14F-4D97-AF65-F5344CB8AC3E}">
        <p14:creationId xmlns:p14="http://schemas.microsoft.com/office/powerpoint/2010/main" val="2605272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Callie: This is grooming and potentially the first stages of sexual abuse. It's important to inform students that some abusers are known to the young person, and this can make it more challenging to tell someone. Dan is using compliments and presents to groom Callie. He's also using threatening and coercive behaviour by twisting the situation so Callie feels guilty when she hasn't done anything wrong. Even though it's difficult, Callie should tell someone or speak with a Childline counsellor. She should trust her instincts as the relationship with her mum's friend doesn't feel right.</a:t>
            </a:r>
            <a:endParaRPr lang="en-GB" dirty="0"/>
          </a:p>
        </p:txBody>
      </p:sp>
      <p:sp>
        <p:nvSpPr>
          <p:cNvPr id="4" name="Slide Number Placeholder 3"/>
          <p:cNvSpPr>
            <a:spLocks noGrp="1"/>
          </p:cNvSpPr>
          <p:nvPr>
            <p:ph type="sldNum" sz="quarter" idx="5"/>
          </p:nvPr>
        </p:nvSpPr>
        <p:spPr/>
        <p:txBody>
          <a:bodyPr/>
          <a:lstStyle/>
          <a:p>
            <a:fld id="{B1E4E7D1-860A-49C8-8C9E-9E842ADD99C8}" type="slidenum">
              <a:rPr lang="en-GB" smtClean="0"/>
              <a:t>20</a:t>
            </a:fld>
            <a:endParaRPr lang="en-GB" dirty="0"/>
          </a:p>
        </p:txBody>
      </p:sp>
    </p:spTree>
    <p:extLst>
      <p:ext uri="{BB962C8B-B14F-4D97-AF65-F5344CB8AC3E}">
        <p14:creationId xmlns:p14="http://schemas.microsoft.com/office/powerpoint/2010/main" val="3720476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Clarissa: It's difficult to tell if the person she is talking to is genuine or not. Online groomers tell lies and often have false profiles so it's important to be really careful and not trust people online if someone can't be sure who they are. Sometimes the person might pretend to be like the young person and have the same interests or problems as them. They could just be doing this to build trust. If Clarissa wants to check this person out she could ask for a videocall and it would be inadvisable to meet in real life until she knows the person is genuine and can be trusted. Even then it would not be sensible to go alone. Is she being manipulated by being asked not to tell the others?</a:t>
            </a:r>
            <a:endParaRPr lang="en-GB" dirty="0"/>
          </a:p>
        </p:txBody>
      </p:sp>
      <p:sp>
        <p:nvSpPr>
          <p:cNvPr id="4" name="Slide Number Placeholder 3"/>
          <p:cNvSpPr>
            <a:spLocks noGrp="1"/>
          </p:cNvSpPr>
          <p:nvPr>
            <p:ph type="sldNum" sz="quarter" idx="5"/>
          </p:nvPr>
        </p:nvSpPr>
        <p:spPr/>
        <p:txBody>
          <a:bodyPr/>
          <a:lstStyle/>
          <a:p>
            <a:fld id="{B1E4E7D1-860A-49C8-8C9E-9E842ADD99C8}" type="slidenum">
              <a:rPr lang="en-GB" smtClean="0"/>
              <a:t>21</a:t>
            </a:fld>
            <a:endParaRPr lang="en-GB" dirty="0"/>
          </a:p>
        </p:txBody>
      </p:sp>
    </p:spTree>
    <p:extLst>
      <p:ext uri="{BB962C8B-B14F-4D97-AF65-F5344CB8AC3E}">
        <p14:creationId xmlns:p14="http://schemas.microsoft.com/office/powerpoint/2010/main" val="2497025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22</a:t>
            </a:fld>
            <a:endParaRPr lang="en-GB"/>
          </a:p>
        </p:txBody>
      </p:sp>
    </p:spTree>
    <p:extLst>
      <p:ext uri="{BB962C8B-B14F-4D97-AF65-F5344CB8AC3E}">
        <p14:creationId xmlns:p14="http://schemas.microsoft.com/office/powerpoint/2010/main" val="3620757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8FBAD-C9BA-9550-B5DD-7AE4A34A7F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2C4902-75B4-F009-3C23-0812FFE1A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F3508-B9B4-1186-5585-339B5AA183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70D0AF0-80D9-E81E-1BD9-3F2C3A08AC7F}"/>
              </a:ext>
            </a:extLst>
          </p:cNvPr>
          <p:cNvSpPr>
            <a:spLocks noGrp="1"/>
          </p:cNvSpPr>
          <p:nvPr>
            <p:ph type="sldNum" sz="quarter" idx="5"/>
          </p:nvPr>
        </p:nvSpPr>
        <p:spPr/>
        <p:txBody>
          <a:bodyPr/>
          <a:lstStyle/>
          <a:p>
            <a:fld id="{B88E39FC-3F8E-4C6F-BF5D-F785557B5399}" type="slidenum">
              <a:rPr lang="en-GB" smtClean="0"/>
              <a:t>8</a:t>
            </a:fld>
            <a:endParaRPr lang="en-GB"/>
          </a:p>
        </p:txBody>
      </p:sp>
    </p:spTree>
    <p:extLst>
      <p:ext uri="{BB962C8B-B14F-4D97-AF65-F5344CB8AC3E}">
        <p14:creationId xmlns:p14="http://schemas.microsoft.com/office/powerpoint/2010/main" val="294658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9</a:t>
            </a:fld>
            <a:endParaRPr lang="en-GB"/>
          </a:p>
        </p:txBody>
      </p:sp>
    </p:spTree>
    <p:extLst>
      <p:ext uri="{BB962C8B-B14F-4D97-AF65-F5344CB8AC3E}">
        <p14:creationId xmlns:p14="http://schemas.microsoft.com/office/powerpoint/2010/main" val="607740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10</a:t>
            </a:fld>
            <a:endParaRPr lang="en-GB"/>
          </a:p>
        </p:txBody>
      </p:sp>
    </p:spTree>
    <p:extLst>
      <p:ext uri="{BB962C8B-B14F-4D97-AF65-F5344CB8AC3E}">
        <p14:creationId xmlns:p14="http://schemas.microsoft.com/office/powerpoint/2010/main" val="164171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11</a:t>
            </a:fld>
            <a:endParaRPr lang="en-GB"/>
          </a:p>
        </p:txBody>
      </p:sp>
    </p:spTree>
    <p:extLst>
      <p:ext uri="{BB962C8B-B14F-4D97-AF65-F5344CB8AC3E}">
        <p14:creationId xmlns:p14="http://schemas.microsoft.com/office/powerpoint/2010/main" val="835989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12</a:t>
            </a:fld>
            <a:endParaRPr lang="en-GB"/>
          </a:p>
        </p:txBody>
      </p:sp>
    </p:spTree>
    <p:extLst>
      <p:ext uri="{BB962C8B-B14F-4D97-AF65-F5344CB8AC3E}">
        <p14:creationId xmlns:p14="http://schemas.microsoft.com/office/powerpoint/2010/main" val="1677352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It's important you use this activity as the introduction for the lesson.</a:t>
            </a:r>
          </a:p>
          <a:p>
            <a:endParaRPr lang="en-US" dirty="0"/>
          </a:p>
          <a:p>
            <a:r>
              <a:rPr lang="en-US" dirty="0"/>
              <a:t>Students may feel anxious or embarrassed to talk about grooming in the first instance as some may know that it can have a sexual element. Ask the students to work independently and explain they won't be asked to share their thoughts with other students unless they feel comfortable doing so. Show PowerPoint Slide 2 and then ask the students to write a response on mini-whiteboards or pieces of paper. Reassure them if they don't know what grooming is, it's OK to write this down. </a:t>
            </a:r>
          </a:p>
          <a:p>
            <a:endParaRPr lang="en-US" dirty="0"/>
          </a:p>
          <a:p>
            <a:r>
              <a:rPr lang="en-US" dirty="0"/>
              <a:t>Give 2- 3 minutes then ask the class to show you their ideas. You may want the class to hold up their ideas for you to see if they are all facing the front, or they can leave their ideas on their desks and you can move around the classroom. This will give you a good idea about the current level of knowledge of the class. Reveal the definition on PowerPoint Slide 3 and clarify the meaning with the pupils so they all have a clear understanding about what grooming is. If you feel confident doing so you could then ask the students to write down any questions they have about grooming to make sure they're addressed during the lesson activities.</a:t>
            </a:r>
            <a:endParaRPr lang="en-GB" dirty="0"/>
          </a:p>
        </p:txBody>
      </p:sp>
      <p:sp>
        <p:nvSpPr>
          <p:cNvPr id="4" name="Slide Number Placeholder 3"/>
          <p:cNvSpPr>
            <a:spLocks noGrp="1"/>
          </p:cNvSpPr>
          <p:nvPr>
            <p:ph type="sldNum" sz="quarter" idx="5"/>
          </p:nvPr>
        </p:nvSpPr>
        <p:spPr/>
        <p:txBody>
          <a:bodyPr/>
          <a:lstStyle/>
          <a:p>
            <a:fld id="{B1E4E7D1-860A-49C8-8C9E-9E842ADD99C8}" type="slidenum">
              <a:rPr lang="en-GB" smtClean="0"/>
              <a:t>13</a:t>
            </a:fld>
            <a:endParaRPr lang="en-GB" dirty="0"/>
          </a:p>
        </p:txBody>
      </p:sp>
    </p:spTree>
    <p:extLst>
      <p:ext uri="{BB962C8B-B14F-4D97-AF65-F5344CB8AC3E}">
        <p14:creationId xmlns:p14="http://schemas.microsoft.com/office/powerpoint/2010/main" val="2576583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16</a:t>
            </a:fld>
            <a:endParaRPr lang="en-GB"/>
          </a:p>
        </p:txBody>
      </p:sp>
    </p:spTree>
    <p:extLst>
      <p:ext uri="{BB962C8B-B14F-4D97-AF65-F5344CB8AC3E}">
        <p14:creationId xmlns:p14="http://schemas.microsoft.com/office/powerpoint/2010/main" val="641304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814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app=desktop&amp;v=MRo1MYQvXac"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embed/KXyUGsIvQ20?feature=oembed" TargetMode="External"/><Relationship Id="rId4" Type="http://schemas.openxmlformats.org/officeDocument/2006/relationships/hyperlink" Target="https://www.youtube.com/watch?v=KXyUGsIvQ20"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nocookie.com/embed/v1QwOJN4Ff0?autoplay=1&amp;iv_load_policy=3&amp;loop=1&amp;modestbranding=1&amp;playlist=v1QwOJN4Ff0"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jpe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svg"/><Relationship Id="rId5" Type="http://schemas.openxmlformats.org/officeDocument/2006/relationships/image" Target="../media/image8.jpe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sv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upload.wikimedia.org/wikipedia/commons/a/ad/Stephen_Hawking_Pronunciation.og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0.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DBE5DE-4EA2-1EE3-39E3-E575789F6DDE}"/>
              </a:ext>
            </a:extLst>
          </p:cNvPr>
          <p:cNvSpPr txBox="1"/>
          <p:nvPr/>
        </p:nvSpPr>
        <p:spPr>
          <a:xfrm>
            <a:off x="863600" y="2260600"/>
            <a:ext cx="4368800" cy="215444"/>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dirty="0"/>
              <a:t>Grooming</a:t>
            </a:r>
          </a:p>
        </p:txBody>
      </p:sp>
      <p:sp>
        <p:nvSpPr>
          <p:cNvPr id="4" name="TextBox 3">
            <a:extLst>
              <a:ext uri="{FF2B5EF4-FFF2-40B4-BE49-F238E27FC236}">
                <a16:creationId xmlns:a16="http://schemas.microsoft.com/office/drawing/2014/main" id="{E54969EE-F6CF-E435-87CE-F91F5338732B}"/>
              </a:ext>
            </a:extLst>
          </p:cNvPr>
          <p:cNvSpPr txBox="1"/>
          <p:nvPr/>
        </p:nvSpPr>
        <p:spPr>
          <a:xfrm>
            <a:off x="457200" y="330201"/>
            <a:ext cx="3505200" cy="920893"/>
          </a:xfrm>
          <a:prstGeom prst="rect">
            <a:avLst/>
          </a:prstGeom>
          <a:noFill/>
          <a:ln>
            <a:solidFill>
              <a:schemeClr val="bg1"/>
            </a:solidFill>
          </a:ln>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850" b="1">
                <a:solidFill>
                  <a:schemeClr val="bg1"/>
                </a:solidFill>
              </a:rPr>
              <a:t>Year 7 Personal Development</a:t>
            </a:r>
          </a:p>
          <a:p>
            <a:r>
              <a:rPr lang="en-GB" sz="1850" b="1">
                <a:solidFill>
                  <a:schemeClr val="bg1"/>
                </a:solidFill>
              </a:rPr>
              <a:t>Keeping Safe and managing risk</a:t>
            </a:r>
            <a:endParaRPr lang="en-GB" sz="1850" b="1">
              <a:solidFill>
                <a:schemeClr val="bg1"/>
              </a:solidFill>
              <a:ea typeface="Calibri"/>
              <a:cs typeface="Calibri"/>
            </a:endParaRPr>
          </a:p>
          <a:p>
            <a:r>
              <a:rPr lang="en-GB" sz="1850" b="1">
                <a:solidFill>
                  <a:schemeClr val="bg1"/>
                </a:solidFill>
                <a:ea typeface="Calibri"/>
                <a:cs typeface="Calibri"/>
              </a:rPr>
              <a:t>Online life and media</a:t>
            </a:r>
            <a:endParaRPr lang="en-GB" sz="1850" b="1" dirty="0">
              <a:solidFill>
                <a:schemeClr val="bg1"/>
              </a:solidFill>
              <a:ea typeface="Calibri"/>
              <a:cs typeface="Calibri"/>
            </a:endParaRPr>
          </a:p>
        </p:txBody>
      </p:sp>
      <p:sp>
        <p:nvSpPr>
          <p:cNvPr id="5" name="TextBox 4">
            <a:extLst>
              <a:ext uri="{FF2B5EF4-FFF2-40B4-BE49-F238E27FC236}">
                <a16:creationId xmlns:a16="http://schemas.microsoft.com/office/drawing/2014/main" id="{975245C9-4D1F-C829-C8B8-CF9DEBD8BBE6}"/>
              </a:ext>
            </a:extLst>
          </p:cNvPr>
          <p:cNvSpPr txBox="1"/>
          <p:nvPr/>
        </p:nvSpPr>
        <p:spPr>
          <a:xfrm>
            <a:off x="867778" y="1913313"/>
            <a:ext cx="3708400" cy="2062103"/>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6400" b="1" dirty="0">
                <a:solidFill>
                  <a:schemeClr val="bg1"/>
                </a:solidFill>
              </a:rPr>
              <a:t>Online </a:t>
            </a:r>
            <a:r>
              <a:rPr lang="en-GB" sz="6400" b="1" dirty="0" err="1">
                <a:solidFill>
                  <a:schemeClr val="bg1"/>
                </a:solidFill>
              </a:rPr>
              <a:t>Grooming</a:t>
            </a:r>
            <a:r>
              <a:rPr lang="en-GB" sz="800" dirty="0" err="1">
                <a:ea typeface="Calibri"/>
                <a:cs typeface="Calibri"/>
              </a:rPr>
              <a:t>g</a:t>
            </a:r>
            <a:endParaRPr lang="en-GB" sz="800" dirty="0" err="1"/>
          </a:p>
        </p:txBody>
      </p:sp>
      <p:pic>
        <p:nvPicPr>
          <p:cNvPr id="6" name="Picture 5">
            <a:extLst>
              <a:ext uri="{FF2B5EF4-FFF2-40B4-BE49-F238E27FC236}">
                <a16:creationId xmlns:a16="http://schemas.microsoft.com/office/drawing/2014/main" id="{0D031728-5841-B1F7-1283-A2954E003E7D}"/>
              </a:ext>
            </a:extLst>
          </p:cNvPr>
          <p:cNvPicPr>
            <a:picLocks noChangeAspect="1"/>
          </p:cNvPicPr>
          <p:nvPr/>
        </p:nvPicPr>
        <p:blipFill>
          <a:blip r:embed="rId2"/>
          <a:stretch>
            <a:fillRect/>
          </a:stretch>
        </p:blipFill>
        <p:spPr>
          <a:xfrm>
            <a:off x="5486400" y="719417"/>
            <a:ext cx="6223024" cy="3256716"/>
          </a:xfrm>
          <a:prstGeom prst="rect">
            <a:avLst/>
          </a:prstGeom>
        </p:spPr>
      </p:pic>
      <p:pic>
        <p:nvPicPr>
          <p:cNvPr id="7" name="Picture 6">
            <a:extLst>
              <a:ext uri="{FF2B5EF4-FFF2-40B4-BE49-F238E27FC236}">
                <a16:creationId xmlns:a16="http://schemas.microsoft.com/office/drawing/2014/main" id="{99943FEF-B017-BE41-A3DF-7B683ED1D544}"/>
              </a:ext>
            </a:extLst>
          </p:cNvPr>
          <p:cNvPicPr>
            <a:picLocks noChangeAspect="1"/>
          </p:cNvPicPr>
          <p:nvPr/>
        </p:nvPicPr>
        <p:blipFill>
          <a:blip r:embed="rId3"/>
          <a:stretch>
            <a:fillRect/>
          </a:stretch>
        </p:blipFill>
        <p:spPr>
          <a:xfrm>
            <a:off x="1676400" y="4389160"/>
            <a:ext cx="1981200" cy="1981200"/>
          </a:xfrm>
          <a:prstGeom prst="rect">
            <a:avLst/>
          </a:prstGeom>
        </p:spPr>
      </p:pic>
      <p:pic>
        <p:nvPicPr>
          <p:cNvPr id="2" name="Picture 7" descr="A flag with a cross&#10;&#10;Description automatically generated">
            <a:extLst>
              <a:ext uri="{FF2B5EF4-FFF2-40B4-BE49-F238E27FC236}">
                <a16:creationId xmlns:a16="http://schemas.microsoft.com/office/drawing/2014/main" id="{83362885-F8F5-B012-3DD8-73F01E5F8AA1}"/>
              </a:ext>
            </a:extLst>
          </p:cNvPr>
          <p:cNvPicPr>
            <a:picLocks noChangeAspect="1"/>
          </p:cNvPicPr>
          <p:nvPr/>
        </p:nvPicPr>
        <p:blipFill>
          <a:blip r:embed="rId4"/>
          <a:stretch>
            <a:fillRect/>
          </a:stretch>
        </p:blipFill>
        <p:spPr>
          <a:xfrm>
            <a:off x="9944100" y="5170808"/>
            <a:ext cx="1828800" cy="1245269"/>
          </a:xfrm>
          <a:prstGeom prst="rect">
            <a:avLst/>
          </a:prstGeom>
        </p:spPr>
      </p:pic>
      <p:sp>
        <p:nvSpPr>
          <p:cNvPr id="8" name="TextBox 7">
            <a:extLst>
              <a:ext uri="{FF2B5EF4-FFF2-40B4-BE49-F238E27FC236}">
                <a16:creationId xmlns:a16="http://schemas.microsoft.com/office/drawing/2014/main" id="{EA14C05B-AFD9-BC6D-5896-AE8AA4848507}"/>
              </a:ext>
            </a:extLst>
          </p:cNvPr>
          <p:cNvSpPr txBox="1"/>
          <p:nvPr/>
        </p:nvSpPr>
        <p:spPr>
          <a:xfrm>
            <a:off x="7916955" y="5479677"/>
            <a:ext cx="2672603" cy="636071"/>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867" b="1">
                <a:solidFill>
                  <a:schemeClr val="bg1"/>
                </a:solidFill>
                <a:cs typeface="Calibri"/>
              </a:rPr>
              <a:t>British Values:</a:t>
            </a:r>
            <a:endParaRPr lang="en-GB" sz="1867" b="1" dirty="0">
              <a:solidFill>
                <a:schemeClr val="bg1"/>
              </a:solidFill>
              <a:cs typeface="Calibri"/>
            </a:endParaRPr>
          </a:p>
          <a:p>
            <a:r>
              <a:rPr lang="en-GB" sz="1867" b="1" dirty="0">
                <a:solidFill>
                  <a:schemeClr val="bg1"/>
                </a:solidFill>
                <a:cs typeface="Calibri"/>
              </a:rPr>
              <a:t>Rule of Law</a:t>
            </a:r>
          </a:p>
        </p:txBody>
      </p:sp>
    </p:spTree>
    <p:extLst>
      <p:ext uri="{BB962C8B-B14F-4D97-AF65-F5344CB8AC3E}">
        <p14:creationId xmlns:p14="http://schemas.microsoft.com/office/powerpoint/2010/main" val="3403159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Whiteboards</a:t>
              </a:r>
            </a:p>
          </p:txBody>
        </p:sp>
      </p:grpSp>
      <p:sp>
        <p:nvSpPr>
          <p:cNvPr id="3" name="TextBox 2">
            <a:extLst>
              <a:ext uri="{FF2B5EF4-FFF2-40B4-BE49-F238E27FC236}">
                <a16:creationId xmlns:a16="http://schemas.microsoft.com/office/drawing/2014/main" id="{E41D5350-504C-42C0-B788-26C581A354FB}"/>
              </a:ext>
            </a:extLst>
          </p:cNvPr>
          <p:cNvSpPr txBox="1"/>
          <p:nvPr/>
        </p:nvSpPr>
        <p:spPr>
          <a:xfrm>
            <a:off x="577516" y="1660358"/>
            <a:ext cx="10715918" cy="1446550"/>
          </a:xfrm>
          <a:prstGeom prst="rect">
            <a:avLst/>
          </a:prstGeom>
          <a:noFill/>
        </p:spPr>
        <p:txBody>
          <a:bodyPr wrap="square" lIns="91440" tIns="45720" rIns="91440" bIns="45720" rtlCol="0" anchor="t">
            <a:spAutoFit/>
          </a:bodyPr>
          <a:lstStyle/>
          <a:p>
            <a:pPr algn="ctr"/>
            <a:r>
              <a:rPr lang="en-GB" sz="4400" b="1" dirty="0">
                <a:solidFill>
                  <a:srgbClr val="00B050"/>
                </a:solidFill>
              </a:rPr>
              <a:t>Task:</a:t>
            </a:r>
            <a:r>
              <a:rPr lang="en-GB" sz="4400" b="1" dirty="0">
                <a:solidFill>
                  <a:srgbClr val="C00000"/>
                </a:solidFill>
              </a:rPr>
              <a:t> </a:t>
            </a:r>
            <a:r>
              <a:rPr lang="en-GB" sz="4400" dirty="0"/>
              <a:t>Why would someone choose to make a fake profile? Make a list of reasons</a:t>
            </a:r>
          </a:p>
        </p:txBody>
      </p:sp>
      <p:pic>
        <p:nvPicPr>
          <p:cNvPr id="4" name="Picture 3" descr="Catfishing | What is catfishing and how to spot one | eSafety Commissioner">
            <a:extLst>
              <a:ext uri="{FF2B5EF4-FFF2-40B4-BE49-F238E27FC236}">
                <a16:creationId xmlns:a16="http://schemas.microsoft.com/office/drawing/2014/main" id="{1B71C0D1-86CD-8AFA-1DE0-2FE442EB9437}"/>
              </a:ext>
            </a:extLst>
          </p:cNvPr>
          <p:cNvPicPr>
            <a:picLocks noChangeAspect="1"/>
          </p:cNvPicPr>
          <p:nvPr/>
        </p:nvPicPr>
        <p:blipFill>
          <a:blip r:embed="rId3"/>
          <a:stretch>
            <a:fillRect/>
          </a:stretch>
        </p:blipFill>
        <p:spPr>
          <a:xfrm>
            <a:off x="3616779" y="3268437"/>
            <a:ext cx="4947558" cy="3238500"/>
          </a:xfrm>
          <a:prstGeom prst="rect">
            <a:avLst/>
          </a:prstGeom>
        </p:spPr>
      </p:pic>
    </p:spTree>
    <p:extLst>
      <p:ext uri="{BB962C8B-B14F-4D97-AF65-F5344CB8AC3E}">
        <p14:creationId xmlns:p14="http://schemas.microsoft.com/office/powerpoint/2010/main" val="685346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Fake profiles</a:t>
              </a:r>
            </a:p>
          </p:txBody>
        </p:sp>
      </p:grpSp>
      <p:sp>
        <p:nvSpPr>
          <p:cNvPr id="7" name="TextBox 6">
            <a:extLst>
              <a:ext uri="{FF2B5EF4-FFF2-40B4-BE49-F238E27FC236}">
                <a16:creationId xmlns:a16="http://schemas.microsoft.com/office/drawing/2014/main" id="{E41D5350-504C-42C0-B788-26C581A354FB}"/>
              </a:ext>
            </a:extLst>
          </p:cNvPr>
          <p:cNvSpPr txBox="1"/>
          <p:nvPr/>
        </p:nvSpPr>
        <p:spPr>
          <a:xfrm>
            <a:off x="499773" y="1446697"/>
            <a:ext cx="11192453" cy="4401205"/>
          </a:xfrm>
          <a:prstGeom prst="rect">
            <a:avLst/>
          </a:prstGeom>
          <a:noFill/>
        </p:spPr>
        <p:txBody>
          <a:bodyPr wrap="square" lIns="91440" tIns="45720" rIns="91440" bIns="45720" rtlCol="0" anchor="t">
            <a:spAutoFit/>
          </a:bodyPr>
          <a:lstStyle/>
          <a:p>
            <a:r>
              <a:rPr lang="en-GB" sz="4000" dirty="0"/>
              <a:t>Teacher feedback</a:t>
            </a:r>
            <a:endParaRPr lang="en-GB" sz="4000" dirty="0">
              <a:ea typeface="Calibri"/>
              <a:cs typeface="Calibri"/>
            </a:endParaRPr>
          </a:p>
          <a:p>
            <a:pPr marL="1028700" lvl="1" indent="-571500">
              <a:buFont typeface="Arial" panose="020B0604020202020204" pitchFamily="34" charset="0"/>
              <a:buChar char="•"/>
            </a:pPr>
            <a:r>
              <a:rPr lang="en-GB" sz="4000" dirty="0"/>
              <a:t>To trick or deceive someone</a:t>
            </a:r>
            <a:endParaRPr lang="en-GB" sz="4000" dirty="0">
              <a:ea typeface="Calibri"/>
              <a:cs typeface="Calibri"/>
            </a:endParaRPr>
          </a:p>
          <a:p>
            <a:pPr marL="1028700" lvl="1" indent="-571500">
              <a:buFont typeface="Arial" panose="020B0604020202020204" pitchFamily="34" charset="0"/>
              <a:buChar char="•"/>
            </a:pPr>
            <a:r>
              <a:rPr lang="en-GB" sz="4000" dirty="0"/>
              <a:t>Adults pose as child to get close to them</a:t>
            </a:r>
            <a:endParaRPr lang="en-GB" sz="4000" dirty="0">
              <a:ea typeface="Calibri"/>
              <a:cs typeface="Calibri"/>
            </a:endParaRPr>
          </a:p>
          <a:p>
            <a:pPr marL="1028700" lvl="1" indent="-571500">
              <a:buFont typeface="Arial" panose="020B0604020202020204" pitchFamily="34" charset="0"/>
              <a:buChar char="•"/>
            </a:pPr>
            <a:r>
              <a:rPr lang="en-GB" sz="4000" dirty="0"/>
              <a:t>Form of Revenge</a:t>
            </a:r>
            <a:endParaRPr lang="en-GB" sz="4000" dirty="0">
              <a:ea typeface="Calibri"/>
              <a:cs typeface="Calibri"/>
            </a:endParaRPr>
          </a:p>
          <a:p>
            <a:pPr marL="1028700" lvl="1" indent="-571500">
              <a:buFont typeface="Arial" panose="020B0604020202020204" pitchFamily="34" charset="0"/>
              <a:buChar char="•"/>
            </a:pPr>
            <a:r>
              <a:rPr lang="en-GB" sz="4000" dirty="0"/>
              <a:t>Blackmail them</a:t>
            </a:r>
            <a:endParaRPr lang="en-GB" sz="4000" dirty="0">
              <a:ea typeface="Calibri"/>
              <a:cs typeface="Calibri"/>
            </a:endParaRPr>
          </a:p>
          <a:p>
            <a:pPr marL="1028700" lvl="1" indent="-571500">
              <a:buFont typeface="Arial" panose="020B0604020202020204" pitchFamily="34" charset="0"/>
              <a:buChar char="•"/>
            </a:pPr>
            <a:r>
              <a:rPr lang="en-GB" sz="4000" dirty="0"/>
              <a:t>Bully them</a:t>
            </a:r>
            <a:endParaRPr lang="en-GB" sz="4000" dirty="0">
              <a:ea typeface="Calibri"/>
              <a:cs typeface="Calibri"/>
            </a:endParaRPr>
          </a:p>
          <a:p>
            <a:pPr marL="1028700" lvl="1" indent="-571500">
              <a:buFont typeface="Arial" panose="020B0604020202020204" pitchFamily="34" charset="0"/>
              <a:buChar char="•"/>
            </a:pPr>
            <a:r>
              <a:rPr lang="en-GB" sz="4000" dirty="0"/>
              <a:t>Exploit them for money</a:t>
            </a:r>
            <a:endParaRPr lang="en-GB" sz="4000" dirty="0">
              <a:ea typeface="Calibri"/>
              <a:cs typeface="Calibri"/>
            </a:endParaRPr>
          </a:p>
        </p:txBody>
      </p:sp>
    </p:spTree>
    <p:extLst>
      <p:ext uri="{BB962C8B-B14F-4D97-AF65-F5344CB8AC3E}">
        <p14:creationId xmlns:p14="http://schemas.microsoft.com/office/powerpoint/2010/main" val="47770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Effect transition="in" filter="fade">
                                      <p:cBhvr>
                                        <p:cTn id="24" dur="1000"/>
                                        <p:tgtEl>
                                          <p:spTgt spid="7">
                                            <p:txEl>
                                              <p:pRg st="3" end="3"/>
                                            </p:txEl>
                                          </p:spTgt>
                                        </p:tgtEl>
                                      </p:cBhvr>
                                    </p:animEffect>
                                    <p:anim calcmode="lin" valueType="num">
                                      <p:cBhvr>
                                        <p:cTn id="2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animEffect transition="in" filter="fade">
                                      <p:cBhvr>
                                        <p:cTn id="29" dur="1000"/>
                                        <p:tgtEl>
                                          <p:spTgt spid="7">
                                            <p:txEl>
                                              <p:pRg st="4" end="4"/>
                                            </p:txEl>
                                          </p:spTgt>
                                        </p:tgtEl>
                                      </p:cBhvr>
                                    </p:animEffect>
                                    <p:anim calcmode="lin" valueType="num">
                                      <p:cBhvr>
                                        <p:cTn id="3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fade">
                                      <p:cBhvr>
                                        <p:cTn id="34" dur="1000"/>
                                        <p:tgtEl>
                                          <p:spTgt spid="7">
                                            <p:txEl>
                                              <p:pRg st="5" end="5"/>
                                            </p:txEl>
                                          </p:spTgt>
                                        </p:tgtEl>
                                      </p:cBhvr>
                                    </p:animEffect>
                                    <p:anim calcmode="lin" valueType="num">
                                      <p:cBhvr>
                                        <p:cTn id="35"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animEffect transition="in" filter="fade">
                                      <p:cBhvr>
                                        <p:cTn id="39" dur="1000"/>
                                        <p:tgtEl>
                                          <p:spTgt spid="7">
                                            <p:txEl>
                                              <p:pRg st="6" end="6"/>
                                            </p:txEl>
                                          </p:spTgt>
                                        </p:tgtEl>
                                      </p:cBhvr>
                                    </p:animEffect>
                                    <p:anim calcmode="lin" valueType="num">
                                      <p:cBhvr>
                                        <p:cTn id="4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Catfishing</a:t>
              </a:r>
              <a:endParaRPr lang="en-GB" sz="6000" b="1" dirty="0">
                <a:solidFill>
                  <a:schemeClr val="bg1"/>
                </a:solidFill>
                <a:ea typeface="Calibri"/>
                <a:cs typeface="Calibri"/>
              </a:endParaRPr>
            </a:p>
          </p:txBody>
        </p:sp>
      </p:grpSp>
      <p:sp>
        <p:nvSpPr>
          <p:cNvPr id="7" name="TextBox 6">
            <a:extLst>
              <a:ext uri="{FF2B5EF4-FFF2-40B4-BE49-F238E27FC236}">
                <a16:creationId xmlns:a16="http://schemas.microsoft.com/office/drawing/2014/main" id="{E41D5350-504C-42C0-B788-26C581A354FB}"/>
              </a:ext>
            </a:extLst>
          </p:cNvPr>
          <p:cNvSpPr txBox="1"/>
          <p:nvPr/>
        </p:nvSpPr>
        <p:spPr>
          <a:xfrm>
            <a:off x="462962" y="1466808"/>
            <a:ext cx="11266075" cy="5078313"/>
          </a:xfrm>
          <a:prstGeom prst="rect">
            <a:avLst/>
          </a:prstGeom>
          <a:noFill/>
        </p:spPr>
        <p:txBody>
          <a:bodyPr wrap="square" lIns="91440" tIns="45720" rIns="91440" bIns="45720" rtlCol="0" anchor="t">
            <a:spAutoFit/>
          </a:bodyPr>
          <a:lstStyle/>
          <a:p>
            <a:r>
              <a:rPr lang="en-GB" sz="3600" dirty="0"/>
              <a:t>Watch this </a:t>
            </a:r>
            <a:r>
              <a:rPr lang="en-GB" sz="3600" dirty="0">
                <a:hlinkClick r:id="rId3"/>
              </a:rPr>
              <a:t>video</a:t>
            </a:r>
            <a:r>
              <a:rPr lang="en-GB" sz="3600" dirty="0"/>
              <a:t> and answer the questions below in your books:</a:t>
            </a:r>
          </a:p>
          <a:p>
            <a:endParaRPr lang="en-GB" sz="3600" dirty="0"/>
          </a:p>
          <a:p>
            <a:pPr marL="571500" indent="-571500">
              <a:buFont typeface="Arial" panose="020B0604020202020204" pitchFamily="34" charset="0"/>
              <a:buChar char="•"/>
            </a:pPr>
            <a:r>
              <a:rPr lang="en-GB" sz="3600" dirty="0"/>
              <a:t>What happens when someone steals your identity?</a:t>
            </a:r>
          </a:p>
          <a:p>
            <a:pPr marL="571500" indent="-571500">
              <a:buFont typeface="Arial" panose="020B0604020202020204" pitchFamily="34" charset="0"/>
              <a:buChar char="•"/>
            </a:pPr>
            <a:r>
              <a:rPr lang="en-GB" sz="3600" dirty="0"/>
              <a:t>Should catfishing be made a crime?</a:t>
            </a:r>
          </a:p>
          <a:p>
            <a:endParaRPr lang="en-GB" sz="3600" dirty="0"/>
          </a:p>
          <a:p>
            <a:pPr algn="ctr"/>
            <a:r>
              <a:rPr lang="en-GB" sz="3600" i="1" dirty="0">
                <a:solidFill>
                  <a:srgbClr val="C00000"/>
                </a:solidFill>
                <a:cs typeface="Calibri"/>
              </a:rPr>
              <a:t>There is no specific law making Catfishing illegal. However, they are laws around fraud or deception which can be applied to </a:t>
            </a:r>
            <a:r>
              <a:rPr lang="en-GB" sz="3600" i="1" dirty="0" err="1">
                <a:solidFill>
                  <a:srgbClr val="C00000"/>
                </a:solidFill>
                <a:cs typeface="Calibri"/>
              </a:rPr>
              <a:t>catfishers</a:t>
            </a:r>
            <a:r>
              <a:rPr lang="en-GB" sz="3600" i="1" dirty="0">
                <a:solidFill>
                  <a:srgbClr val="C00000"/>
                </a:solidFill>
                <a:cs typeface="Calibri"/>
              </a:rPr>
              <a:t> in certain situations </a:t>
            </a:r>
          </a:p>
        </p:txBody>
      </p:sp>
    </p:spTree>
    <p:extLst>
      <p:ext uri="{BB962C8B-B14F-4D97-AF65-F5344CB8AC3E}">
        <p14:creationId xmlns:p14="http://schemas.microsoft.com/office/powerpoint/2010/main" val="374229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animEffect transition="in" filter="fade">
                                      <p:cBhvr>
                                        <p:cTn id="7" dur="1000"/>
                                        <p:tgtEl>
                                          <p:spTgt spid="7">
                                            <p:txEl>
                                              <p:pRg st="5" end="5"/>
                                            </p:txEl>
                                          </p:spTgt>
                                        </p:tgtEl>
                                      </p:cBhvr>
                                    </p:animEffect>
                                    <p:anim calcmode="lin" valueType="num">
                                      <p:cBhvr>
                                        <p:cTn id="8"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9" name="TextBox 9"/>
          <p:cNvSpPr txBox="1"/>
          <p:nvPr/>
        </p:nvSpPr>
        <p:spPr>
          <a:xfrm>
            <a:off x="443758" y="986478"/>
            <a:ext cx="9374389" cy="384767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5973"/>
              </a:lnSpc>
            </a:pPr>
            <a:r>
              <a:rPr lang="en-US" sz="4266" dirty="0">
                <a:solidFill>
                  <a:srgbClr val="000000"/>
                </a:solidFill>
                <a:latin typeface="Calibri"/>
              </a:rPr>
              <a:t>If a young person is being 'groomed' </a:t>
            </a:r>
          </a:p>
          <a:p>
            <a:pPr>
              <a:lnSpc>
                <a:spcPts val="5973"/>
              </a:lnSpc>
            </a:pPr>
            <a:r>
              <a:rPr lang="en-US" sz="4266" dirty="0">
                <a:solidFill>
                  <a:srgbClr val="000000"/>
                </a:solidFill>
                <a:latin typeface="Calibri"/>
              </a:rPr>
              <a:t>what does that mean?</a:t>
            </a:r>
          </a:p>
          <a:p>
            <a:pPr algn="ctr">
              <a:lnSpc>
                <a:spcPts val="5973"/>
              </a:lnSpc>
            </a:pPr>
            <a:endParaRPr lang="en-US" sz="4266" dirty="0">
              <a:solidFill>
                <a:srgbClr val="000000"/>
              </a:solidFill>
              <a:latin typeface="Calibri"/>
            </a:endParaRPr>
          </a:p>
          <a:p>
            <a:pPr>
              <a:lnSpc>
                <a:spcPts val="5973"/>
              </a:lnSpc>
            </a:pPr>
            <a:r>
              <a:rPr lang="en-US" sz="4266" dirty="0">
                <a:solidFill>
                  <a:srgbClr val="000000"/>
                </a:solidFill>
                <a:latin typeface="Calibri"/>
              </a:rPr>
              <a:t>Clue: It's not the type of grooming like getting your hair cut or nails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F8FF"/>
        </a:solidFill>
        <a:effectLst/>
      </p:bgPr>
    </p:bg>
    <p:spTree>
      <p:nvGrpSpPr>
        <p:cNvPr id="1" name=""/>
        <p:cNvGrpSpPr/>
        <p:nvPr/>
      </p:nvGrpSpPr>
      <p:grpSpPr>
        <a:xfrm>
          <a:off x="0" y="0"/>
          <a:ext cx="0" cy="0"/>
          <a:chOff x="0" y="0"/>
          <a:chExt cx="0" cy="0"/>
        </a:xfrm>
      </p:grpSpPr>
      <p:sp>
        <p:nvSpPr>
          <p:cNvPr id="8" name="TextBox 8"/>
          <p:cNvSpPr txBox="1"/>
          <p:nvPr/>
        </p:nvSpPr>
        <p:spPr>
          <a:xfrm>
            <a:off x="456306" y="1404469"/>
            <a:ext cx="11391446" cy="53156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973"/>
              </a:lnSpc>
            </a:pPr>
            <a:r>
              <a:rPr lang="en-US" sz="3600" dirty="0">
                <a:solidFill>
                  <a:srgbClr val="000000"/>
                </a:solidFill>
                <a:latin typeface="Calibri"/>
              </a:rPr>
              <a:t>Grooming is when someone builds a relationship with a young person and tricks them or pressures them into doing something abusive, criminal or both.</a:t>
            </a:r>
            <a:endParaRPr lang="en-US" sz="3600" dirty="0">
              <a:solidFill>
                <a:srgbClr val="000000"/>
              </a:solidFill>
              <a:latin typeface="Calibri"/>
              <a:ea typeface="Calibri"/>
              <a:cs typeface="Calibri"/>
            </a:endParaRPr>
          </a:p>
          <a:p>
            <a:pPr algn="ctr">
              <a:lnSpc>
                <a:spcPts val="5973"/>
              </a:lnSpc>
            </a:pPr>
            <a:r>
              <a:rPr lang="en-US" sz="3600" dirty="0">
                <a:solidFill>
                  <a:srgbClr val="000000"/>
                </a:solidFill>
                <a:latin typeface="Calibri"/>
              </a:rPr>
              <a:t>Grooming is still rare, but it does happen to some young people.</a:t>
            </a:r>
            <a:endParaRPr lang="en-US" sz="3600" dirty="0">
              <a:solidFill>
                <a:srgbClr val="000000"/>
              </a:solidFill>
              <a:latin typeface="Calibri"/>
              <a:ea typeface="Calibri"/>
              <a:cs typeface="Calibri"/>
            </a:endParaRPr>
          </a:p>
          <a:p>
            <a:pPr algn="ctr">
              <a:lnSpc>
                <a:spcPts val="5973"/>
              </a:lnSpc>
            </a:pPr>
            <a:r>
              <a:rPr lang="en-US" sz="3600" dirty="0">
                <a:solidFill>
                  <a:srgbClr val="000000"/>
                </a:solidFill>
                <a:latin typeface="Calibri"/>
                <a:ea typeface="Calibri"/>
                <a:cs typeface="Calibri"/>
              </a:rPr>
              <a:t>Watch the video on the next slide and discuss how 'Lost Princess' was groomed</a:t>
            </a:r>
          </a:p>
        </p:txBody>
      </p:sp>
      <p:sp>
        <p:nvSpPr>
          <p:cNvPr id="11" name="Rectangle 10">
            <a:extLst>
              <a:ext uri="{FF2B5EF4-FFF2-40B4-BE49-F238E27FC236}">
                <a16:creationId xmlns:a16="http://schemas.microsoft.com/office/drawing/2014/main" id="{BB1CBC6E-A7ED-1D2D-B3C9-40F273C86613}"/>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Key Terms</a:t>
            </a:r>
            <a:endParaRPr lang="en-GB" sz="60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CBBC Newsround - Caught in the Web">
            <a:hlinkClick r:id="" action="ppaction://media"/>
            <a:extLst>
              <a:ext uri="{FF2B5EF4-FFF2-40B4-BE49-F238E27FC236}">
                <a16:creationId xmlns:a16="http://schemas.microsoft.com/office/drawing/2014/main" id="{77EB5665-193A-C5CA-9943-5EC4E8EBFE49}"/>
              </a:ext>
            </a:extLst>
          </p:cNvPr>
          <p:cNvPicPr>
            <a:picLocks noRot="1" noChangeAspect="1"/>
          </p:cNvPicPr>
          <p:nvPr>
            <a:videoFile r:link="rId1"/>
          </p:nvPr>
        </p:nvPicPr>
        <p:blipFill>
          <a:blip r:embed="rId3"/>
          <a:stretch>
            <a:fillRect/>
          </a:stretch>
        </p:blipFill>
        <p:spPr>
          <a:xfrm>
            <a:off x="1094415" y="1005477"/>
            <a:ext cx="10001756" cy="5650992"/>
          </a:xfrm>
          <a:prstGeom prst="rect">
            <a:avLst/>
          </a:prstGeom>
        </p:spPr>
      </p:pic>
      <p:sp>
        <p:nvSpPr>
          <p:cNvPr id="3" name="TextBox 2">
            <a:extLst>
              <a:ext uri="{FF2B5EF4-FFF2-40B4-BE49-F238E27FC236}">
                <a16:creationId xmlns:a16="http://schemas.microsoft.com/office/drawing/2014/main" id="{074A2867-7278-39B3-2B52-5DD7E8CACF4A}"/>
              </a:ext>
            </a:extLst>
          </p:cNvPr>
          <p:cNvSpPr txBox="1"/>
          <p:nvPr/>
        </p:nvSpPr>
        <p:spPr>
          <a:xfrm>
            <a:off x="203200" y="6651171"/>
            <a:ext cx="5892800" cy="215444"/>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a:hlinkClick r:id="rId4"/>
              </a:rPr>
              <a:t>CBBC Newsround - Caught in the Web - YouTube</a:t>
            </a:r>
            <a:endParaRPr lang="en-GB" sz="800" dirty="0"/>
          </a:p>
        </p:txBody>
      </p:sp>
      <p:sp>
        <p:nvSpPr>
          <p:cNvPr id="5" name="Rectangle 4">
            <a:extLst>
              <a:ext uri="{FF2B5EF4-FFF2-40B4-BE49-F238E27FC236}">
                <a16:creationId xmlns:a16="http://schemas.microsoft.com/office/drawing/2014/main" id="{C38B76E7-5DDE-26D0-3CF8-7C2826AAE1C0}"/>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Grooming</a:t>
            </a:r>
            <a:endParaRPr lang="en-GB" sz="6000" b="1" dirty="0"/>
          </a:p>
        </p:txBody>
      </p:sp>
    </p:spTree>
    <p:extLst>
      <p:ext uri="{BB962C8B-B14F-4D97-AF65-F5344CB8AC3E}">
        <p14:creationId xmlns:p14="http://schemas.microsoft.com/office/powerpoint/2010/main" val="241706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41D5350-504C-42C0-B788-26C581A354FB}"/>
              </a:ext>
            </a:extLst>
          </p:cNvPr>
          <p:cNvSpPr txBox="1"/>
          <p:nvPr/>
        </p:nvSpPr>
        <p:spPr>
          <a:xfrm>
            <a:off x="462962" y="1466808"/>
            <a:ext cx="11385817" cy="4893647"/>
          </a:xfrm>
          <a:prstGeom prst="rect">
            <a:avLst/>
          </a:prstGeom>
          <a:noFill/>
        </p:spPr>
        <p:txBody>
          <a:bodyPr wrap="square" lIns="91440" tIns="45720" rIns="91440" bIns="45720" rtlCol="0" anchor="t">
            <a:spAutoFit/>
          </a:bodyPr>
          <a:lstStyle/>
          <a:p>
            <a:r>
              <a:rPr lang="en-GB" sz="4000" b="1" dirty="0">
                <a:solidFill>
                  <a:srgbClr val="C00000"/>
                </a:solidFill>
              </a:rPr>
              <a:t>21%</a:t>
            </a:r>
            <a:r>
              <a:rPr lang="en-GB" sz="4000" dirty="0">
                <a:solidFill>
                  <a:srgbClr val="C00000"/>
                </a:solidFill>
              </a:rPr>
              <a:t> </a:t>
            </a:r>
            <a:r>
              <a:rPr lang="en-GB" sz="4000" dirty="0"/>
              <a:t>of girls </a:t>
            </a:r>
            <a:r>
              <a:rPr lang="en-GB" sz="4000" b="1" dirty="0">
                <a:solidFill>
                  <a:srgbClr val="C00000"/>
                </a:solidFill>
              </a:rPr>
              <a:t>aged 11 to 18 </a:t>
            </a:r>
            <a:r>
              <a:rPr lang="en-GB" sz="4000" dirty="0"/>
              <a:t>said they had received a request for an inappropriate image or message – </a:t>
            </a:r>
            <a:r>
              <a:rPr lang="en-GB" sz="3200" b="1" dirty="0"/>
              <a:t>Source NSPCC</a:t>
            </a:r>
          </a:p>
          <a:p>
            <a:endParaRPr lang="en-GB" sz="4000" dirty="0"/>
          </a:p>
          <a:p>
            <a:r>
              <a:rPr lang="en-GB" sz="4000" b="1" dirty="0">
                <a:solidFill>
                  <a:srgbClr val="C00000"/>
                </a:solidFill>
                <a:cs typeface="Calibri"/>
              </a:rPr>
              <a:t>24%</a:t>
            </a:r>
            <a:r>
              <a:rPr lang="en-GB" sz="4000" dirty="0">
                <a:solidFill>
                  <a:srgbClr val="C00000"/>
                </a:solidFill>
                <a:cs typeface="Calibri"/>
              </a:rPr>
              <a:t> </a:t>
            </a:r>
            <a:r>
              <a:rPr lang="en-GB" sz="4000" dirty="0">
                <a:cs typeface="Calibri"/>
              </a:rPr>
              <a:t>of </a:t>
            </a:r>
            <a:r>
              <a:rPr lang="en-GB" sz="4000" b="1" dirty="0">
                <a:solidFill>
                  <a:srgbClr val="C00000"/>
                </a:solidFill>
                <a:cs typeface="Calibri"/>
              </a:rPr>
              <a:t>young people </a:t>
            </a:r>
            <a:r>
              <a:rPr lang="en-GB" sz="4000" dirty="0">
                <a:cs typeface="Calibri"/>
              </a:rPr>
              <a:t>have experienced an adult that they don't know trying to contact them - </a:t>
            </a:r>
            <a:r>
              <a:rPr lang="en-GB" sz="3200" b="1" dirty="0">
                <a:cs typeface="Calibri"/>
              </a:rPr>
              <a:t>Source NSPCC</a:t>
            </a:r>
            <a:endParaRPr lang="en-US" sz="4000" dirty="0">
              <a:latin typeface="Segoe UI Semibold" panose="020B0702040204020203" pitchFamily="34" charset="0"/>
              <a:cs typeface="Segoe UI Semibold" panose="020B0702040204020203" pitchFamily="34" charset="0"/>
            </a:endParaRPr>
          </a:p>
          <a:p>
            <a:endParaRPr lang="en-GB" sz="4000" dirty="0"/>
          </a:p>
          <a:p>
            <a:endParaRPr lang="en-GB" sz="4000" dirty="0">
              <a:cs typeface="Calibri"/>
            </a:endParaRPr>
          </a:p>
        </p:txBody>
      </p:sp>
      <p:sp>
        <p:nvSpPr>
          <p:cNvPr id="4" name="Rectangle 3">
            <a:extLst>
              <a:ext uri="{FF2B5EF4-FFF2-40B4-BE49-F238E27FC236}">
                <a16:creationId xmlns:a16="http://schemas.microsoft.com/office/drawing/2014/main" id="{B91A5C18-68D8-8D4A-B195-60BDE441B4AC}"/>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Grooming</a:t>
            </a:r>
            <a:endParaRPr lang="en-GB" sz="6000" b="1" dirty="0"/>
          </a:p>
        </p:txBody>
      </p:sp>
    </p:spTree>
    <p:extLst>
      <p:ext uri="{BB962C8B-B14F-4D97-AF65-F5344CB8AC3E}">
        <p14:creationId xmlns:p14="http://schemas.microsoft.com/office/powerpoint/2010/main" val="2441778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478931" y="1445735"/>
            <a:ext cx="11234135" cy="4832092"/>
          </a:xfrm>
          <a:prstGeom prst="rect">
            <a:avLst/>
          </a:prstGeom>
          <a:noFill/>
        </p:spPr>
        <p:txBody>
          <a:bodyPr wrap="square" lIns="91440" tIns="45720" rIns="91440" bIns="45720" rtlCol="0" anchor="t">
            <a:spAutoFit/>
          </a:bodyPr>
          <a:lstStyle/>
          <a:p>
            <a:pPr marL="685800" indent="-685800">
              <a:buFont typeface="Arial" panose="020B0604020202020204" pitchFamily="34" charset="0"/>
              <a:buChar char="•"/>
            </a:pPr>
            <a:r>
              <a:rPr lang="en-GB" sz="4400" dirty="0"/>
              <a:t>You don't have to do anything that you don't want to do. </a:t>
            </a:r>
            <a:endParaRPr lang="en-GB" sz="4400" dirty="0">
              <a:ea typeface="Calibri"/>
              <a:cs typeface="Calibri"/>
            </a:endParaRPr>
          </a:p>
          <a:p>
            <a:pPr marL="685800" indent="-685800">
              <a:buFont typeface="Arial" panose="020B0604020202020204" pitchFamily="34" charset="0"/>
              <a:buChar char="•"/>
            </a:pPr>
            <a:r>
              <a:rPr lang="en-GB" sz="4400" dirty="0"/>
              <a:t>If you're being pressured to do something you're not comfortable with, that's called coercion, even if it’s someone you trust.</a:t>
            </a:r>
            <a:endParaRPr lang="en-GB" sz="4400" dirty="0">
              <a:ea typeface="Calibri"/>
              <a:cs typeface="Calibri"/>
            </a:endParaRPr>
          </a:p>
          <a:p>
            <a:pPr marL="685800" indent="-685800">
              <a:buFont typeface="Arial" panose="020B0604020202020204" pitchFamily="34" charset="0"/>
              <a:buChar char="•"/>
            </a:pPr>
            <a:r>
              <a:rPr lang="en-GB" sz="4400" dirty="0"/>
              <a:t>Consent can change – people change their minds and this is ok.</a:t>
            </a:r>
            <a:endParaRPr lang="en-US" sz="4400" dirty="0"/>
          </a:p>
        </p:txBody>
      </p:sp>
      <p:pic>
        <p:nvPicPr>
          <p:cNvPr id="4" name="Picture 3"/>
          <p:cNvPicPr>
            <a:picLocks noChangeAspect="1"/>
          </p:cNvPicPr>
          <p:nvPr/>
        </p:nvPicPr>
        <p:blipFill>
          <a:blip r:embed="rId4"/>
          <a:stretch>
            <a:fillRect/>
          </a:stretch>
        </p:blipFill>
        <p:spPr>
          <a:xfrm>
            <a:off x="10723761" y="32273"/>
            <a:ext cx="1335140" cy="1121761"/>
          </a:xfrm>
          <a:prstGeom prst="rect">
            <a:avLst/>
          </a:prstGeom>
        </p:spPr>
      </p:pic>
      <p:sp>
        <p:nvSpPr>
          <p:cNvPr id="6" name="TextBox 5">
            <a:extLst>
              <a:ext uri="{FF2B5EF4-FFF2-40B4-BE49-F238E27FC236}">
                <a16:creationId xmlns:a16="http://schemas.microsoft.com/office/drawing/2014/main" id="{AC2DC546-FF4C-D547-5A3E-0820AD973A9C}"/>
              </a:ext>
            </a:extLst>
          </p:cNvPr>
          <p:cNvSpPr txBox="1"/>
          <p:nvPr/>
        </p:nvSpPr>
        <p:spPr>
          <a:xfrm>
            <a:off x="-1" y="0"/>
            <a:ext cx="12192001" cy="1107996"/>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r>
              <a:rPr lang="en-GB" sz="6600" b="1" dirty="0">
                <a:solidFill>
                  <a:schemeClr val="bg1"/>
                </a:solidFill>
                <a:ea typeface="Calibri"/>
                <a:cs typeface="Calibri"/>
              </a:rPr>
              <a:t>Consent</a:t>
            </a:r>
          </a:p>
        </p:txBody>
      </p:sp>
    </p:spTree>
    <p:extLst>
      <p:ext uri="{BB962C8B-B14F-4D97-AF65-F5344CB8AC3E}">
        <p14:creationId xmlns:p14="http://schemas.microsoft.com/office/powerpoint/2010/main" val="1120926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Grooming</a:t>
              </a:r>
              <a:endParaRPr lang="en-GB" sz="6000" b="1" dirty="0">
                <a:solidFill>
                  <a:schemeClr val="bg1"/>
                </a:solidFill>
                <a:ea typeface="Calibri"/>
                <a:cs typeface="Calibri"/>
              </a:endParaRPr>
            </a:p>
          </p:txBody>
        </p:sp>
      </p:grpSp>
      <p:sp>
        <p:nvSpPr>
          <p:cNvPr id="7" name="TextBox 6">
            <a:extLst>
              <a:ext uri="{FF2B5EF4-FFF2-40B4-BE49-F238E27FC236}">
                <a16:creationId xmlns:a16="http://schemas.microsoft.com/office/drawing/2014/main" id="{E41D5350-504C-42C0-B788-26C581A354FB}"/>
              </a:ext>
            </a:extLst>
          </p:cNvPr>
          <p:cNvSpPr txBox="1"/>
          <p:nvPr/>
        </p:nvSpPr>
        <p:spPr>
          <a:xfrm>
            <a:off x="371743" y="1359930"/>
            <a:ext cx="11192453" cy="4647426"/>
          </a:xfrm>
          <a:prstGeom prst="rect">
            <a:avLst/>
          </a:prstGeom>
          <a:noFill/>
        </p:spPr>
        <p:txBody>
          <a:bodyPr wrap="square" lIns="91440" tIns="45720" rIns="91440" bIns="45720" rtlCol="0" anchor="t">
            <a:spAutoFit/>
          </a:bodyPr>
          <a:lstStyle/>
          <a:p>
            <a:r>
              <a:rPr lang="en-GB" sz="4000" dirty="0"/>
              <a:t>Watch this </a:t>
            </a:r>
            <a:r>
              <a:rPr lang="en-GB" sz="4000" dirty="0">
                <a:hlinkClick r:id="rId3"/>
              </a:rPr>
              <a:t>video</a:t>
            </a:r>
            <a:r>
              <a:rPr lang="en-GB" sz="4000" dirty="0"/>
              <a:t> and answer the questions below in your books:</a:t>
            </a:r>
          </a:p>
          <a:p>
            <a:endParaRPr lang="en-GB" sz="1600" dirty="0"/>
          </a:p>
          <a:p>
            <a:pPr marL="742950" indent="-742950">
              <a:buAutoNum type="arabicPeriod"/>
            </a:pPr>
            <a:r>
              <a:rPr lang="en-GB" sz="4000" dirty="0"/>
              <a:t>Who is Andy and how did he know Sarah?</a:t>
            </a:r>
          </a:p>
          <a:p>
            <a:pPr marL="742950" indent="-742950">
              <a:buAutoNum type="arabicPeriod"/>
            </a:pPr>
            <a:r>
              <a:rPr lang="en-GB" sz="4000" dirty="0"/>
              <a:t>How did Andy gain the trust of Sarah?</a:t>
            </a:r>
          </a:p>
          <a:p>
            <a:pPr marL="742950" indent="-742950">
              <a:buAutoNum type="arabicPeriod"/>
            </a:pPr>
            <a:r>
              <a:rPr lang="en-GB" sz="4000" dirty="0"/>
              <a:t>Why does Andy want photos of Sarah?</a:t>
            </a:r>
          </a:p>
          <a:p>
            <a:pPr marL="742950" indent="-742950">
              <a:buAutoNum type="arabicPeriod"/>
            </a:pPr>
            <a:r>
              <a:rPr lang="en-GB" sz="4000" dirty="0"/>
              <a:t>What should Sarah have done in this situation?</a:t>
            </a:r>
          </a:p>
          <a:p>
            <a:pPr marL="742950" indent="-742950">
              <a:buAutoNum type="arabicPeriod"/>
            </a:pPr>
            <a:r>
              <a:rPr lang="en-GB" sz="4000" dirty="0"/>
              <a:t>What help is available to Sarah?</a:t>
            </a:r>
          </a:p>
        </p:txBody>
      </p:sp>
    </p:spTree>
    <p:extLst>
      <p:ext uri="{BB962C8B-B14F-4D97-AF65-F5344CB8AC3E}">
        <p14:creationId xmlns:p14="http://schemas.microsoft.com/office/powerpoint/2010/main" val="1349271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What are the signs?</a:t>
              </a:r>
            </a:p>
          </p:txBody>
        </p:sp>
      </p:grpSp>
      <p:sp>
        <p:nvSpPr>
          <p:cNvPr id="12" name="Oval Callout 11"/>
          <p:cNvSpPr/>
          <p:nvPr/>
        </p:nvSpPr>
        <p:spPr>
          <a:xfrm>
            <a:off x="2562770" y="1598083"/>
            <a:ext cx="2304256" cy="1080120"/>
          </a:xfrm>
          <a:prstGeom prst="wedgeEllipseCallout">
            <a:avLst>
              <a:gd name="adj1" fmla="val 113305"/>
              <a:gd name="adj2" fmla="val 168909"/>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libri"/>
                <a:ea typeface="+mn-ea"/>
                <a:cs typeface="+mn-cs"/>
              </a:rPr>
              <a:t>Are their posts and stories  really elaborate? </a:t>
            </a:r>
          </a:p>
        </p:txBody>
      </p:sp>
      <p:sp>
        <p:nvSpPr>
          <p:cNvPr id="14" name="Oval Callout 13"/>
          <p:cNvSpPr/>
          <p:nvPr/>
        </p:nvSpPr>
        <p:spPr>
          <a:xfrm>
            <a:off x="4958539" y="1240577"/>
            <a:ext cx="2575376" cy="1296144"/>
          </a:xfrm>
          <a:prstGeom prst="wedgeEllipseCallout">
            <a:avLst>
              <a:gd name="adj1" fmla="val 7893"/>
              <a:gd name="adj2" fmla="val 165019"/>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Do you know any of their friends?</a:t>
            </a:r>
          </a:p>
        </p:txBody>
      </p:sp>
      <p:sp>
        <p:nvSpPr>
          <p:cNvPr id="15" name="Oval Callout 14"/>
          <p:cNvSpPr/>
          <p:nvPr/>
        </p:nvSpPr>
        <p:spPr>
          <a:xfrm>
            <a:off x="10155372" y="1519595"/>
            <a:ext cx="1942939" cy="1872208"/>
          </a:xfrm>
          <a:prstGeom prst="wedgeEllipseCallout">
            <a:avLst>
              <a:gd name="adj1" fmla="val -220086"/>
              <a:gd name="adj2" fmla="val 107535"/>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Are they asking for personal information?</a:t>
            </a:r>
            <a:endParaRPr kumimoji="0" lang="en-GB" sz="1400" b="0" i="0" u="none" strike="noStrike" kern="0" cap="none" spc="0" normalizeH="0" baseline="0" noProof="0" dirty="0">
              <a:ln>
                <a:noFill/>
              </a:ln>
              <a:solidFill>
                <a:prstClr val="black"/>
              </a:solidFill>
              <a:effectLst/>
              <a:uLnTx/>
              <a:uFillTx/>
              <a:latin typeface="Calibri"/>
              <a:ea typeface="+mn-ea"/>
              <a:cs typeface="+mn-cs"/>
            </a:endParaRPr>
          </a:p>
        </p:txBody>
      </p:sp>
      <p:sp>
        <p:nvSpPr>
          <p:cNvPr id="16" name="Oval Callout 15"/>
          <p:cNvSpPr/>
          <p:nvPr/>
        </p:nvSpPr>
        <p:spPr>
          <a:xfrm>
            <a:off x="7568293" y="1195849"/>
            <a:ext cx="2552700" cy="1657344"/>
          </a:xfrm>
          <a:prstGeom prst="wedgeEllipseCallout">
            <a:avLst>
              <a:gd name="adj1" fmla="val -74331"/>
              <a:gd name="adj2" fmla="val 101192"/>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Do they seem to good to be true?</a:t>
            </a:r>
          </a:p>
        </p:txBody>
      </p:sp>
      <p:sp>
        <p:nvSpPr>
          <p:cNvPr id="17" name="Oval Callout 16"/>
          <p:cNvSpPr/>
          <p:nvPr/>
        </p:nvSpPr>
        <p:spPr>
          <a:xfrm>
            <a:off x="2478435" y="5039213"/>
            <a:ext cx="2552700" cy="1622126"/>
          </a:xfrm>
          <a:prstGeom prst="wedgeEllipseCallout">
            <a:avLst>
              <a:gd name="adj1" fmla="val 108313"/>
              <a:gd name="adj2" fmla="val -88874"/>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Do they have pictures with other people?</a:t>
            </a:r>
          </a:p>
        </p:txBody>
      </p:sp>
      <p:sp>
        <p:nvSpPr>
          <p:cNvPr id="18" name="Oval Callout 17"/>
          <p:cNvSpPr/>
          <p:nvPr/>
        </p:nvSpPr>
        <p:spPr>
          <a:xfrm>
            <a:off x="9896048" y="3581463"/>
            <a:ext cx="2160240" cy="1659321"/>
          </a:xfrm>
          <a:prstGeom prst="wedgeEllipseCallout">
            <a:avLst>
              <a:gd name="adj1" fmla="val -196744"/>
              <a:gd name="adj2" fmla="val -6920"/>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Is it hard to work out who people are in the photos you see?</a:t>
            </a:r>
          </a:p>
        </p:txBody>
      </p:sp>
      <p:sp>
        <p:nvSpPr>
          <p:cNvPr id="19" name="Oval Callout 18">
            <a:extLst>
              <a:ext uri="{FF2B5EF4-FFF2-40B4-BE49-F238E27FC236}">
                <a16:creationId xmlns:a16="http://schemas.microsoft.com/office/drawing/2014/main" id="{9FBDA2CC-3105-A94C-BF84-EEDC4EA4A4A0}"/>
              </a:ext>
            </a:extLst>
          </p:cNvPr>
          <p:cNvSpPr/>
          <p:nvPr/>
        </p:nvSpPr>
        <p:spPr>
          <a:xfrm>
            <a:off x="10070" y="4126623"/>
            <a:ext cx="2552700" cy="1622126"/>
          </a:xfrm>
          <a:prstGeom prst="wedgeEllipseCallout">
            <a:avLst>
              <a:gd name="adj1" fmla="val 201668"/>
              <a:gd name="adj2" fmla="val -45525"/>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Does something seem not right or just a bit strange?</a:t>
            </a:r>
          </a:p>
        </p:txBody>
      </p:sp>
      <p:sp>
        <p:nvSpPr>
          <p:cNvPr id="20" name="Oval Callout 19">
            <a:extLst>
              <a:ext uri="{FF2B5EF4-FFF2-40B4-BE49-F238E27FC236}">
                <a16:creationId xmlns:a16="http://schemas.microsoft.com/office/drawing/2014/main" id="{F956E54F-5660-1D4E-8DAA-7F17264F32B9}"/>
              </a:ext>
            </a:extLst>
          </p:cNvPr>
          <p:cNvSpPr/>
          <p:nvPr/>
        </p:nvSpPr>
        <p:spPr>
          <a:xfrm>
            <a:off x="204189" y="1811308"/>
            <a:ext cx="2304256" cy="1080120"/>
          </a:xfrm>
          <a:prstGeom prst="wedgeEllipseCallout">
            <a:avLst>
              <a:gd name="adj1" fmla="val 220604"/>
              <a:gd name="adj2" fmla="val 178516"/>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libri"/>
                <a:ea typeface="+mn-ea"/>
                <a:cs typeface="+mn-cs"/>
              </a:rPr>
              <a:t>Do they have any tagged profiles?</a:t>
            </a:r>
          </a:p>
        </p:txBody>
      </p:sp>
      <p:sp>
        <p:nvSpPr>
          <p:cNvPr id="3" name="Rectangle 2"/>
          <p:cNvSpPr/>
          <p:nvPr/>
        </p:nvSpPr>
        <p:spPr>
          <a:xfrm>
            <a:off x="5214428" y="5473005"/>
            <a:ext cx="6977572" cy="1384995"/>
          </a:xfrm>
          <a:prstGeom prst="rect">
            <a:avLst/>
          </a:prstGeom>
        </p:spPr>
        <p:txBody>
          <a:bodyPr wrap="square" lIns="91440" tIns="45720" rIns="91440" bIns="45720" anchor="t">
            <a:spAutoFit/>
          </a:bodyPr>
          <a:lstStyle/>
          <a:p>
            <a:r>
              <a:rPr lang="en-GB" sz="2800" b="1" i="1" dirty="0" err="1">
                <a:solidFill>
                  <a:srgbClr val="C00000"/>
                </a:solidFill>
              </a:rPr>
              <a:t>Catfishers</a:t>
            </a:r>
            <a:r>
              <a:rPr lang="en-GB" sz="2800" b="1" i="1" dirty="0">
                <a:solidFill>
                  <a:srgbClr val="C00000"/>
                </a:solidFill>
              </a:rPr>
              <a:t> and groomers will go the extra mile to and cover their tracks make their victims truly believe exactly who they say they are</a:t>
            </a:r>
          </a:p>
        </p:txBody>
      </p:sp>
      <p:sp>
        <p:nvSpPr>
          <p:cNvPr id="13" name="Oval Callout 12"/>
          <p:cNvSpPr/>
          <p:nvPr/>
        </p:nvSpPr>
        <p:spPr>
          <a:xfrm>
            <a:off x="1353734" y="2824448"/>
            <a:ext cx="3000423" cy="1552847"/>
          </a:xfrm>
          <a:prstGeom prst="wedgeEllipseCallout">
            <a:avLst>
              <a:gd name="adj1" fmla="val 86920"/>
              <a:gd name="adj2" fmla="val 31930"/>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Is there face hidden in most pictures?</a:t>
            </a:r>
          </a:p>
        </p:txBody>
      </p:sp>
      <p:sp>
        <p:nvSpPr>
          <p:cNvPr id="4" name="Oval 3"/>
          <p:cNvSpPr/>
          <p:nvPr/>
        </p:nvSpPr>
        <p:spPr>
          <a:xfrm>
            <a:off x="5362236" y="3108726"/>
            <a:ext cx="2271381" cy="1792273"/>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800" dirty="0"/>
              <a:t>Fake accounts</a:t>
            </a:r>
          </a:p>
        </p:txBody>
      </p:sp>
    </p:spTree>
    <p:extLst>
      <p:ext uri="{BB962C8B-B14F-4D97-AF65-F5344CB8AC3E}">
        <p14:creationId xmlns:p14="http://schemas.microsoft.com/office/powerpoint/2010/main" val="326077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1"/>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dirty="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2505484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379499" cy="6858000"/>
            <a:chOff x="0" y="0"/>
            <a:chExt cx="8758997" cy="13716000"/>
          </a:xfrm>
        </p:grpSpPr>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8758997" cy="6794500"/>
            </a:xfrm>
            <a:prstGeom prst="rect">
              <a:avLst/>
            </a:prstGeom>
          </p:spPr>
        </p:pic>
        <p:pic>
          <p:nvPicPr>
            <p:cNvPr id="4"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6921500"/>
              <a:ext cx="8758997" cy="6794500"/>
            </a:xfrm>
            <a:prstGeom prst="rect">
              <a:avLst/>
            </a:prstGeom>
          </p:spPr>
        </p:pic>
      </p:grpSp>
      <p:sp>
        <p:nvSpPr>
          <p:cNvPr id="11" name="TextBox 11"/>
          <p:cNvSpPr txBox="1"/>
          <p:nvPr/>
        </p:nvSpPr>
        <p:spPr>
          <a:xfrm>
            <a:off x="4881485" y="880111"/>
            <a:ext cx="6624715" cy="498982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920"/>
              </a:lnSpc>
            </a:pPr>
            <a:r>
              <a:rPr lang="en-US" sz="2800" dirty="0">
                <a:latin typeface="Calibri"/>
              </a:rPr>
              <a:t>Mum' s best friend Dan has always told Callie that she's his favourite girl. Just lately he's been buying her lots of expensive presents and giving her cash. Sometimes he babysits when Mum has gone out to work. He's been saying things like Callie is his special girl and it makes her feel creeped out. Once he tried to kiss her on the lips. When she told him to stop he said he would tell Mum that it was all her fault</a:t>
            </a:r>
            <a:r>
              <a:rPr lang="en-US" sz="2800" dirty="0">
                <a:solidFill>
                  <a:srgbClr val="1D71B8"/>
                </a:solidFill>
                <a:latin typeface="Calibri"/>
              </a:rPr>
              <a:t>.</a:t>
            </a:r>
          </a:p>
        </p:txBody>
      </p:sp>
      <p:sp>
        <p:nvSpPr>
          <p:cNvPr id="12" name="TextBox 12"/>
          <p:cNvSpPr txBox="1"/>
          <p:nvPr/>
        </p:nvSpPr>
        <p:spPr>
          <a:xfrm>
            <a:off x="264842" y="6486530"/>
            <a:ext cx="4342213" cy="1803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493"/>
              </a:lnSpc>
              <a:spcBef>
                <a:spcPct val="0"/>
              </a:spcBef>
            </a:pPr>
            <a:r>
              <a:rPr lang="en-US" sz="1067" dirty="0">
                <a:solidFill>
                  <a:srgbClr val="FFFFFF"/>
                </a:solidFill>
                <a:latin typeface="Calibri"/>
              </a:rPr>
              <a:t>Grooming/ Ages 11-12 years/Slide 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379499" cy="6858000"/>
            <a:chOff x="0" y="0"/>
            <a:chExt cx="8758997" cy="13716000"/>
          </a:xfrm>
        </p:grpSpPr>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8758997" cy="6794500"/>
            </a:xfrm>
            <a:prstGeom prst="rect">
              <a:avLst/>
            </a:prstGeom>
          </p:spPr>
        </p:pic>
        <p:pic>
          <p:nvPicPr>
            <p:cNvPr id="4"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6921500"/>
              <a:ext cx="8758997" cy="6794500"/>
            </a:xfrm>
            <a:prstGeom prst="rect">
              <a:avLst/>
            </a:prstGeom>
          </p:spPr>
        </p:pic>
      </p:grpSp>
      <p:sp>
        <p:nvSpPr>
          <p:cNvPr id="11" name="TextBox 11"/>
          <p:cNvSpPr txBox="1"/>
          <p:nvPr/>
        </p:nvSpPr>
        <p:spPr>
          <a:xfrm>
            <a:off x="4881486" y="577850"/>
            <a:ext cx="6951839" cy="498982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920"/>
              </a:lnSpc>
            </a:pPr>
            <a:r>
              <a:rPr lang="en-US" sz="2800" dirty="0">
                <a:latin typeface="Calibri"/>
              </a:rPr>
              <a:t>Clarissa and her two friends have found a new online chatroom where there are lots of fit boys to talk to. One boy in particular has told them they are sexy and the conversations have been getting pretty flirty. Clarissa has been chatting to him on her own and thinks she might be in love with him. He says she's beautiful, looks way older than 12, and he'd like to meet up. He's suggested that she doesn't tell the others or they might get jealous.</a:t>
            </a:r>
          </a:p>
        </p:txBody>
      </p:sp>
      <p:sp>
        <p:nvSpPr>
          <p:cNvPr id="12" name="TextBox 12"/>
          <p:cNvSpPr txBox="1"/>
          <p:nvPr/>
        </p:nvSpPr>
        <p:spPr>
          <a:xfrm>
            <a:off x="264842" y="6486530"/>
            <a:ext cx="4342213" cy="1803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493"/>
              </a:lnSpc>
              <a:spcBef>
                <a:spcPct val="0"/>
              </a:spcBef>
            </a:pPr>
            <a:r>
              <a:rPr lang="en-US" sz="1067" dirty="0">
                <a:solidFill>
                  <a:srgbClr val="FFFFFF"/>
                </a:solidFill>
                <a:latin typeface="Calibri"/>
              </a:rPr>
              <a:t>Grooming/ Ages 11-12 years/Slide 17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41D5350-504C-42C0-B788-26C581A354FB}"/>
              </a:ext>
            </a:extLst>
          </p:cNvPr>
          <p:cNvSpPr txBox="1"/>
          <p:nvPr/>
        </p:nvSpPr>
        <p:spPr>
          <a:xfrm>
            <a:off x="462962" y="1466808"/>
            <a:ext cx="11266075" cy="4401205"/>
          </a:xfrm>
          <a:prstGeom prst="rect">
            <a:avLst/>
          </a:prstGeom>
          <a:noFill/>
        </p:spPr>
        <p:txBody>
          <a:bodyPr wrap="square" rtlCol="0">
            <a:spAutoFit/>
          </a:bodyPr>
          <a:lstStyle/>
          <a:p>
            <a:pPr marL="742950" indent="-742950">
              <a:buFont typeface="+mj-lt"/>
              <a:buAutoNum type="arabicPeriod"/>
            </a:pPr>
            <a:r>
              <a:rPr lang="en-GB" sz="4000" dirty="0"/>
              <a:t>Why is it important not to accept random friend requests?</a:t>
            </a:r>
          </a:p>
          <a:p>
            <a:pPr marL="742950" indent="-742950">
              <a:buFont typeface="+mj-lt"/>
              <a:buAutoNum type="arabicPeriod"/>
            </a:pPr>
            <a:endParaRPr lang="en-GB" sz="4000" dirty="0"/>
          </a:p>
          <a:p>
            <a:pPr marL="742950" indent="-742950">
              <a:buFont typeface="+mj-lt"/>
              <a:buAutoNum type="arabicPeriod"/>
            </a:pPr>
            <a:r>
              <a:rPr lang="en-GB" sz="4000" dirty="0"/>
              <a:t>When have you ever come across a fake profile? How could you tell?</a:t>
            </a:r>
          </a:p>
          <a:p>
            <a:pPr marL="742950" indent="-742950">
              <a:buFont typeface="+mj-lt"/>
              <a:buAutoNum type="arabicPeriod"/>
            </a:pPr>
            <a:endParaRPr lang="en-GB" sz="4000" dirty="0"/>
          </a:p>
          <a:p>
            <a:pPr marL="742950" indent="-742950">
              <a:buFont typeface="+mj-lt"/>
              <a:buAutoNum type="arabicPeriod"/>
            </a:pPr>
            <a:r>
              <a:rPr lang="en-GB" sz="4000" dirty="0"/>
              <a:t>What are the dangers of fake profiles?</a:t>
            </a:r>
          </a:p>
        </p:txBody>
      </p:sp>
      <p:pic>
        <p:nvPicPr>
          <p:cNvPr id="12" name="Picture 11">
            <a:extLst>
              <a:ext uri="{FF2B5EF4-FFF2-40B4-BE49-F238E27FC236}">
                <a16:creationId xmlns:a16="http://schemas.microsoft.com/office/drawing/2014/main" id="{681483FB-CAAE-47AF-B9E1-9F2C55F07559}"/>
              </a:ext>
            </a:extLst>
          </p:cNvPr>
          <p:cNvPicPr>
            <a:picLocks noChangeAspect="1"/>
          </p:cNvPicPr>
          <p:nvPr/>
        </p:nvPicPr>
        <p:blipFill rotWithShape="1">
          <a:blip r:embed="rId3"/>
          <a:srcRect l="58200" t="30043" r="23170" b="25643"/>
          <a:stretch/>
        </p:blipFill>
        <p:spPr>
          <a:xfrm>
            <a:off x="11151604" y="0"/>
            <a:ext cx="1040396" cy="1181100"/>
          </a:xfrm>
          <a:prstGeom prst="rect">
            <a:avLst/>
          </a:prstGeom>
        </p:spPr>
      </p:pic>
      <p:grpSp>
        <p:nvGrpSpPr>
          <p:cNvPr id="6" name="Group 5">
            <a:extLst>
              <a:ext uri="{FF2B5EF4-FFF2-40B4-BE49-F238E27FC236}">
                <a16:creationId xmlns:a16="http://schemas.microsoft.com/office/drawing/2014/main" id="{50577EF8-622F-01AC-FF53-E3767B8F1965}"/>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5B6AD3EF-A4C2-EAC3-5DB6-E9501E30E0EE}"/>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7B5B07D-0A98-ADD0-9CA3-F80EC8C72305}"/>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Final Thoughts</a:t>
              </a:r>
            </a:p>
          </p:txBody>
        </p:sp>
      </p:grpSp>
    </p:spTree>
    <p:extLst>
      <p:ext uri="{BB962C8B-B14F-4D97-AF65-F5344CB8AC3E}">
        <p14:creationId xmlns:p14="http://schemas.microsoft.com/office/powerpoint/2010/main" val="3290076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1"/>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endParaRPr lang="en-GB" sz="6000" b="1" dirty="0">
              <a:solidFill>
                <a:schemeClr val="bg1"/>
              </a:solidFill>
              <a:ea typeface="Calibri"/>
              <a:cs typeface="Calibri"/>
            </a:endParaRPr>
          </a:p>
        </p:txBody>
      </p:sp>
      <p:sp>
        <p:nvSpPr>
          <p:cNvPr id="4" name="TextBox 3">
            <a:extLst>
              <a:ext uri="{FF2B5EF4-FFF2-40B4-BE49-F238E27FC236}">
                <a16:creationId xmlns:a16="http://schemas.microsoft.com/office/drawing/2014/main" id="{A4EFB916-B88D-37BA-309E-90A80497FBC2}"/>
              </a:ext>
            </a:extLst>
          </p:cNvPr>
          <p:cNvSpPr txBox="1"/>
          <p:nvPr/>
        </p:nvSpPr>
        <p:spPr>
          <a:xfrm>
            <a:off x="781270" y="1960089"/>
            <a:ext cx="3770326" cy="3754874"/>
          </a:xfrm>
          <a:prstGeom prst="rect">
            <a:avLst/>
          </a:prstGeom>
          <a:solidFill>
            <a:schemeClr val="accent6">
              <a:lumMod val="60000"/>
              <a:lumOff val="4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Grooming</a:t>
            </a:r>
            <a:endParaRPr lang="en-US" sz="4000" b="1" dirty="0">
              <a:ea typeface="Calibri"/>
              <a:cs typeface="Calibri"/>
            </a:endParaRPr>
          </a:p>
          <a:p>
            <a:pPr algn="ctr"/>
            <a:endParaRPr lang="en-US" sz="4000" b="1" dirty="0">
              <a:ea typeface="Calibri"/>
              <a:cs typeface="Calibri"/>
            </a:endParaRPr>
          </a:p>
          <a:p>
            <a:pPr algn="ctr"/>
            <a:r>
              <a:rPr lang="en-US" sz="4000" b="1">
                <a:ea typeface="Calibri"/>
                <a:cs typeface="Calibri"/>
              </a:rPr>
              <a:t>Catfishing</a:t>
            </a:r>
            <a:endParaRPr lang="en-US" sz="4000" b="1" dirty="0">
              <a:ea typeface="Calibri"/>
              <a:cs typeface="Calibri"/>
            </a:endParaRPr>
          </a:p>
          <a:p>
            <a:pPr algn="ctr"/>
            <a:endParaRPr lang="en-US" sz="4000" b="1" dirty="0">
              <a:ea typeface="Calibri"/>
              <a:cs typeface="Calibri"/>
            </a:endParaRPr>
          </a:p>
          <a:p>
            <a:pPr algn="ctr"/>
            <a:r>
              <a:rPr lang="en-US" sz="4000" b="1">
                <a:ea typeface="Calibri"/>
                <a:cs typeface="Calibri"/>
              </a:rPr>
              <a:t>Consent</a:t>
            </a:r>
            <a:endParaRPr lang="en-US" sz="4000" b="1" dirty="0">
              <a:ea typeface="Calibri"/>
              <a:cs typeface="Calibri"/>
            </a:endParaRPr>
          </a:p>
          <a:p>
            <a:pPr algn="ctr"/>
            <a:endParaRPr lang="en-US" sz="4000" b="1" dirty="0">
              <a:ea typeface="Calibri"/>
              <a:cs typeface="Calibri"/>
            </a:endParaRPr>
          </a:p>
        </p:txBody>
      </p:sp>
      <p:sp>
        <p:nvSpPr>
          <p:cNvPr id="5" name="TextBox 4">
            <a:extLst>
              <a:ext uri="{FF2B5EF4-FFF2-40B4-BE49-F238E27FC236}">
                <a16:creationId xmlns:a16="http://schemas.microsoft.com/office/drawing/2014/main" id="{E34F0783-EF78-748A-B8AE-31194095233D}"/>
              </a:ext>
            </a:extLst>
          </p:cNvPr>
          <p:cNvSpPr txBox="1"/>
          <p:nvPr/>
        </p:nvSpPr>
        <p:spPr>
          <a:xfrm>
            <a:off x="5226468" y="1503513"/>
            <a:ext cx="6624230" cy="4985980"/>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endParaRPr lang="en-US" sz="4000" dirty="0">
              <a:ea typeface="Calibri"/>
              <a:cs typeface="Calibri"/>
            </a:endParaRPr>
          </a:p>
          <a:p>
            <a:endParaRPr lang="en-US" sz="4000" dirty="0">
              <a:ea typeface="Calibri"/>
              <a:cs typeface="Calibri"/>
            </a:endParaRPr>
          </a:p>
          <a:p>
            <a:r>
              <a:rPr lang="en-US" sz="4000">
                <a:ea typeface="Calibri"/>
                <a:cs typeface="Calibri"/>
              </a:rPr>
              <a:t>Can you explain these words ?</a:t>
            </a:r>
          </a:p>
          <a:p>
            <a:endParaRPr lang="en-US" sz="4000" dirty="0">
              <a:ea typeface="Calibri"/>
              <a:cs typeface="Calibri"/>
            </a:endParaRPr>
          </a:p>
          <a:p>
            <a:r>
              <a:rPr lang="en-US" sz="4000">
                <a:ea typeface="Calibri"/>
                <a:cs typeface="Calibri"/>
              </a:rPr>
              <a:t>Fill in your booklet</a:t>
            </a:r>
          </a:p>
          <a:p>
            <a:endParaRPr lang="en-US" sz="4000" dirty="0">
              <a:ea typeface="Calibri"/>
              <a:cs typeface="Calibri"/>
            </a:endParaRPr>
          </a:p>
          <a:p>
            <a:r>
              <a:rPr lang="en-US" sz="4000">
                <a:ea typeface="Calibri"/>
                <a:cs typeface="Calibri"/>
              </a:rPr>
              <a:t>Is there anything you</a:t>
            </a:r>
            <a:endParaRPr lang="en-US" sz="4000" dirty="0">
              <a:ea typeface="Calibri"/>
              <a:cs typeface="Calibri"/>
            </a:endParaRP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9959236" y="3993715"/>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D926-D2D7-B0E6-8F63-350327F0DE7E}"/>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B3E62304-F2EC-4948-6B05-9BF824762D6D}"/>
              </a:ext>
            </a:extLst>
          </p:cNvPr>
          <p:cNvSpPr txBox="1"/>
          <p:nvPr/>
        </p:nvSpPr>
        <p:spPr>
          <a:xfrm>
            <a:off x="0" y="1"/>
            <a:ext cx="12192000" cy="1015663"/>
          </a:xfrm>
          <a:prstGeom prst="rect">
            <a:avLst/>
          </a:prstGeom>
          <a:solidFill>
            <a:srgbClr val="00B050"/>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dirty="0">
                <a:solidFill>
                  <a:schemeClr val="bg1"/>
                </a:solidFill>
                <a:ea typeface="Calibri"/>
                <a:cs typeface="Calibri"/>
              </a:rPr>
              <a:t>Self Assessment</a:t>
            </a:r>
          </a:p>
        </p:txBody>
      </p:sp>
      <p:sp>
        <p:nvSpPr>
          <p:cNvPr id="5" name="TextBox 4">
            <a:extLst>
              <a:ext uri="{FF2B5EF4-FFF2-40B4-BE49-F238E27FC236}">
                <a16:creationId xmlns:a16="http://schemas.microsoft.com/office/drawing/2014/main" id="{418CC1A3-5261-0843-8C62-04A157780CD0}"/>
              </a:ext>
            </a:extLst>
          </p:cNvPr>
          <p:cNvSpPr txBox="1"/>
          <p:nvPr/>
        </p:nvSpPr>
        <p:spPr>
          <a:xfrm>
            <a:off x="6555121" y="1986660"/>
            <a:ext cx="5173299" cy="3754874"/>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dirty="0">
                <a:ea typeface="Calibri"/>
                <a:cs typeface="Calibri"/>
              </a:rPr>
              <a:t>Add any extra information to the self assessment sheet in </a:t>
            </a:r>
            <a:r>
              <a:rPr lang="en-US" sz="4000">
                <a:ea typeface="Calibri"/>
                <a:cs typeface="Calibri"/>
              </a:rPr>
              <a:t>your booklets in a different colour </a:t>
            </a:r>
          </a:p>
          <a:p>
            <a:endParaRPr lang="en-US" sz="4000" dirty="0">
              <a:ea typeface="Calibri"/>
              <a:cs typeface="Calibri"/>
            </a:endParaRPr>
          </a:p>
        </p:txBody>
      </p:sp>
      <p:pic>
        <p:nvPicPr>
          <p:cNvPr id="2" name="Picture 1" descr="A screenshot of a cell phone&#10;&#10;AI-generated content may be incorrect.">
            <a:extLst>
              <a:ext uri="{FF2B5EF4-FFF2-40B4-BE49-F238E27FC236}">
                <a16:creationId xmlns:a16="http://schemas.microsoft.com/office/drawing/2014/main" id="{6EC31877-A57C-6621-B725-3E5AD25212B8}"/>
              </a:ext>
            </a:extLst>
          </p:cNvPr>
          <p:cNvPicPr>
            <a:picLocks noChangeAspect="1"/>
          </p:cNvPicPr>
          <p:nvPr/>
        </p:nvPicPr>
        <p:blipFill>
          <a:blip r:embed="rId2"/>
          <a:srcRect l="29516" r="29398" b="-210"/>
          <a:stretch>
            <a:fillRect/>
          </a:stretch>
        </p:blipFill>
        <p:spPr>
          <a:xfrm>
            <a:off x="1825925" y="1710905"/>
            <a:ext cx="3212074" cy="4255729"/>
          </a:xfrm>
          <a:prstGeom prst="rect">
            <a:avLst/>
          </a:prstGeom>
          <a:ln>
            <a:solidFill>
              <a:schemeClr val="tx1"/>
            </a:solidFill>
          </a:ln>
        </p:spPr>
      </p:pic>
    </p:spTree>
    <p:extLst>
      <p:ext uri="{BB962C8B-B14F-4D97-AF65-F5344CB8AC3E}">
        <p14:creationId xmlns:p14="http://schemas.microsoft.com/office/powerpoint/2010/main" val="1197559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2141839" y="308920"/>
            <a:ext cx="3451065"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b="1" dirty="0">
                <a:solidFill>
                  <a:schemeClr val="bg1"/>
                </a:solidFill>
                <a:ea typeface="Tahoma"/>
                <a:cs typeface="Tahoma"/>
              </a:rPr>
              <a:t>Where to go for help</a:t>
            </a:r>
            <a:endParaRPr lang="en-US" sz="2400" b="1" dirty="0">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937993" y="1037507"/>
            <a:ext cx="2743200" cy="1615858"/>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8961782" y="452832"/>
            <a:ext cx="2466975" cy="1847850"/>
          </a:xfrm>
          <a:prstGeom prst="rect">
            <a:avLst/>
          </a:prstGeom>
        </p:spPr>
      </p:pic>
      <p:pic>
        <p:nvPicPr>
          <p:cNvPr id="7" name="Picture 7" descr="Graphical user interface, text&#10;&#10;Description automatically generated">
            <a:extLst>
              <a:ext uri="{FF2B5EF4-FFF2-40B4-BE49-F238E27FC236}">
                <a16:creationId xmlns:a16="http://schemas.microsoft.com/office/drawing/2014/main" id="{4BA6669F-90E6-1BC3-2843-6EF64B6257F4}"/>
              </a:ext>
            </a:extLst>
          </p:cNvPr>
          <p:cNvPicPr>
            <a:picLocks noChangeAspect="1"/>
          </p:cNvPicPr>
          <p:nvPr/>
        </p:nvPicPr>
        <p:blipFill>
          <a:blip r:embed="rId4"/>
          <a:stretch>
            <a:fillRect/>
          </a:stretch>
        </p:blipFill>
        <p:spPr>
          <a:xfrm>
            <a:off x="8685613" y="5388994"/>
            <a:ext cx="2743200" cy="962653"/>
          </a:xfrm>
          <a:prstGeom prst="rect">
            <a:avLst/>
          </a:prstGeom>
        </p:spPr>
      </p:pic>
      <p:pic>
        <p:nvPicPr>
          <p:cNvPr id="8" name="Picture 8">
            <a:extLst>
              <a:ext uri="{FF2B5EF4-FFF2-40B4-BE49-F238E27FC236}">
                <a16:creationId xmlns:a16="http://schemas.microsoft.com/office/drawing/2014/main" id="{3ADDC0B2-D80B-C925-EFF6-9D906D68247A}"/>
              </a:ext>
            </a:extLst>
          </p:cNvPr>
          <p:cNvPicPr>
            <a:picLocks noChangeAspect="1"/>
          </p:cNvPicPr>
          <p:nvPr/>
        </p:nvPicPr>
        <p:blipFill>
          <a:blip r:embed="rId5"/>
          <a:stretch>
            <a:fillRect/>
          </a:stretch>
        </p:blipFill>
        <p:spPr>
          <a:xfrm>
            <a:off x="297639" y="4450218"/>
            <a:ext cx="2438400" cy="1876425"/>
          </a:xfrm>
          <a:prstGeom prst="rect">
            <a:avLst/>
          </a:prstGeom>
        </p:spPr>
      </p:pic>
      <p:pic>
        <p:nvPicPr>
          <p:cNvPr id="9" name="Picture 9">
            <a:extLst>
              <a:ext uri="{FF2B5EF4-FFF2-40B4-BE49-F238E27FC236}">
                <a16:creationId xmlns:a16="http://schemas.microsoft.com/office/drawing/2014/main" id="{036959F4-4F16-903A-2D53-437D262E9B51}"/>
              </a:ext>
            </a:extLst>
          </p:cNvPr>
          <p:cNvPicPr>
            <a:picLocks noChangeAspect="1"/>
          </p:cNvPicPr>
          <p:nvPr/>
        </p:nvPicPr>
        <p:blipFill>
          <a:blip r:embed="rId6"/>
          <a:stretch>
            <a:fillRect/>
          </a:stretch>
        </p:blipFill>
        <p:spPr>
          <a:xfrm>
            <a:off x="5217741" y="2794597"/>
            <a:ext cx="2247900" cy="1781175"/>
          </a:xfrm>
          <a:prstGeom prst="rect">
            <a:avLst/>
          </a:prstGeom>
        </p:spPr>
      </p:pic>
      <p:pic>
        <p:nvPicPr>
          <p:cNvPr id="11" name="Picture 11" descr="Logo&#10;&#10;Description automatically generated">
            <a:extLst>
              <a:ext uri="{FF2B5EF4-FFF2-40B4-BE49-F238E27FC236}">
                <a16:creationId xmlns:a16="http://schemas.microsoft.com/office/drawing/2014/main" id="{1FC24D42-FA46-FBF1-A3A6-9098D8959CDF}"/>
              </a:ext>
            </a:extLst>
          </p:cNvPr>
          <p:cNvPicPr>
            <a:picLocks noChangeAspect="1"/>
          </p:cNvPicPr>
          <p:nvPr/>
        </p:nvPicPr>
        <p:blipFill>
          <a:blip r:embed="rId7"/>
          <a:stretch>
            <a:fillRect/>
          </a:stretch>
        </p:blipFill>
        <p:spPr>
          <a:xfrm>
            <a:off x="6022241" y="498515"/>
            <a:ext cx="1498993" cy="1888378"/>
          </a:xfrm>
          <a:prstGeom prst="rect">
            <a:avLst/>
          </a:prstGeom>
        </p:spPr>
      </p:pic>
      <p:pic>
        <p:nvPicPr>
          <p:cNvPr id="2" name="Picture 2">
            <a:extLst>
              <a:ext uri="{FF2B5EF4-FFF2-40B4-BE49-F238E27FC236}">
                <a16:creationId xmlns:a16="http://schemas.microsoft.com/office/drawing/2014/main" id="{06A27A90-9F03-7F54-8F2C-BC672D2CF404}"/>
              </a:ext>
            </a:extLst>
          </p:cNvPr>
          <p:cNvPicPr>
            <a:picLocks noChangeAspect="1"/>
          </p:cNvPicPr>
          <p:nvPr/>
        </p:nvPicPr>
        <p:blipFill>
          <a:blip r:embed="rId8"/>
          <a:stretch>
            <a:fillRect/>
          </a:stretch>
        </p:blipFill>
        <p:spPr>
          <a:xfrm>
            <a:off x="4234192" y="5121096"/>
            <a:ext cx="2400899" cy="1504111"/>
          </a:xfrm>
          <a:prstGeom prst="rect">
            <a:avLst/>
          </a:prstGeom>
        </p:spPr>
      </p:pic>
      <p:pic>
        <p:nvPicPr>
          <p:cNvPr id="3" name="Picture 11" descr="A picture containing text, clipart&#10;&#10;Description automatically generated">
            <a:extLst>
              <a:ext uri="{FF2B5EF4-FFF2-40B4-BE49-F238E27FC236}">
                <a16:creationId xmlns:a16="http://schemas.microsoft.com/office/drawing/2014/main" id="{B59AD166-20CF-5AE3-76EE-9F72FD64AE41}"/>
              </a:ext>
            </a:extLst>
          </p:cNvPr>
          <p:cNvPicPr>
            <a:picLocks noChangeAspect="1"/>
          </p:cNvPicPr>
          <p:nvPr/>
        </p:nvPicPr>
        <p:blipFill>
          <a:blip r:embed="rId9"/>
          <a:stretch>
            <a:fillRect/>
          </a:stretch>
        </p:blipFill>
        <p:spPr>
          <a:xfrm>
            <a:off x="8100204" y="3183465"/>
            <a:ext cx="3913517" cy="994276"/>
          </a:xfrm>
          <a:prstGeom prst="rect">
            <a:avLst/>
          </a:prstGeom>
        </p:spPr>
      </p:pic>
      <p:pic>
        <p:nvPicPr>
          <p:cNvPr id="12" name="Picture 12" descr="Logo&#10;&#10;Description automatically generated">
            <a:extLst>
              <a:ext uri="{FF2B5EF4-FFF2-40B4-BE49-F238E27FC236}">
                <a16:creationId xmlns:a16="http://schemas.microsoft.com/office/drawing/2014/main" id="{E92FA27B-3754-22F5-99FB-1D297E46748D}"/>
              </a:ext>
            </a:extLst>
          </p:cNvPr>
          <p:cNvPicPr>
            <a:picLocks noChangeAspect="1"/>
          </p:cNvPicPr>
          <p:nvPr/>
        </p:nvPicPr>
        <p:blipFill>
          <a:blip r:embed="rId10"/>
          <a:stretch>
            <a:fillRect/>
          </a:stretch>
        </p:blipFill>
        <p:spPr>
          <a:xfrm>
            <a:off x="1515374" y="2915250"/>
            <a:ext cx="3065253" cy="1185653"/>
          </a:xfrm>
          <a:prstGeom prst="rect">
            <a:avLst/>
          </a:prstGeom>
        </p:spPr>
      </p:pic>
    </p:spTree>
    <p:extLst>
      <p:ext uri="{BB962C8B-B14F-4D97-AF65-F5344CB8AC3E}">
        <p14:creationId xmlns:p14="http://schemas.microsoft.com/office/powerpoint/2010/main" val="4096221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49" y="1220914"/>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0" y="3717930"/>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0" y="4434330"/>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0" y="5150730"/>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7" y="3863767"/>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7" y="4580167"/>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7" y="3113277"/>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5" y="4069679"/>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79"/>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79"/>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2" y="3815069"/>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19" y="3921799"/>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0" y="3872473"/>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0" y="2935731"/>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4" y="3037868"/>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4" y="2967440"/>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7" y="3198825"/>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5"/>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1"/>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599" y="1042471"/>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0" y="2967440"/>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0" y="2219108"/>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0" y="1484660"/>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7" y="1653730"/>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7" y="2364731"/>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7" y="3137441"/>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7" y="5296567"/>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599" y="1317252"/>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7" y="3768861"/>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7"/>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7"/>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7" y="1487928"/>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7" y="2950024"/>
            <a:ext cx="2691175" cy="2776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8" y="3587436"/>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5" y="1446561"/>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8" y="4637618"/>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8" y="2262526"/>
            <a:ext cx="3098303" cy="2776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8" y="5160348"/>
            <a:ext cx="3098303" cy="2776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1"/>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endParaRPr lang="en-GB" sz="6000" b="1" dirty="0">
              <a:solidFill>
                <a:schemeClr val="bg1"/>
              </a:solidFill>
              <a:ea typeface="Calibri"/>
              <a:cs typeface="Calibri"/>
            </a:endParaRPr>
          </a:p>
        </p:txBody>
      </p:sp>
      <p:sp>
        <p:nvSpPr>
          <p:cNvPr id="4" name="TextBox 3">
            <a:extLst>
              <a:ext uri="{FF2B5EF4-FFF2-40B4-BE49-F238E27FC236}">
                <a16:creationId xmlns:a16="http://schemas.microsoft.com/office/drawing/2014/main" id="{B1D30E56-D132-7CF1-1A7A-66BC68DE58D3}"/>
              </a:ext>
            </a:extLst>
          </p:cNvPr>
          <p:cNvSpPr txBox="1"/>
          <p:nvPr/>
        </p:nvSpPr>
        <p:spPr>
          <a:xfrm>
            <a:off x="1428448" y="2085349"/>
            <a:ext cx="3770326" cy="3754874"/>
          </a:xfrm>
          <a:prstGeom prst="rect">
            <a:avLst/>
          </a:prstGeom>
          <a:solidFill>
            <a:schemeClr val="accent6">
              <a:lumMod val="60000"/>
              <a:lumOff val="4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Grooming</a:t>
            </a:r>
          </a:p>
          <a:p>
            <a:pPr algn="ctr"/>
            <a:endParaRPr lang="en-US" sz="4000" b="1" dirty="0">
              <a:ea typeface="Calibri"/>
              <a:cs typeface="Calibri"/>
            </a:endParaRPr>
          </a:p>
          <a:p>
            <a:pPr algn="ctr"/>
            <a:r>
              <a:rPr lang="en-US" sz="4000" b="1">
                <a:ea typeface="Calibri"/>
                <a:cs typeface="Calibri"/>
              </a:rPr>
              <a:t>Catfishing</a:t>
            </a:r>
            <a:endParaRPr lang="en-US" sz="4000" b="1" dirty="0">
              <a:ea typeface="Calibri"/>
              <a:cs typeface="Calibri"/>
            </a:endParaRPr>
          </a:p>
          <a:p>
            <a:pPr algn="ctr"/>
            <a:endParaRPr lang="en-US" sz="4000" b="1" dirty="0">
              <a:ea typeface="Calibri"/>
              <a:cs typeface="Calibri"/>
            </a:endParaRPr>
          </a:p>
          <a:p>
            <a:pPr algn="ctr"/>
            <a:r>
              <a:rPr lang="en-US" sz="4000" b="1">
                <a:ea typeface="Calibri"/>
                <a:cs typeface="Calibri"/>
              </a:rPr>
              <a:t>Consent</a:t>
            </a:r>
          </a:p>
          <a:p>
            <a:pPr algn="ctr"/>
            <a:endParaRPr lang="en-US" sz="4000" b="1" dirty="0">
              <a:ea typeface="Calibri"/>
              <a:cs typeface="Calibri"/>
            </a:endParaRPr>
          </a:p>
        </p:txBody>
      </p:sp>
      <p:sp>
        <p:nvSpPr>
          <p:cNvPr id="5" name="TextBox 4">
            <a:extLst>
              <a:ext uri="{FF2B5EF4-FFF2-40B4-BE49-F238E27FC236}">
                <a16:creationId xmlns:a16="http://schemas.microsoft.com/office/drawing/2014/main" id="{3493A542-59F7-E22D-4DBA-1FC77BCFB2BD}"/>
              </a:ext>
            </a:extLst>
          </p:cNvPr>
          <p:cNvSpPr txBox="1"/>
          <p:nvPr/>
        </p:nvSpPr>
        <p:spPr>
          <a:xfrm>
            <a:off x="6228549" y="1660088"/>
            <a:ext cx="5173299"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endParaRPr lang="en-US" sz="4000" dirty="0">
              <a:ea typeface="Calibri"/>
              <a:cs typeface="Calibri"/>
            </a:endParaRPr>
          </a:p>
          <a:p>
            <a:endParaRPr lang="en-US" sz="4000" dirty="0">
              <a:ea typeface="Calibri"/>
              <a:cs typeface="Calibri"/>
            </a:endParaRPr>
          </a:p>
          <a:p>
            <a:r>
              <a:rPr lang="en-US" sz="4000">
                <a:ea typeface="Calibri"/>
                <a:cs typeface="Calibri"/>
              </a:rPr>
              <a:t>Can you explain these words ?</a:t>
            </a:r>
            <a:endParaRPr lang="en-US" sz="4000" dirty="0">
              <a:ea typeface="Calibri"/>
              <a:cs typeface="Calibri"/>
            </a:endParaRP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9315363" y="4015635"/>
            <a:ext cx="2413000" cy="2438400"/>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2D331-4A82-4EED-A1B3-F4387AAD34B9}"/>
              </a:ext>
            </a:extLst>
          </p:cNvPr>
          <p:cNvSpPr/>
          <p:nvPr/>
        </p:nvSpPr>
        <p:spPr>
          <a:xfrm>
            <a:off x="477151" y="1236184"/>
            <a:ext cx="10228514" cy="1323439"/>
          </a:xfrm>
          <a:prstGeom prst="rect">
            <a:avLst/>
          </a:prstGeom>
        </p:spPr>
        <p:txBody>
          <a:bodyPr wrap="square">
            <a:spAutoFit/>
          </a:bodyPr>
          <a:lstStyle/>
          <a:p>
            <a:r>
              <a:rPr lang="en-GB" sz="4000" b="1" dirty="0"/>
              <a:t>Lesson Objective</a:t>
            </a:r>
            <a:r>
              <a:rPr lang="en-GB" sz="4000" dirty="0"/>
              <a:t>: Today we are learning how to ensure the information we read online is true.</a:t>
            </a:r>
          </a:p>
        </p:txBody>
      </p:sp>
      <p:sp>
        <p:nvSpPr>
          <p:cNvPr id="3" name="Rectangle 2">
            <a:extLst>
              <a:ext uri="{FF2B5EF4-FFF2-40B4-BE49-F238E27FC236}">
                <a16:creationId xmlns:a16="http://schemas.microsoft.com/office/drawing/2014/main" id="{DEAF0773-D3D3-42B2-A775-8197AF4DEED0}"/>
              </a:ext>
            </a:extLst>
          </p:cNvPr>
          <p:cNvSpPr/>
          <p:nvPr/>
        </p:nvSpPr>
        <p:spPr>
          <a:xfrm>
            <a:off x="477151" y="2804692"/>
            <a:ext cx="7918704" cy="3970318"/>
          </a:xfrm>
          <a:prstGeom prst="rect">
            <a:avLst/>
          </a:prstGeom>
        </p:spPr>
        <p:txBody>
          <a:bodyPr wrap="square">
            <a:spAutoFit/>
          </a:bodyPr>
          <a:lstStyle/>
          <a:p>
            <a:r>
              <a:rPr lang="en-GB" sz="3600" b="1" dirty="0"/>
              <a:t>Learning Outcomes:</a:t>
            </a:r>
          </a:p>
          <a:p>
            <a:pPr marL="742950" indent="-742950">
              <a:buFont typeface="+mj-lt"/>
              <a:buAutoNum type="arabicPeriod"/>
            </a:pPr>
            <a:r>
              <a:rPr lang="en-GB" sz="3600" dirty="0"/>
              <a:t>To </a:t>
            </a:r>
            <a:r>
              <a:rPr lang="en-GB" sz="3600" b="1" dirty="0">
                <a:solidFill>
                  <a:srgbClr val="FF0000"/>
                </a:solidFill>
              </a:rPr>
              <a:t>understand</a:t>
            </a:r>
            <a:r>
              <a:rPr lang="en-GB" sz="3600" dirty="0"/>
              <a:t> what is meant by the term ‘grooming’.</a:t>
            </a:r>
          </a:p>
          <a:p>
            <a:pPr marL="742950" indent="-742950">
              <a:buFont typeface="+mj-lt"/>
              <a:buAutoNum type="arabicPeriod"/>
            </a:pPr>
            <a:r>
              <a:rPr lang="en-GB" sz="3600" dirty="0"/>
              <a:t>To </a:t>
            </a:r>
            <a:r>
              <a:rPr lang="en-GB" sz="3600" b="1" dirty="0">
                <a:solidFill>
                  <a:srgbClr val="FF0000"/>
                </a:solidFill>
              </a:rPr>
              <a:t>investigate</a:t>
            </a:r>
            <a:r>
              <a:rPr lang="en-GB" sz="3600" dirty="0"/>
              <a:t> the signs of fake profiles.</a:t>
            </a:r>
          </a:p>
          <a:p>
            <a:pPr marL="742950" indent="-742950">
              <a:buFont typeface="+mj-lt"/>
              <a:buAutoNum type="arabicPeriod"/>
            </a:pPr>
            <a:r>
              <a:rPr lang="en-GB" sz="3600" dirty="0"/>
              <a:t>To </a:t>
            </a:r>
            <a:r>
              <a:rPr lang="en-GB" sz="3600" b="1" dirty="0">
                <a:solidFill>
                  <a:srgbClr val="FF0000"/>
                </a:solidFill>
              </a:rPr>
              <a:t>identify</a:t>
            </a:r>
            <a:r>
              <a:rPr lang="en-GB" sz="3600" dirty="0"/>
              <a:t> ways to protect others from grooming and catfishing.</a:t>
            </a:r>
          </a:p>
        </p:txBody>
      </p:sp>
      <p:pic>
        <p:nvPicPr>
          <p:cNvPr id="9" name="Picture 8">
            <a:extLst>
              <a:ext uri="{FF2B5EF4-FFF2-40B4-BE49-F238E27FC236}">
                <a16:creationId xmlns:a16="http://schemas.microsoft.com/office/drawing/2014/main" id="{03453CAB-2066-429F-A6D3-6E3F318BE04E}"/>
              </a:ext>
            </a:extLst>
          </p:cNvPr>
          <p:cNvPicPr>
            <a:picLocks noChangeAspect="1"/>
          </p:cNvPicPr>
          <p:nvPr/>
        </p:nvPicPr>
        <p:blipFill rotWithShape="1">
          <a:blip r:embed="rId2"/>
          <a:srcRect l="18088" r="16350" b="12830"/>
          <a:stretch/>
        </p:blipFill>
        <p:spPr>
          <a:xfrm>
            <a:off x="8741665" y="2804692"/>
            <a:ext cx="2712146" cy="3606007"/>
          </a:xfrm>
          <a:prstGeom prst="rect">
            <a:avLst/>
          </a:prstGeom>
        </p:spPr>
      </p:pic>
      <p:sp>
        <p:nvSpPr>
          <p:cNvPr id="7" name="TextBox 6"/>
          <p:cNvSpPr txBox="1"/>
          <p:nvPr/>
        </p:nvSpPr>
        <p:spPr>
          <a:xfrm>
            <a:off x="0" y="0"/>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r>
              <a:rPr lang="en-GB" sz="6000" b="1" dirty="0">
                <a:solidFill>
                  <a:schemeClr val="bg1"/>
                </a:solidFill>
              </a:rPr>
              <a:t>What are we learning today?</a:t>
            </a:r>
            <a:endParaRPr lang="en-GB" sz="6000" b="1" dirty="0">
              <a:solidFill>
                <a:schemeClr val="bg1"/>
              </a:solidFill>
              <a:ea typeface="Calibri"/>
              <a:cs typeface="Calibri"/>
            </a:endParaRPr>
          </a:p>
        </p:txBody>
      </p:sp>
    </p:spTree>
    <p:extLst>
      <p:ext uri="{BB962C8B-B14F-4D97-AF65-F5344CB8AC3E}">
        <p14:creationId xmlns:p14="http://schemas.microsoft.com/office/powerpoint/2010/main" val="2019425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3186" y="870247"/>
            <a:ext cx="10478814" cy="1938992"/>
          </a:xfrm>
          <a:prstGeom prst="rect">
            <a:avLst/>
          </a:prstGeom>
          <a:noFill/>
          <a:ln>
            <a:noFill/>
          </a:ln>
        </p:spPr>
        <p:txBody>
          <a:bodyPr wrap="square" rtlCol="0">
            <a:spAutoFit/>
          </a:bodyPr>
          <a:lstStyle/>
          <a:p>
            <a:pPr algn="ctr"/>
            <a:r>
              <a:rPr lang="en-GB" sz="6000" b="1" dirty="0"/>
              <a:t>Title</a:t>
            </a:r>
            <a:r>
              <a:rPr lang="en-GB" sz="6000" dirty="0"/>
              <a:t>: </a:t>
            </a:r>
            <a:r>
              <a:rPr lang="en-GB" sz="6000" u="sng" dirty="0"/>
              <a:t>How do we check online information?</a:t>
            </a:r>
          </a:p>
        </p:txBody>
      </p:sp>
      <p:sp>
        <p:nvSpPr>
          <p:cNvPr id="7" name="AutoShape 4" descr="Listen">
            <a:hlinkClick r:id="rId2"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232159" y="2743082"/>
            <a:ext cx="10552934" cy="923330"/>
          </a:xfrm>
          <a:prstGeom prst="rect">
            <a:avLst/>
          </a:prstGeom>
          <a:noFill/>
          <a:ln>
            <a:noFill/>
          </a:ln>
        </p:spPr>
        <p:txBody>
          <a:bodyPr wrap="square" lIns="91440" tIns="45720" rIns="91440" bIns="45720" rtlCol="0" anchor="t">
            <a:spAutoFit/>
          </a:bodyPr>
          <a:lstStyle/>
          <a:p>
            <a:r>
              <a:rPr lang="en-GB" sz="5400" b="1" dirty="0">
                <a:solidFill>
                  <a:srgbClr val="00B050"/>
                </a:solidFill>
              </a:rPr>
              <a:t>Do now: Whiteb</a:t>
            </a:r>
            <a:r>
              <a:rPr lang="en-GB" sz="5400" b="1">
                <a:solidFill>
                  <a:srgbClr val="00B050"/>
                </a:solidFill>
              </a:rPr>
              <a:t>oards</a:t>
            </a:r>
            <a:endParaRPr lang="en-GB" sz="5400">
              <a:solidFill>
                <a:srgbClr val="00B050"/>
              </a:solidFill>
              <a:ea typeface="Calibri"/>
              <a:cs typeface="Calibri"/>
            </a:endParaRPr>
          </a:p>
        </p:txBody>
      </p:sp>
      <p:sp>
        <p:nvSpPr>
          <p:cNvPr id="4" name="TextBox 3">
            <a:extLst>
              <a:ext uri="{FF2B5EF4-FFF2-40B4-BE49-F238E27FC236}">
                <a16:creationId xmlns:a16="http://schemas.microsoft.com/office/drawing/2014/main" id="{EF13F98C-3AEE-44EB-98BD-BD0756732D4A}"/>
              </a:ext>
            </a:extLst>
          </p:cNvPr>
          <p:cNvSpPr txBox="1"/>
          <p:nvPr/>
        </p:nvSpPr>
        <p:spPr>
          <a:xfrm>
            <a:off x="269218" y="3666411"/>
            <a:ext cx="11743661" cy="2800767"/>
          </a:xfrm>
          <a:prstGeom prst="rect">
            <a:avLst/>
          </a:prstGeom>
          <a:noFill/>
        </p:spPr>
        <p:txBody>
          <a:bodyPr wrap="square" rtlCol="0">
            <a:spAutoFit/>
          </a:bodyPr>
          <a:lstStyle/>
          <a:p>
            <a:pPr marL="342900" indent="-342900">
              <a:buFontTx/>
              <a:buAutoNum type="arabicPeriod"/>
            </a:pPr>
            <a:r>
              <a:rPr lang="en-US" sz="4400" dirty="0"/>
              <a:t> Why is social media sometimes likened to a ‘drug’?</a:t>
            </a:r>
          </a:p>
          <a:p>
            <a:pPr marL="342900" indent="-342900">
              <a:buFontTx/>
              <a:buAutoNum type="arabicPeriod"/>
            </a:pPr>
            <a:r>
              <a:rPr lang="en-US" sz="4400" dirty="0"/>
              <a:t> How may following an influencer impact our mental health? </a:t>
            </a:r>
            <a:endParaRPr lang="en-GB" sz="4400" dirty="0"/>
          </a:p>
        </p:txBody>
      </p:sp>
      <p:sp>
        <p:nvSpPr>
          <p:cNvPr id="8" name="Date Placeholder 7"/>
          <p:cNvSpPr>
            <a:spLocks noGrp="1"/>
          </p:cNvSpPr>
          <p:nvPr>
            <p:ph type="dt" sz="half" idx="10"/>
          </p:nvPr>
        </p:nvSpPr>
        <p:spPr>
          <a:xfrm>
            <a:off x="6863938" y="217783"/>
            <a:ext cx="5148942" cy="442911"/>
          </a:xfrm>
        </p:spPr>
        <p:txBody>
          <a:bodyPr/>
          <a:lstStyle/>
          <a:p>
            <a:pPr algn="r"/>
            <a:fld id="{CF5F00F6-BB26-469A-A5C3-51FC208CEBED}" type="datetime2">
              <a:rPr lang="en-GB" sz="2800" b="1" u="sng" smtClean="0">
                <a:solidFill>
                  <a:schemeClr val="tx1"/>
                </a:solidFill>
              </a:rPr>
              <a:pPr algn="r"/>
              <a:t>Friday, 26 June 2026</a:t>
            </a:fld>
            <a:endParaRPr lang="en-GB" sz="2800" b="1" u="sng" dirty="0">
              <a:solidFill>
                <a:schemeClr val="tx1"/>
              </a:solidFill>
            </a:endParaRPr>
          </a:p>
        </p:txBody>
      </p:sp>
      <p:pic>
        <p:nvPicPr>
          <p:cNvPr id="3" name="Picture 2" descr="10,900+ Thinking Emoji Stock Photos, Pictures &amp; Royalty-Free Images -  iStock | Thinking emoji vector, Thinking emoji line, Flat thinking emoji">
            <a:extLst>
              <a:ext uri="{FF2B5EF4-FFF2-40B4-BE49-F238E27FC236}">
                <a16:creationId xmlns:a16="http://schemas.microsoft.com/office/drawing/2014/main" id="{21D38E8B-10D7-93B0-60C0-07E72F013090}"/>
              </a:ext>
            </a:extLst>
          </p:cNvPr>
          <p:cNvPicPr>
            <a:picLocks noChangeAspect="1"/>
          </p:cNvPicPr>
          <p:nvPr/>
        </p:nvPicPr>
        <p:blipFill>
          <a:blip r:embed="rId3"/>
          <a:stretch>
            <a:fillRect/>
          </a:stretch>
        </p:blipFill>
        <p:spPr>
          <a:xfrm>
            <a:off x="622056" y="723900"/>
            <a:ext cx="1609725" cy="1638300"/>
          </a:xfrm>
          <a:prstGeom prst="rect">
            <a:avLst/>
          </a:prstGeom>
        </p:spPr>
      </p:pic>
    </p:spTree>
    <p:extLst>
      <p:ext uri="{BB962C8B-B14F-4D97-AF65-F5344CB8AC3E}">
        <p14:creationId xmlns:p14="http://schemas.microsoft.com/office/powerpoint/2010/main" val="277964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233457" y="455085"/>
            <a:ext cx="11727473" cy="4524315"/>
          </a:xfrm>
          <a:prstGeom prst="rect">
            <a:avLst/>
          </a:prstGeom>
          <a:noFill/>
        </p:spPr>
        <p:txBody>
          <a:bodyPr wrap="square" rtlCol="0">
            <a:spAutoFit/>
          </a:bodyPr>
          <a:lstStyle/>
          <a:p>
            <a:r>
              <a:rPr lang="en-GB" sz="3600" dirty="0"/>
              <a:t>Why is social media sometimes likened to a ‘drug’?</a:t>
            </a:r>
          </a:p>
          <a:p>
            <a:r>
              <a:rPr lang="en-GB" sz="3600" dirty="0">
                <a:solidFill>
                  <a:srgbClr val="7030A0"/>
                </a:solidFill>
              </a:rPr>
              <a:t>It is addictive and can take over your whole life, the way you live, you may start to feel you cannot live without it.</a:t>
            </a:r>
          </a:p>
          <a:p>
            <a:endParaRPr lang="en-GB" sz="3600" dirty="0"/>
          </a:p>
          <a:p>
            <a:r>
              <a:rPr lang="en-GB" sz="3600" dirty="0"/>
              <a:t>How may following an influencer impact our mental health?</a:t>
            </a:r>
          </a:p>
          <a:p>
            <a:r>
              <a:rPr lang="en-GB" sz="3600" dirty="0">
                <a:solidFill>
                  <a:srgbClr val="7030A0"/>
                </a:solidFill>
              </a:rPr>
              <a:t>You may become addicted to following them, comparing your life to theirs, trying to live up to their expectations (reality), feelings of jealousy.</a:t>
            </a: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59089210-1E26-6779-DF3A-B526DECCEE35}"/>
              </a:ext>
            </a:extLst>
          </p:cNvPr>
          <p:cNvPicPr>
            <a:picLocks noChangeAspect="1"/>
          </p:cNvPicPr>
          <p:nvPr/>
        </p:nvPicPr>
        <p:blipFill>
          <a:blip r:embed="rId4"/>
          <a:stretch>
            <a:fillRect/>
          </a:stretch>
        </p:blipFill>
        <p:spPr>
          <a:xfrm>
            <a:off x="9069370" y="4523015"/>
            <a:ext cx="2077810" cy="2117271"/>
          </a:xfrm>
          <a:prstGeom prst="rect">
            <a:avLst/>
          </a:prstGeom>
        </p:spPr>
      </p:pic>
    </p:spTree>
    <p:extLst>
      <p:ext uri="{BB962C8B-B14F-4D97-AF65-F5344CB8AC3E}">
        <p14:creationId xmlns:p14="http://schemas.microsoft.com/office/powerpoint/2010/main" val="3878673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94BD-9E92-9280-94A8-7ACF366E38D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586A352-FB12-D735-20E3-606E6C565E8D}"/>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02A2B9FA-429F-B28A-7121-C4B24C42D00D}"/>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B6CB682-9685-5D3F-4301-3C971B244CDD}"/>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Think, pair, share </a:t>
              </a:r>
            </a:p>
          </p:txBody>
        </p:sp>
      </p:grpSp>
      <p:pic>
        <p:nvPicPr>
          <p:cNvPr id="12" name="Picture 11">
            <a:extLst>
              <a:ext uri="{FF2B5EF4-FFF2-40B4-BE49-F238E27FC236}">
                <a16:creationId xmlns:a16="http://schemas.microsoft.com/office/drawing/2014/main" id="{A7BC6711-7DE2-B590-474E-13B987F68A2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87143" l="5000" r="94571">
                        <a14:foregroundMark x1="34286" y1="18000" x2="69143" y2="63000"/>
                        <a14:foregroundMark x1="51429" y1="20571" x2="53429" y2="56429"/>
                        <a14:foregroundMark x1="67571" y1="22143" x2="75286" y2="61143"/>
                        <a14:foregroundMark x1="41143" y1="18429" x2="19143" y2="62000"/>
                        <a14:foregroundMark x1="34857" y1="20000" x2="14143" y2="38000"/>
                        <a14:foregroundMark x1="36143" y1="14857" x2="66000" y2="12000"/>
                        <a14:foregroundMark x1="67571" y1="14000" x2="80571" y2="44143"/>
                        <a14:foregroundMark x1="69000" y1="63143" x2="35000" y2="74429"/>
                        <a14:foregroundMark x1="26000" y1="75286" x2="35714" y2="49000"/>
                      </a14:backgroundRemoval>
                    </a14:imgEffect>
                  </a14:imgLayer>
                </a14:imgProps>
              </a:ext>
            </a:extLst>
          </a:blip>
          <a:srcRect l="5743" r="6624" b="13378"/>
          <a:stretch/>
        </p:blipFill>
        <p:spPr>
          <a:xfrm>
            <a:off x="11085761" y="0"/>
            <a:ext cx="1106239" cy="1093484"/>
          </a:xfrm>
          <a:prstGeom prst="rect">
            <a:avLst/>
          </a:prstGeom>
        </p:spPr>
      </p:pic>
      <p:sp>
        <p:nvSpPr>
          <p:cNvPr id="7" name="TextBox 6">
            <a:extLst>
              <a:ext uri="{FF2B5EF4-FFF2-40B4-BE49-F238E27FC236}">
                <a16:creationId xmlns:a16="http://schemas.microsoft.com/office/drawing/2014/main" id="{A35F7584-5FB9-ADFE-88AB-A9D0BCF6057D}"/>
              </a:ext>
            </a:extLst>
          </p:cNvPr>
          <p:cNvSpPr txBox="1"/>
          <p:nvPr/>
        </p:nvSpPr>
        <p:spPr>
          <a:xfrm>
            <a:off x="502372" y="1359930"/>
            <a:ext cx="11192453" cy="923330"/>
          </a:xfrm>
          <a:prstGeom prst="rect">
            <a:avLst/>
          </a:prstGeom>
          <a:noFill/>
        </p:spPr>
        <p:txBody>
          <a:bodyPr wrap="square" lIns="91440" tIns="45720" rIns="91440" bIns="45720" rtlCol="0" anchor="t">
            <a:spAutoFit/>
          </a:bodyPr>
          <a:lstStyle/>
          <a:p>
            <a:pPr algn="ctr"/>
            <a:r>
              <a:rPr lang="en-GB" sz="5400" dirty="0">
                <a:ea typeface="Calibri"/>
                <a:cs typeface="Calibri"/>
              </a:rPr>
              <a:t>What do we mean by 'catfishing' ? </a:t>
            </a:r>
            <a:endParaRPr lang="en-US"/>
          </a:p>
        </p:txBody>
      </p:sp>
      <p:pic>
        <p:nvPicPr>
          <p:cNvPr id="6" name="Picture 5" descr="How to Stay Safe from Online Catfishing Scams: Tips and Tricks to Avoid  Getting Duped | The Sun | Page 5 | The Sun">
            <a:extLst>
              <a:ext uri="{FF2B5EF4-FFF2-40B4-BE49-F238E27FC236}">
                <a16:creationId xmlns:a16="http://schemas.microsoft.com/office/drawing/2014/main" id="{28D05CED-C907-58FC-4AFD-F04037DAD3C2}"/>
              </a:ext>
            </a:extLst>
          </p:cNvPr>
          <p:cNvPicPr>
            <a:picLocks noChangeAspect="1"/>
          </p:cNvPicPr>
          <p:nvPr/>
        </p:nvPicPr>
        <p:blipFill>
          <a:blip r:embed="rId5"/>
          <a:stretch>
            <a:fillRect/>
          </a:stretch>
        </p:blipFill>
        <p:spPr>
          <a:xfrm>
            <a:off x="2524125" y="3026229"/>
            <a:ext cx="7143750" cy="3352800"/>
          </a:xfrm>
          <a:prstGeom prst="rect">
            <a:avLst/>
          </a:prstGeom>
        </p:spPr>
      </p:pic>
    </p:spTree>
    <p:extLst>
      <p:ext uri="{BB962C8B-B14F-4D97-AF65-F5344CB8AC3E}">
        <p14:creationId xmlns:p14="http://schemas.microsoft.com/office/powerpoint/2010/main" val="33671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Fake profiles</a:t>
              </a:r>
              <a:endParaRPr lang="en-GB" sz="6000" b="1" dirty="0">
                <a:solidFill>
                  <a:schemeClr val="bg1"/>
                </a:solidFill>
                <a:ea typeface="Calibri"/>
                <a:cs typeface="Calibri"/>
              </a:endParaRPr>
            </a:p>
          </p:txBody>
        </p:sp>
      </p:grpSp>
      <p:pic>
        <p:nvPicPr>
          <p:cNvPr id="12" name="Picture 11">
            <a:extLst>
              <a:ext uri="{FF2B5EF4-FFF2-40B4-BE49-F238E27FC236}">
                <a16:creationId xmlns:a16="http://schemas.microsoft.com/office/drawing/2014/main" id="{08176967-88C6-444E-9FCC-70063E1BE7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87143" l="5000" r="94571">
                        <a14:foregroundMark x1="34286" y1="18000" x2="69143" y2="63000"/>
                        <a14:foregroundMark x1="51429" y1="20571" x2="53429" y2="56429"/>
                        <a14:foregroundMark x1="67571" y1="22143" x2="75286" y2="61143"/>
                        <a14:foregroundMark x1="41143" y1="18429" x2="19143" y2="62000"/>
                        <a14:foregroundMark x1="34857" y1="20000" x2="14143" y2="38000"/>
                        <a14:foregroundMark x1="36143" y1="14857" x2="66000" y2="12000"/>
                        <a14:foregroundMark x1="67571" y1="14000" x2="80571" y2="44143"/>
                        <a14:foregroundMark x1="69000" y1="63143" x2="35000" y2="74429"/>
                        <a14:foregroundMark x1="26000" y1="75286" x2="35714" y2="49000"/>
                      </a14:backgroundRemoval>
                    </a14:imgEffect>
                  </a14:imgLayer>
                </a14:imgProps>
              </a:ext>
            </a:extLst>
          </a:blip>
          <a:srcRect l="5743" r="6624" b="13378"/>
          <a:stretch/>
        </p:blipFill>
        <p:spPr>
          <a:xfrm>
            <a:off x="11085761" y="0"/>
            <a:ext cx="1106239" cy="1093484"/>
          </a:xfrm>
          <a:prstGeom prst="rect">
            <a:avLst/>
          </a:prstGeom>
        </p:spPr>
      </p:pic>
      <p:sp>
        <p:nvSpPr>
          <p:cNvPr id="7" name="TextBox 6">
            <a:extLst>
              <a:ext uri="{FF2B5EF4-FFF2-40B4-BE49-F238E27FC236}">
                <a16:creationId xmlns:a16="http://schemas.microsoft.com/office/drawing/2014/main" id="{E41D5350-504C-42C0-B788-26C581A354FB}"/>
              </a:ext>
            </a:extLst>
          </p:cNvPr>
          <p:cNvSpPr txBox="1"/>
          <p:nvPr/>
        </p:nvSpPr>
        <p:spPr>
          <a:xfrm>
            <a:off x="371743" y="1359930"/>
            <a:ext cx="11192453" cy="4401205"/>
          </a:xfrm>
          <a:prstGeom prst="rect">
            <a:avLst/>
          </a:prstGeom>
          <a:noFill/>
        </p:spPr>
        <p:txBody>
          <a:bodyPr wrap="square" rtlCol="0">
            <a:spAutoFit/>
          </a:bodyPr>
          <a:lstStyle/>
          <a:p>
            <a:r>
              <a:rPr lang="en-GB" sz="4000" dirty="0"/>
              <a:t>Many websites and Apps have many fake profiles also known as Catfish Accounts:</a:t>
            </a:r>
          </a:p>
          <a:p>
            <a:pPr algn="ctr"/>
            <a:r>
              <a:rPr lang="en-GB" sz="4000" dirty="0"/>
              <a:t>“Not everyone online is who they say they are”</a:t>
            </a:r>
          </a:p>
          <a:p>
            <a:pPr algn="ctr"/>
            <a:endParaRPr lang="en-GB" sz="4000" dirty="0"/>
          </a:p>
          <a:p>
            <a:pPr algn="ctr"/>
            <a:r>
              <a:rPr lang="en-GB" sz="4000" b="1" i="1" dirty="0">
                <a:cs typeface="Calibri"/>
              </a:rPr>
              <a:t>3% </a:t>
            </a:r>
            <a:r>
              <a:rPr lang="en-GB" sz="4000" i="1" dirty="0">
                <a:cs typeface="Calibri"/>
              </a:rPr>
              <a:t>of Facebook Profiles, </a:t>
            </a:r>
            <a:r>
              <a:rPr lang="en-GB" sz="4000" b="1" i="1" dirty="0">
                <a:cs typeface="Calibri"/>
              </a:rPr>
              <a:t>15% </a:t>
            </a:r>
            <a:r>
              <a:rPr lang="en-GB" sz="4000" i="1" dirty="0">
                <a:cs typeface="Calibri"/>
              </a:rPr>
              <a:t>of Twitter Profiles and </a:t>
            </a:r>
            <a:r>
              <a:rPr lang="en-GB" sz="4000" b="1" i="1" dirty="0">
                <a:cs typeface="Calibri"/>
              </a:rPr>
              <a:t>8% </a:t>
            </a:r>
            <a:r>
              <a:rPr lang="en-GB" sz="4000" i="1" dirty="0">
                <a:cs typeface="Calibri"/>
              </a:rPr>
              <a:t>of Instagram profiles are fake. Estimated </a:t>
            </a:r>
            <a:r>
              <a:rPr lang="en-GB" sz="4000" b="1" i="1" dirty="0">
                <a:cs typeface="Calibri"/>
              </a:rPr>
              <a:t>142,000,000</a:t>
            </a:r>
            <a:r>
              <a:rPr lang="en-GB" sz="4000" i="1" dirty="0">
                <a:cs typeface="Calibri"/>
              </a:rPr>
              <a:t> fake accounts on the internet</a:t>
            </a:r>
            <a:r>
              <a:rPr lang="en-GB" sz="4000" i="1" dirty="0"/>
              <a:t> </a:t>
            </a:r>
          </a:p>
        </p:txBody>
      </p:sp>
    </p:spTree>
    <p:extLst>
      <p:ext uri="{BB962C8B-B14F-4D97-AF65-F5344CB8AC3E}">
        <p14:creationId xmlns:p14="http://schemas.microsoft.com/office/powerpoint/2010/main" val="7501207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94552A1935DB4BAE0F529CC04127C2" ma:contentTypeVersion="5" ma:contentTypeDescription="Create a new document." ma:contentTypeScope="" ma:versionID="47d2d33c623bf66bd525bd8577c6982d">
  <xsd:schema xmlns:xsd="http://www.w3.org/2001/XMLSchema" xmlns:xs="http://www.w3.org/2001/XMLSchema" xmlns:p="http://schemas.microsoft.com/office/2006/metadata/properties" xmlns:ns2="17d39295-004b-4222-88d8-ad27008ef85c" targetNamespace="http://schemas.microsoft.com/office/2006/metadata/properties" ma:root="true" ma:fieldsID="127f90ae58a902fdc8d2700e0622c2c4" ns2:_="">
    <xsd:import namespace="17d39295-004b-4222-88d8-ad27008ef85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d39295-004b-4222-88d8-ad27008ef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82137D-4538-4CB9-A01D-C563E725940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7d39295-004b-4222-88d8-ad27008ef85c"/>
    <ds:schemaRef ds:uri="http://www.w3.org/XML/1998/namespace"/>
    <ds:schemaRef ds:uri="http://purl.org/dc/dcmitype/"/>
  </ds:schemaRefs>
</ds:datastoreItem>
</file>

<file path=customXml/itemProps2.xml><?xml version="1.0" encoding="utf-8"?>
<ds:datastoreItem xmlns:ds="http://schemas.openxmlformats.org/officeDocument/2006/customXml" ds:itemID="{38C248B3-5D89-477A-AF85-5D75A2737C04}">
  <ds:schemaRefs>
    <ds:schemaRef ds:uri="http://schemas.microsoft.com/sharepoint/v3/contenttype/forms"/>
  </ds:schemaRefs>
</ds:datastoreItem>
</file>

<file path=customXml/itemProps3.xml><?xml version="1.0" encoding="utf-8"?>
<ds:datastoreItem xmlns:ds="http://schemas.openxmlformats.org/officeDocument/2006/customXml" ds:itemID="{9C96DE61-CEC1-40C7-81B7-88C259EEA4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d39295-004b-4222-88d8-ad27008ef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1659</TotalTime>
  <Words>1195</Words>
  <Application>Microsoft Office PowerPoint</Application>
  <PresentationFormat>Widescreen</PresentationFormat>
  <Paragraphs>139</Paragraphs>
  <Slides>25</Slides>
  <Notes>14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lastModifiedBy>Mrs L Walshe</cp:lastModifiedBy>
  <cp:revision>347</cp:revision>
  <dcterms:created xsi:type="dcterms:W3CDTF">2015-07-27T20:59:03Z</dcterms:created>
  <dcterms:modified xsi:type="dcterms:W3CDTF">2026-06-26T08:33:16Z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0x010100C894552A1935DB4BAE0F529CC04127C2</vt:lpwstr>
  </property>
</Properties>
</file>