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41"/>
  </p:notesMasterIdLst>
  <p:sldIdLst>
    <p:sldId id="304" r:id="rId5"/>
    <p:sldId id="292" r:id="rId6"/>
    <p:sldId id="320" r:id="rId7"/>
    <p:sldId id="380" r:id="rId8"/>
    <p:sldId id="381" r:id="rId9"/>
    <p:sldId id="281" r:id="rId10"/>
    <p:sldId id="384" r:id="rId11"/>
    <p:sldId id="258" r:id="rId12"/>
    <p:sldId id="259" r:id="rId13"/>
    <p:sldId id="260" r:id="rId14"/>
    <p:sldId id="262" r:id="rId15"/>
    <p:sldId id="263" r:id="rId16"/>
    <p:sldId id="385" r:id="rId17"/>
    <p:sldId id="266" r:id="rId18"/>
    <p:sldId id="267" r:id="rId19"/>
    <p:sldId id="268" r:id="rId20"/>
    <p:sldId id="269" r:id="rId21"/>
    <p:sldId id="270" r:id="rId22"/>
    <p:sldId id="271" r:id="rId23"/>
    <p:sldId id="272" r:id="rId24"/>
    <p:sldId id="273" r:id="rId25"/>
    <p:sldId id="274" r:id="rId26"/>
    <p:sldId id="386" r:id="rId27"/>
    <p:sldId id="382" r:id="rId28"/>
    <p:sldId id="383" r:id="rId29"/>
    <p:sldId id="327" r:id="rId30"/>
    <p:sldId id="375" r:id="rId31"/>
    <p:sldId id="340" r:id="rId32"/>
    <p:sldId id="378" r:id="rId33"/>
    <p:sldId id="374" r:id="rId34"/>
    <p:sldId id="387" r:id="rId35"/>
    <p:sldId id="376" r:id="rId36"/>
    <p:sldId id="377" r:id="rId37"/>
    <p:sldId id="379" r:id="rId38"/>
    <p:sldId id="282" r:id="rId39"/>
    <p:sldId id="305"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D5FF"/>
    <a:srgbClr val="DEBDFF"/>
    <a:srgbClr val="E7F2FF"/>
    <a:srgbClr val="E7F9FF"/>
    <a:srgbClr val="CCFF66"/>
    <a:srgbClr val="FFFF99"/>
    <a:srgbClr val="FF66FF"/>
    <a:srgbClr val="2AF642"/>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CF13F2E-CD26-A0DE-13E0-2BD345B5E8AD}" v="139" dt="2026-04-09T15:59:09.542"/>
  </p1510:revLst>
</p1510:revInfo>
</file>

<file path=ppt/tableStyles.xml><?xml version="1.0" encoding="utf-8"?>
<a:tblStyleLst xmlns:a="http://schemas.openxmlformats.org/drawingml/2006/main" def="{5C22544A-7EE6-4342-B048-85BDC9FD1C3A}">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551" autoAdjust="0"/>
    <p:restoredTop sz="92791" autoAdjust="0"/>
  </p:normalViewPr>
  <p:slideViewPr>
    <p:cSldViewPr snapToGrid="0">
      <p:cViewPr varScale="1">
        <p:scale>
          <a:sx n="62" d="100"/>
          <a:sy n="62" d="100"/>
        </p:scale>
        <p:origin x="1116"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4FA23AC-E7F7-4101-86A1-3103F58F5DA4}" type="datetimeFigureOut">
              <a:rPr lang="en-GB" smtClean="0"/>
              <a:t>26/06/2026</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8E39FC-3F8E-4C6F-BF5D-F785557B5399}" type="slidenum">
              <a:rPr lang="en-GB" smtClean="0"/>
              <a:t>‹#›</a:t>
            </a:fld>
            <a:endParaRPr lang="en-GB"/>
          </a:p>
        </p:txBody>
      </p:sp>
    </p:spTree>
    <p:extLst>
      <p:ext uri="{BB962C8B-B14F-4D97-AF65-F5344CB8AC3E}">
        <p14:creationId xmlns:p14="http://schemas.microsoft.com/office/powerpoint/2010/main" val="11932776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666F3D-0442-264F-8B2A-0D8EBE095DF3}" type="slidenum">
              <a:rPr lang="en-US" smtClean="0"/>
              <a:t>12</a:t>
            </a:fld>
            <a:endParaRPr lang="en-US" dirty="0"/>
          </a:p>
        </p:txBody>
      </p:sp>
    </p:spTree>
    <p:extLst>
      <p:ext uri="{BB962C8B-B14F-4D97-AF65-F5344CB8AC3E}">
        <p14:creationId xmlns:p14="http://schemas.microsoft.com/office/powerpoint/2010/main" val="18846890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88E39FC-3F8E-4C6F-BF5D-F785557B539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434808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88E39FC-3F8E-4C6F-BF5D-F785557B539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533439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88E39FC-3F8E-4C6F-BF5D-F785557B539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427914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88E39FC-3F8E-4C6F-BF5D-F785557B539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548581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88E39FC-3F8E-4C6F-BF5D-F785557B539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182555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88E39FC-3F8E-4C6F-BF5D-F785557B539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08576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1B59B0-C778-A029-314F-47A22752D3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76D04D-8D11-10A0-290C-FB4658B5EB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752B80-2090-38B8-600A-63269A08FA5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EDF436C-2C5A-49A5-F443-15992145D0C0}"/>
              </a:ext>
            </a:extLst>
          </p:cNvPr>
          <p:cNvSpPr>
            <a:spLocks noGrp="1"/>
          </p:cNvSpPr>
          <p:nvPr>
            <p:ph type="sldNum" sz="quarter" idx="5"/>
          </p:nvPr>
        </p:nvSpPr>
        <p:spPr/>
        <p:txBody>
          <a:bodyPr/>
          <a:lstStyle/>
          <a:p>
            <a:fld id="{8B666F3D-0442-264F-8B2A-0D8EBE095DF3}" type="slidenum">
              <a:rPr lang="en-US" smtClean="0"/>
              <a:t>13</a:t>
            </a:fld>
            <a:endParaRPr lang="en-US" dirty="0"/>
          </a:p>
        </p:txBody>
      </p:sp>
    </p:spTree>
    <p:extLst>
      <p:ext uri="{BB962C8B-B14F-4D97-AF65-F5344CB8AC3E}">
        <p14:creationId xmlns:p14="http://schemas.microsoft.com/office/powerpoint/2010/main" val="770115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TAKE 20 ACTIVITY 1</a:t>
            </a:r>
          </a:p>
          <a:p>
            <a:endParaRPr lang="en-US" dirty="0"/>
          </a:p>
          <a:p>
            <a:r>
              <a:rPr lang="en-US" dirty="0"/>
              <a:t>This activity explores some of the myths surrounding pregnancy. The task can be completed individually or in pairs/groups. Ask students to write numbers 1-18 on a page then show PowerPoint Slides 11 and 12. They need to put a tick or a cross for each statement depending on whether they think it's a myth or is true. Go through the answers on PowerPoint Slides 13-18. Get some feedback on scores. Was there </a:t>
            </a:r>
            <a:r>
              <a:rPr lang="en-US" dirty="0" err="1"/>
              <a:t>any‘myth</a:t>
            </a:r>
            <a:r>
              <a:rPr lang="en-US" dirty="0"/>
              <a:t>’ that lots of the group thought was a fact? Show PowerPoint Slide 19 and ask if there are any other things they’ve heard about pregnancy. The pictures on the slide give some suggestions. Here are some notes to help with this feedback:</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Alcohol, shellfish and smoking should all be avoided during pregnancy.</a:t>
            </a:r>
          </a:p>
          <a:p>
            <a:pPr marL="171450" indent="-171450">
              <a:buFont typeface="Arial" panose="020B0604020202020204" pitchFamily="34" charset="0"/>
              <a:buChar char="•"/>
            </a:pPr>
            <a:r>
              <a:rPr lang="en-US" dirty="0"/>
              <a:t>Folic acid is very important for early development and can help prevent neural tube defects in the baby.</a:t>
            </a:r>
          </a:p>
          <a:p>
            <a:pPr marL="171450" indent="-171450">
              <a:buFont typeface="Arial" panose="020B0604020202020204" pitchFamily="34" charset="0"/>
              <a:buChar char="•"/>
            </a:pPr>
            <a:r>
              <a:rPr lang="en-US" dirty="0"/>
              <a:t>Skiing is fine but in later pregnancy balance isn’t so good, so accidents would be more likely.</a:t>
            </a:r>
          </a:p>
          <a:p>
            <a:pPr marL="171450" indent="-171450">
              <a:buFont typeface="Arial" panose="020B0604020202020204" pitchFamily="34" charset="0"/>
              <a:buChar char="•"/>
            </a:pPr>
            <a:r>
              <a:rPr lang="en-US" dirty="0"/>
              <a:t>All hard cheeses, whether they’re made with pasteurized or unpasteurized milk, are generally safe to eat during pregnancy. According to the NHS, hard cheeses don’t have as much water in them as soft cheeses, making it much harder for bacteria to grow. As long as they’re pasteurized, many soft cheeses are perfectly safe to eat during pregnancy.</a:t>
            </a:r>
          </a:p>
        </p:txBody>
      </p:sp>
      <p:sp>
        <p:nvSpPr>
          <p:cNvPr id="4" name="Slide Number Placeholder 3"/>
          <p:cNvSpPr>
            <a:spLocks noGrp="1"/>
          </p:cNvSpPr>
          <p:nvPr>
            <p:ph type="sldNum" sz="quarter" idx="5"/>
          </p:nvPr>
        </p:nvSpPr>
        <p:spPr/>
        <p:txBody>
          <a:bodyPr/>
          <a:lstStyle/>
          <a:p>
            <a:fld id="{8B666F3D-0442-264F-8B2A-0D8EBE095DF3}" type="slidenum">
              <a:rPr lang="en-US" smtClean="0"/>
              <a:t>15</a:t>
            </a:fld>
            <a:endParaRPr lang="en-US" dirty="0"/>
          </a:p>
        </p:txBody>
      </p:sp>
    </p:spTree>
    <p:extLst>
      <p:ext uri="{BB962C8B-B14F-4D97-AF65-F5344CB8AC3E}">
        <p14:creationId xmlns:p14="http://schemas.microsoft.com/office/powerpoint/2010/main" val="24529747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B666F3D-0442-264F-8B2A-0D8EBE095DF3}" type="slidenum">
              <a:rPr lang="en-US" smtClean="0"/>
              <a:t>16</a:t>
            </a:fld>
            <a:endParaRPr lang="en-US" dirty="0"/>
          </a:p>
        </p:txBody>
      </p:sp>
    </p:spTree>
    <p:extLst>
      <p:ext uri="{BB962C8B-B14F-4D97-AF65-F5344CB8AC3E}">
        <p14:creationId xmlns:p14="http://schemas.microsoft.com/office/powerpoint/2010/main" val="1604314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B666F3D-0442-264F-8B2A-0D8EBE095DF3}" type="slidenum">
              <a:rPr lang="en-US" smtClean="0"/>
              <a:t>17</a:t>
            </a:fld>
            <a:endParaRPr lang="en-US" dirty="0"/>
          </a:p>
        </p:txBody>
      </p:sp>
    </p:spTree>
    <p:extLst>
      <p:ext uri="{BB962C8B-B14F-4D97-AF65-F5344CB8AC3E}">
        <p14:creationId xmlns:p14="http://schemas.microsoft.com/office/powerpoint/2010/main" val="12916158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B666F3D-0442-264F-8B2A-0D8EBE095DF3}" type="slidenum">
              <a:rPr lang="en-US" smtClean="0"/>
              <a:t>18</a:t>
            </a:fld>
            <a:endParaRPr lang="en-US" dirty="0"/>
          </a:p>
        </p:txBody>
      </p:sp>
    </p:spTree>
    <p:extLst>
      <p:ext uri="{BB962C8B-B14F-4D97-AF65-F5344CB8AC3E}">
        <p14:creationId xmlns:p14="http://schemas.microsoft.com/office/powerpoint/2010/main" val="13953118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B666F3D-0442-264F-8B2A-0D8EBE095DF3}" type="slidenum">
              <a:rPr lang="en-US" smtClean="0"/>
              <a:t>19</a:t>
            </a:fld>
            <a:endParaRPr lang="en-US" dirty="0"/>
          </a:p>
        </p:txBody>
      </p:sp>
    </p:spTree>
    <p:extLst>
      <p:ext uri="{BB962C8B-B14F-4D97-AF65-F5344CB8AC3E}">
        <p14:creationId xmlns:p14="http://schemas.microsoft.com/office/powerpoint/2010/main" val="29440764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88E39FC-3F8E-4C6F-BF5D-F785557B539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489396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88E39FC-3F8E-4C6F-BF5D-F785557B539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947059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D4661B8-9591-469A-9F87-3E07F30C608C}" type="datetimeFigureOut">
              <a:rPr lang="en-GB" smtClean="0"/>
              <a:t>26/06/2026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32769148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4661B8-9591-469A-9F87-3E07F30C608C}" type="datetimeFigureOut">
              <a:rPr lang="en-GB" smtClean="0"/>
              <a:t>26/06/2026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18291894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4661B8-9591-469A-9F87-3E07F30C608C}" type="datetimeFigureOut">
              <a:rPr lang="en-GB" smtClean="0"/>
              <a:t>26/06/2026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1500030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4661B8-9591-469A-9F87-3E07F30C608C}" type="datetimeFigureOut">
              <a:rPr lang="en-GB" smtClean="0"/>
              <a:t>26/06/2026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628596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D4661B8-9591-469A-9F87-3E07F30C608C}" type="datetimeFigureOut">
              <a:rPr lang="en-GB" smtClean="0"/>
              <a:t>26/06/2026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39316299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D4661B8-9591-469A-9F87-3E07F30C608C}" type="datetimeFigureOut">
              <a:rPr lang="en-GB" smtClean="0"/>
              <a:t>26/06/2026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6881105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D4661B8-9591-469A-9F87-3E07F30C608C}" type="datetimeFigureOut">
              <a:rPr lang="en-GB" smtClean="0"/>
              <a:t>26/06/2026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19702457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D4661B8-9591-469A-9F87-3E07F30C608C}" type="datetimeFigureOut">
              <a:rPr lang="en-GB" smtClean="0"/>
              <a:t>26/06/2026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338720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4661B8-9591-469A-9F87-3E07F30C608C}" type="datetimeFigureOut">
              <a:rPr lang="en-GB" smtClean="0"/>
              <a:t>26/06/2026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427895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D4661B8-9591-469A-9F87-3E07F30C608C}" type="datetimeFigureOut">
              <a:rPr lang="en-GB" smtClean="0"/>
              <a:t>26/06/2026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17241099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D4661B8-9591-469A-9F87-3E07F30C608C}" type="datetimeFigureOut">
              <a:rPr lang="en-GB" smtClean="0"/>
              <a:t>26/06/2026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33504178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4661B8-9591-469A-9F87-3E07F30C608C}" type="datetimeFigureOut">
              <a:rPr lang="en-GB" smtClean="0"/>
              <a:t>26/06/2026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57024C-28A1-4061-A44F-9704616F493F}" type="slidenum">
              <a:rPr lang="en-GB" smtClean="0"/>
              <a:t>‹#›</a:t>
            </a:fld>
            <a:endParaRPr lang="en-GB"/>
          </a:p>
        </p:txBody>
      </p:sp>
    </p:spTree>
    <p:extLst>
      <p:ext uri="{BB962C8B-B14F-4D97-AF65-F5344CB8AC3E}">
        <p14:creationId xmlns:p14="http://schemas.microsoft.com/office/powerpoint/2010/main" val="202438800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0.sv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2.svg"/></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2.svg"/></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22.svg"/><Relationship Id="rId4" Type="http://schemas.openxmlformats.org/officeDocument/2006/relationships/image" Target="../media/image25.sv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6.jpeg"/><Relationship Id="rId1" Type="http://schemas.openxmlformats.org/officeDocument/2006/relationships/slideLayout" Target="../slideLayouts/slideLayout7.xml"/><Relationship Id="rId4" Type="http://schemas.openxmlformats.org/officeDocument/2006/relationships/image" Target="../media/image25.svg"/></Relationships>
</file>

<file path=ppt/slides/_rels/slide21.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7.jpeg"/><Relationship Id="rId1" Type="http://schemas.openxmlformats.org/officeDocument/2006/relationships/slideLayout" Target="../slideLayouts/slideLayout7.xml"/><Relationship Id="rId4" Type="http://schemas.openxmlformats.org/officeDocument/2006/relationships/image" Target="../media/image22.svg"/></Relationships>
</file>

<file path=ppt/slides/_rels/slide22.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Layout" Target="../slideLayouts/slideLayout7.xml"/><Relationship Id="rId1" Type="http://schemas.openxmlformats.org/officeDocument/2006/relationships/video" Target="https://www.youtube.com/embed/95G1hngbxxM?feature=oembed"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s://upload.wikimedia.org/wikipedia/commons/a/ad/Stephen_Hawking_Pronunciation.ogg"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32.jpe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3.png"/><Relationship Id="rId5" Type="http://schemas.openxmlformats.org/officeDocument/2006/relationships/hyperlink" Target="https://upload.wikimedia.org/wikipedia/commons/a/ad/Stephen_Hawking_Pronunciation.ogg" TargetMode="External"/><Relationship Id="rId4" Type="http://schemas.openxmlformats.org/officeDocument/2006/relationships/notesSlide" Target="../notesSlides/notesSlide9.xml"/></Relationships>
</file>

<file path=ppt/slides/_rels/slide28.xml.rels><?xml version="1.0" encoding="UTF-8" standalone="yes"?>
<Relationships xmlns="http://schemas.openxmlformats.org/package/2006/relationships"><Relationship Id="rId3" Type="http://schemas.openxmlformats.org/officeDocument/2006/relationships/hyperlink" Target="https://upload.wikimedia.org/wikipedia/commons/a/ad/Stephen_Hawking_Pronunciation.ogg"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hyperlink" Target="https://upload.wikimedia.org/wikipedia/commons/a/ad/Stephen_Hawking_Pronunciation.ogg"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svg"/><Relationship Id="rId7" Type="http://schemas.openxmlformats.org/officeDocument/2006/relationships/image" Target="../media/image10.jpeg"/><Relationship Id="rId12" Type="http://schemas.openxmlformats.org/officeDocument/2006/relationships/image" Target="../media/image15.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jpeg"/><Relationship Id="rId11" Type="http://schemas.openxmlformats.org/officeDocument/2006/relationships/image" Target="../media/image14.svg"/><Relationship Id="rId5" Type="http://schemas.openxmlformats.org/officeDocument/2006/relationships/image" Target="../media/image8.jpeg"/><Relationship Id="rId10" Type="http://schemas.openxmlformats.org/officeDocument/2006/relationships/image" Target="../media/image13.svg"/><Relationship Id="rId4" Type="http://schemas.openxmlformats.org/officeDocument/2006/relationships/image" Target="../media/image7.png"/><Relationship Id="rId9" Type="http://schemas.openxmlformats.org/officeDocument/2006/relationships/image" Target="../media/image12.svg"/></Relationships>
</file>

<file path=ppt/slides/_rels/slide30.xml.rels><?xml version="1.0" encoding="UTF-8" standalone="yes"?>
<Relationships xmlns="http://schemas.openxmlformats.org/package/2006/relationships"><Relationship Id="rId3" Type="http://schemas.openxmlformats.org/officeDocument/2006/relationships/hyperlink" Target="https://upload.wikimedia.org/wikipedia/commons/a/ad/Stephen_Hawking_Pronunciation.ogg"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slideLayout" Target="../slideLayouts/slideLayout2.xml"/><Relationship Id="rId1" Type="http://schemas.openxmlformats.org/officeDocument/2006/relationships/video" Target="https://www.youtube.com/embed/EzJzhA39HIw?feature=oembed"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upload.wikimedia.org/wikipedia/commons/a/ad/Stephen_Hawking_Pronunciation.ogg"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hyperlink" Target="https://www.youtube.com/watch?v=jRpc5FXFsUE" TargetMode="Externa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37.png"/><Relationship Id="rId5" Type="http://schemas.openxmlformats.org/officeDocument/2006/relationships/hyperlink" Target="https://upload.wikimedia.org/wikipedia/commons/a/ad/Stephen_Hawking_Pronunciation.ogg" TargetMode="External"/><Relationship Id="rId4" Type="http://schemas.openxmlformats.org/officeDocument/2006/relationships/notesSlide" Target="../notesSlides/notesSlide14.xml"/></Relationships>
</file>

<file path=ppt/slides/_rels/slide34.xml.rels><?xml version="1.0" encoding="UTF-8" standalone="yes"?>
<Relationships xmlns="http://schemas.openxmlformats.org/package/2006/relationships"><Relationship Id="rId3" Type="http://schemas.openxmlformats.org/officeDocument/2006/relationships/hyperlink" Target="https://upload.wikimedia.org/wikipedia/commons/a/ad/Stephen_Hawking_Pronunciation.ogg"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jpeg"/><Relationship Id="rId4" Type="http://schemas.openxmlformats.org/officeDocument/2006/relationships/image" Target="../media/image41.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upload.wikimedia.org/wikipedia/commons/a/ad/Stephen_Hawking_Pronunciation.ogg" TargetMode="External"/><Relationship Id="rId1" Type="http://schemas.openxmlformats.org/officeDocument/2006/relationships/slideLayout" Target="../slideLayouts/slideLayout1.xml"/><Relationship Id="rId4" Type="http://schemas.openxmlformats.org/officeDocument/2006/relationships/image" Target="../media/image17.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2.xml"/><Relationship Id="rId1" Type="http://schemas.openxmlformats.org/officeDocument/2006/relationships/video" Target="https://www.youtube.com/embed/SiNHMWkJYs0?feature=oembed"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00D8ACB-589E-89ED-98D1-55E26DB559D6}"/>
              </a:ext>
            </a:extLst>
          </p:cNvPr>
          <p:cNvSpPr txBox="1"/>
          <p:nvPr/>
        </p:nvSpPr>
        <p:spPr>
          <a:xfrm>
            <a:off x="255494" y="5551394"/>
            <a:ext cx="2794000" cy="1046440"/>
          </a:xfrm>
          <a:prstGeom prst="rect">
            <a:avLst/>
          </a:prstGeom>
          <a:noFill/>
          <a:ln>
            <a:solidFill>
              <a:schemeClr val="bg1"/>
            </a:solidFill>
          </a:ln>
        </p:spPr>
        <p:txBody>
          <a:bodyPr wrap="square" lIns="60960" tIns="30480" rIns="60960" bIns="3048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GB" sz="1600" b="1" dirty="0">
                <a:solidFill>
                  <a:schemeClr val="bg1"/>
                </a:solidFill>
              </a:rPr>
              <a:t>Year 10 Personal Development</a:t>
            </a:r>
          </a:p>
          <a:p>
            <a:r>
              <a:rPr lang="en-GB" sz="1600" b="1" dirty="0">
                <a:solidFill>
                  <a:schemeClr val="bg1"/>
                </a:solidFill>
                <a:cs typeface="Calibri"/>
              </a:rPr>
              <a:t>Health and Fitness</a:t>
            </a:r>
          </a:p>
          <a:p>
            <a:r>
              <a:rPr lang="en-GB" sz="1600" b="1" dirty="0">
                <a:solidFill>
                  <a:schemeClr val="bg1"/>
                </a:solidFill>
                <a:cs typeface="Calibri"/>
              </a:rPr>
              <a:t>Keeping Safe</a:t>
            </a:r>
          </a:p>
          <a:p>
            <a:r>
              <a:rPr lang="en-GB" sz="1600" b="1" dirty="0">
                <a:solidFill>
                  <a:schemeClr val="bg1"/>
                </a:solidFill>
                <a:cs typeface="Calibri"/>
              </a:rPr>
              <a:t>Sexual Health</a:t>
            </a:r>
          </a:p>
        </p:txBody>
      </p:sp>
      <p:pic>
        <p:nvPicPr>
          <p:cNvPr id="1028" name="Picture 4">
            <a:extLst>
              <a:ext uri="{FF2B5EF4-FFF2-40B4-BE49-F238E27FC236}">
                <a16:creationId xmlns:a16="http://schemas.microsoft.com/office/drawing/2014/main" id="{02EB9A11-6945-9008-3BD8-70ED398F29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0" y="4648200"/>
            <a:ext cx="1822450" cy="18224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C08DBD6-17AB-1E64-B7D0-5734FE624B78}"/>
              </a:ext>
            </a:extLst>
          </p:cNvPr>
          <p:cNvSpPr txBox="1"/>
          <p:nvPr/>
        </p:nvSpPr>
        <p:spPr>
          <a:xfrm>
            <a:off x="4334695" y="871793"/>
            <a:ext cx="8069825" cy="1046440"/>
          </a:xfrm>
          <a:prstGeom prst="rect">
            <a:avLst/>
          </a:prstGeom>
          <a:noFill/>
        </p:spPr>
        <p:txBody>
          <a:bodyPr wrap="square" lIns="60960" tIns="30480" rIns="60960" bIns="3048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GB" sz="6400" b="1" dirty="0">
                <a:solidFill>
                  <a:schemeClr val="bg1"/>
                </a:solidFill>
                <a:ea typeface="Calibri"/>
                <a:cs typeface="Calibri"/>
              </a:rPr>
              <a:t>Fertility</a:t>
            </a:r>
          </a:p>
        </p:txBody>
      </p:sp>
      <p:pic>
        <p:nvPicPr>
          <p:cNvPr id="3" name="Picture 5" descr="A flag with a cross with Great Britain in the background&#10;&#10;Description automatically generated">
            <a:extLst>
              <a:ext uri="{FF2B5EF4-FFF2-40B4-BE49-F238E27FC236}">
                <a16:creationId xmlns:a16="http://schemas.microsoft.com/office/drawing/2014/main" id="{95CADD7F-975E-9AD9-C560-78E99C3E6773}"/>
              </a:ext>
            </a:extLst>
          </p:cNvPr>
          <p:cNvPicPr>
            <a:picLocks noChangeAspect="1"/>
          </p:cNvPicPr>
          <p:nvPr/>
        </p:nvPicPr>
        <p:blipFill>
          <a:blip r:embed="rId3"/>
          <a:stretch>
            <a:fillRect/>
          </a:stretch>
        </p:blipFill>
        <p:spPr>
          <a:xfrm>
            <a:off x="251012" y="237814"/>
            <a:ext cx="1828800" cy="936314"/>
          </a:xfrm>
          <a:prstGeom prst="rect">
            <a:avLst/>
          </a:prstGeom>
        </p:spPr>
      </p:pic>
      <p:sp>
        <p:nvSpPr>
          <p:cNvPr id="6" name="TextBox 5">
            <a:extLst>
              <a:ext uri="{FF2B5EF4-FFF2-40B4-BE49-F238E27FC236}">
                <a16:creationId xmlns:a16="http://schemas.microsoft.com/office/drawing/2014/main" id="{335D9002-A6FF-720A-C161-7DC1D56EE046}"/>
              </a:ext>
            </a:extLst>
          </p:cNvPr>
          <p:cNvSpPr txBox="1"/>
          <p:nvPr/>
        </p:nvSpPr>
        <p:spPr>
          <a:xfrm>
            <a:off x="2302809" y="285750"/>
            <a:ext cx="5496485" cy="307777"/>
          </a:xfrm>
          <a:prstGeom prst="rect">
            <a:avLst/>
          </a:prstGeom>
          <a:noFill/>
          <a:ln>
            <a:solidFill>
              <a:schemeClr val="tx1"/>
            </a:solidFill>
          </a:ln>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GB" sz="1600" b="1" dirty="0">
                <a:solidFill>
                  <a:schemeClr val="bg1"/>
                </a:solidFill>
                <a:cs typeface="Calibri"/>
              </a:rPr>
              <a:t>British Values: Individual Liberty, Rule of Law</a:t>
            </a:r>
            <a:endParaRPr lang="en-GB" sz="1600" b="1" dirty="0">
              <a:solidFill>
                <a:schemeClr val="bg1"/>
              </a:solidFill>
            </a:endParaRPr>
          </a:p>
        </p:txBody>
      </p:sp>
      <p:pic>
        <p:nvPicPr>
          <p:cNvPr id="4" name="Picture 3" descr="Surrogate Compensation Explained: What You Can Expect | Fairfax Surrogacy">
            <a:extLst>
              <a:ext uri="{FF2B5EF4-FFF2-40B4-BE49-F238E27FC236}">
                <a16:creationId xmlns:a16="http://schemas.microsoft.com/office/drawing/2014/main" id="{02600452-9027-F79D-8D31-47B3E4AB7BFA}"/>
              </a:ext>
            </a:extLst>
          </p:cNvPr>
          <p:cNvPicPr>
            <a:picLocks noChangeAspect="1"/>
          </p:cNvPicPr>
          <p:nvPr/>
        </p:nvPicPr>
        <p:blipFill>
          <a:blip r:embed="rId4"/>
          <a:stretch>
            <a:fillRect/>
          </a:stretch>
        </p:blipFill>
        <p:spPr>
          <a:xfrm>
            <a:off x="3310313" y="2190750"/>
            <a:ext cx="5418973" cy="3609975"/>
          </a:xfrm>
          <a:prstGeom prst="rect">
            <a:avLst/>
          </a:prstGeom>
        </p:spPr>
      </p:pic>
    </p:spTree>
    <p:extLst>
      <p:ext uri="{BB962C8B-B14F-4D97-AF65-F5344CB8AC3E}">
        <p14:creationId xmlns:p14="http://schemas.microsoft.com/office/powerpoint/2010/main" val="27260090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5"/>
          <p:cNvGrpSpPr/>
          <p:nvPr/>
        </p:nvGrpSpPr>
        <p:grpSpPr>
          <a:xfrm>
            <a:off x="685800" y="1772869"/>
            <a:ext cx="2456217" cy="4256145"/>
            <a:chOff x="0" y="0"/>
            <a:chExt cx="4912433" cy="8512290"/>
          </a:xfrm>
        </p:grpSpPr>
        <p:grpSp>
          <p:nvGrpSpPr>
            <p:cNvPr id="6" name="Group 6"/>
            <p:cNvGrpSpPr/>
            <p:nvPr/>
          </p:nvGrpSpPr>
          <p:grpSpPr>
            <a:xfrm>
              <a:off x="0" y="0"/>
              <a:ext cx="4912433" cy="2313959"/>
              <a:chOff x="0" y="0"/>
              <a:chExt cx="1246303" cy="587060"/>
            </a:xfrm>
          </p:grpSpPr>
          <p:sp>
            <p:nvSpPr>
              <p:cNvPr id="7" name="Freeform 7"/>
              <p:cNvSpPr/>
              <p:nvPr/>
            </p:nvSpPr>
            <p:spPr>
              <a:xfrm>
                <a:off x="0" y="0"/>
                <a:ext cx="1246303" cy="587060"/>
              </a:xfrm>
              <a:custGeom>
                <a:avLst/>
                <a:gdLst/>
                <a:ahLst/>
                <a:cxnLst/>
                <a:rect l="l" t="t" r="r" b="b"/>
                <a:pathLst>
                  <a:path w="1246303" h="587060">
                    <a:moveTo>
                      <a:pt x="0" y="0"/>
                    </a:moveTo>
                    <a:lnTo>
                      <a:pt x="1246303" y="0"/>
                    </a:lnTo>
                    <a:lnTo>
                      <a:pt x="1246303" y="587060"/>
                    </a:lnTo>
                    <a:lnTo>
                      <a:pt x="0" y="587060"/>
                    </a:lnTo>
                    <a:close/>
                  </a:path>
                </a:pathLst>
              </a:custGeom>
              <a:solidFill>
                <a:schemeClr val="accent6">
                  <a:lumMod val="75000"/>
                </a:schemeClr>
              </a:solidFill>
            </p:spPr>
          </p:sp>
        </p:grpSp>
        <p:sp>
          <p:nvSpPr>
            <p:cNvPr id="8" name="TextBox 8"/>
            <p:cNvSpPr txBox="1"/>
            <p:nvPr/>
          </p:nvSpPr>
          <p:spPr>
            <a:xfrm>
              <a:off x="0" y="402140"/>
              <a:ext cx="4912433" cy="1542204"/>
            </a:xfrm>
            <a:prstGeom prst="rect">
              <a:avLst/>
            </a:prstGeom>
            <a:solidFill>
              <a:schemeClr val="accent6">
                <a:lumMod val="75000"/>
              </a:schemeClr>
            </a:solidFill>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986"/>
                </a:lnSpc>
                <a:spcBef>
                  <a:spcPct val="0"/>
                </a:spcBef>
              </a:pPr>
              <a:r>
                <a:rPr lang="en-US" sz="2133" dirty="0">
                  <a:solidFill>
                    <a:srgbClr val="FFFFFF"/>
                  </a:solidFill>
                  <a:latin typeface="Calibri"/>
                </a:rPr>
                <a:t>Affects men and women equally</a:t>
              </a:r>
            </a:p>
          </p:txBody>
        </p:sp>
        <p:grpSp>
          <p:nvGrpSpPr>
            <p:cNvPr id="9" name="Group 9"/>
            <p:cNvGrpSpPr/>
            <p:nvPr/>
          </p:nvGrpSpPr>
          <p:grpSpPr>
            <a:xfrm>
              <a:off x="0" y="3099165"/>
              <a:ext cx="4912433" cy="2313959"/>
              <a:chOff x="0" y="0"/>
              <a:chExt cx="1246303" cy="587060"/>
            </a:xfrm>
          </p:grpSpPr>
          <p:sp>
            <p:nvSpPr>
              <p:cNvPr id="10" name="Freeform 10"/>
              <p:cNvSpPr/>
              <p:nvPr/>
            </p:nvSpPr>
            <p:spPr>
              <a:xfrm>
                <a:off x="0" y="0"/>
                <a:ext cx="1246303" cy="587060"/>
              </a:xfrm>
              <a:custGeom>
                <a:avLst/>
                <a:gdLst/>
                <a:ahLst/>
                <a:cxnLst/>
                <a:rect l="l" t="t" r="r" b="b"/>
                <a:pathLst>
                  <a:path w="1246303" h="587060">
                    <a:moveTo>
                      <a:pt x="0" y="0"/>
                    </a:moveTo>
                    <a:lnTo>
                      <a:pt x="1246303" y="0"/>
                    </a:lnTo>
                    <a:lnTo>
                      <a:pt x="1246303" y="587060"/>
                    </a:lnTo>
                    <a:lnTo>
                      <a:pt x="0" y="587060"/>
                    </a:lnTo>
                    <a:close/>
                  </a:path>
                </a:pathLst>
              </a:custGeom>
              <a:solidFill>
                <a:schemeClr val="accent6">
                  <a:lumMod val="75000"/>
                </a:schemeClr>
              </a:solidFill>
            </p:spPr>
          </p:sp>
        </p:grpSp>
        <p:sp>
          <p:nvSpPr>
            <p:cNvPr id="11" name="TextBox 11"/>
            <p:cNvSpPr txBox="1"/>
            <p:nvPr/>
          </p:nvSpPr>
          <p:spPr>
            <a:xfrm>
              <a:off x="0" y="2983341"/>
              <a:ext cx="4912433" cy="1542204"/>
            </a:xfrm>
            <a:prstGeom prst="rect">
              <a:avLst/>
            </a:prstGeom>
            <a:solidFill>
              <a:schemeClr val="accent6">
                <a:lumMod val="75000"/>
              </a:schemeClr>
            </a:solidFill>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986"/>
                </a:lnSpc>
              </a:pPr>
              <a:endParaRPr sz="800" dirty="0"/>
            </a:p>
            <a:p>
              <a:pPr algn="ctr">
                <a:lnSpc>
                  <a:spcPts val="2986"/>
                </a:lnSpc>
                <a:spcBef>
                  <a:spcPct val="0"/>
                </a:spcBef>
              </a:pPr>
              <a:r>
                <a:rPr lang="en-US" sz="2133" dirty="0">
                  <a:solidFill>
                    <a:srgbClr val="FFFFFF"/>
                  </a:solidFill>
                  <a:latin typeface="Calibri"/>
                </a:rPr>
                <a:t>20%</a:t>
              </a:r>
            </a:p>
          </p:txBody>
        </p:sp>
        <p:grpSp>
          <p:nvGrpSpPr>
            <p:cNvPr id="12" name="Group 12"/>
            <p:cNvGrpSpPr/>
            <p:nvPr/>
          </p:nvGrpSpPr>
          <p:grpSpPr>
            <a:xfrm>
              <a:off x="0" y="6198331"/>
              <a:ext cx="4912433" cy="2313959"/>
              <a:chOff x="0" y="0"/>
              <a:chExt cx="1246303" cy="587060"/>
            </a:xfrm>
          </p:grpSpPr>
          <p:sp>
            <p:nvSpPr>
              <p:cNvPr id="13" name="Freeform 13"/>
              <p:cNvSpPr/>
              <p:nvPr/>
            </p:nvSpPr>
            <p:spPr>
              <a:xfrm>
                <a:off x="0" y="0"/>
                <a:ext cx="1246303" cy="587060"/>
              </a:xfrm>
              <a:custGeom>
                <a:avLst/>
                <a:gdLst/>
                <a:ahLst/>
                <a:cxnLst/>
                <a:rect l="l" t="t" r="r" b="b"/>
                <a:pathLst>
                  <a:path w="1246303" h="587060">
                    <a:moveTo>
                      <a:pt x="0" y="0"/>
                    </a:moveTo>
                    <a:lnTo>
                      <a:pt x="1246303" y="0"/>
                    </a:lnTo>
                    <a:lnTo>
                      <a:pt x="1246303" y="587060"/>
                    </a:lnTo>
                    <a:lnTo>
                      <a:pt x="0" y="587060"/>
                    </a:lnTo>
                    <a:close/>
                  </a:path>
                </a:pathLst>
              </a:custGeom>
              <a:solidFill>
                <a:schemeClr val="accent6">
                  <a:lumMod val="75000"/>
                </a:schemeClr>
              </a:solidFill>
            </p:spPr>
          </p:sp>
        </p:grpSp>
        <p:sp>
          <p:nvSpPr>
            <p:cNvPr id="14" name="TextBox 14"/>
            <p:cNvSpPr txBox="1"/>
            <p:nvPr/>
          </p:nvSpPr>
          <p:spPr>
            <a:xfrm>
              <a:off x="0" y="6177850"/>
              <a:ext cx="4912433" cy="1542204"/>
            </a:xfrm>
            <a:prstGeom prst="rect">
              <a:avLst/>
            </a:prstGeom>
            <a:solidFill>
              <a:schemeClr val="accent6">
                <a:lumMod val="75000"/>
              </a:schemeClr>
            </a:solidFill>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986"/>
                </a:lnSpc>
              </a:pPr>
              <a:endParaRPr sz="800" dirty="0"/>
            </a:p>
            <a:p>
              <a:pPr algn="ctr">
                <a:lnSpc>
                  <a:spcPts val="2986"/>
                </a:lnSpc>
                <a:spcBef>
                  <a:spcPct val="0"/>
                </a:spcBef>
              </a:pPr>
              <a:r>
                <a:rPr lang="en-US" sz="2133" dirty="0">
                  <a:solidFill>
                    <a:srgbClr val="FFFFFF"/>
                  </a:solidFill>
                  <a:latin typeface="Calibri"/>
                </a:rPr>
                <a:t>18.9 per 1000</a:t>
              </a:r>
            </a:p>
          </p:txBody>
        </p:sp>
      </p:grpSp>
      <p:grpSp>
        <p:nvGrpSpPr>
          <p:cNvPr id="16" name="Group 16"/>
          <p:cNvGrpSpPr/>
          <p:nvPr/>
        </p:nvGrpSpPr>
        <p:grpSpPr>
          <a:xfrm>
            <a:off x="3541990" y="1752000"/>
            <a:ext cx="7537049" cy="1131251"/>
            <a:chOff x="0" y="0"/>
            <a:chExt cx="11917145" cy="1788668"/>
          </a:xfrm>
        </p:grpSpPr>
        <p:sp>
          <p:nvSpPr>
            <p:cNvPr id="17" name="Freeform 17"/>
            <p:cNvSpPr/>
            <p:nvPr/>
          </p:nvSpPr>
          <p:spPr>
            <a:xfrm>
              <a:off x="72390" y="72390"/>
              <a:ext cx="11772365" cy="1643888"/>
            </a:xfrm>
            <a:custGeom>
              <a:avLst/>
              <a:gdLst/>
              <a:ahLst/>
              <a:cxnLst/>
              <a:rect l="l" t="t" r="r" b="b"/>
              <a:pathLst>
                <a:path w="11772365" h="1643888">
                  <a:moveTo>
                    <a:pt x="0" y="0"/>
                  </a:moveTo>
                  <a:lnTo>
                    <a:pt x="11772365" y="0"/>
                  </a:lnTo>
                  <a:lnTo>
                    <a:pt x="11772365" y="1643888"/>
                  </a:lnTo>
                  <a:lnTo>
                    <a:pt x="0" y="1643888"/>
                  </a:lnTo>
                  <a:lnTo>
                    <a:pt x="0" y="0"/>
                  </a:lnTo>
                  <a:close/>
                </a:path>
              </a:pathLst>
            </a:custGeom>
            <a:solidFill>
              <a:srgbClr val="FFFFFF"/>
            </a:solidFill>
          </p:spPr>
        </p:sp>
        <p:sp>
          <p:nvSpPr>
            <p:cNvPr id="18" name="Freeform 18"/>
            <p:cNvSpPr/>
            <p:nvPr/>
          </p:nvSpPr>
          <p:spPr>
            <a:xfrm>
              <a:off x="0" y="0"/>
              <a:ext cx="11917145" cy="1788668"/>
            </a:xfrm>
            <a:custGeom>
              <a:avLst/>
              <a:gdLst/>
              <a:ahLst/>
              <a:cxnLst/>
              <a:rect l="l" t="t" r="r" b="b"/>
              <a:pathLst>
                <a:path w="11917145" h="1788668">
                  <a:moveTo>
                    <a:pt x="11772365" y="1643888"/>
                  </a:moveTo>
                  <a:lnTo>
                    <a:pt x="11917145" y="1643888"/>
                  </a:lnTo>
                  <a:lnTo>
                    <a:pt x="11917145" y="1788668"/>
                  </a:lnTo>
                  <a:lnTo>
                    <a:pt x="11772365" y="1788668"/>
                  </a:lnTo>
                  <a:lnTo>
                    <a:pt x="11772365" y="1643888"/>
                  </a:lnTo>
                  <a:close/>
                  <a:moveTo>
                    <a:pt x="0" y="144780"/>
                  </a:moveTo>
                  <a:lnTo>
                    <a:pt x="144780" y="144780"/>
                  </a:lnTo>
                  <a:lnTo>
                    <a:pt x="144780" y="1643888"/>
                  </a:lnTo>
                  <a:lnTo>
                    <a:pt x="0" y="1643888"/>
                  </a:lnTo>
                  <a:lnTo>
                    <a:pt x="0" y="144780"/>
                  </a:lnTo>
                  <a:close/>
                  <a:moveTo>
                    <a:pt x="0" y="1643888"/>
                  </a:moveTo>
                  <a:lnTo>
                    <a:pt x="144780" y="1643888"/>
                  </a:lnTo>
                  <a:lnTo>
                    <a:pt x="144780" y="1788668"/>
                  </a:lnTo>
                  <a:lnTo>
                    <a:pt x="0" y="1788668"/>
                  </a:lnTo>
                  <a:lnTo>
                    <a:pt x="0" y="1643888"/>
                  </a:lnTo>
                  <a:close/>
                  <a:moveTo>
                    <a:pt x="11772365" y="144780"/>
                  </a:moveTo>
                  <a:lnTo>
                    <a:pt x="11917145" y="144780"/>
                  </a:lnTo>
                  <a:lnTo>
                    <a:pt x="11917145" y="1643888"/>
                  </a:lnTo>
                  <a:lnTo>
                    <a:pt x="11772365" y="1643888"/>
                  </a:lnTo>
                  <a:lnTo>
                    <a:pt x="11772365" y="144780"/>
                  </a:lnTo>
                  <a:close/>
                  <a:moveTo>
                    <a:pt x="144780" y="1643888"/>
                  </a:moveTo>
                  <a:lnTo>
                    <a:pt x="11772365" y="1643888"/>
                  </a:lnTo>
                  <a:lnTo>
                    <a:pt x="11772365" y="1788668"/>
                  </a:lnTo>
                  <a:lnTo>
                    <a:pt x="144780" y="1788668"/>
                  </a:lnTo>
                  <a:lnTo>
                    <a:pt x="144780" y="1643888"/>
                  </a:lnTo>
                  <a:close/>
                  <a:moveTo>
                    <a:pt x="11772365" y="0"/>
                  </a:moveTo>
                  <a:lnTo>
                    <a:pt x="11917145" y="0"/>
                  </a:lnTo>
                  <a:lnTo>
                    <a:pt x="11917145" y="144780"/>
                  </a:lnTo>
                  <a:lnTo>
                    <a:pt x="11772365" y="144780"/>
                  </a:lnTo>
                  <a:lnTo>
                    <a:pt x="11772365" y="0"/>
                  </a:lnTo>
                  <a:close/>
                  <a:moveTo>
                    <a:pt x="0" y="0"/>
                  </a:moveTo>
                  <a:lnTo>
                    <a:pt x="144780" y="0"/>
                  </a:lnTo>
                  <a:lnTo>
                    <a:pt x="144780" y="144780"/>
                  </a:lnTo>
                  <a:lnTo>
                    <a:pt x="0" y="144780"/>
                  </a:lnTo>
                  <a:lnTo>
                    <a:pt x="0" y="0"/>
                  </a:lnTo>
                  <a:close/>
                  <a:moveTo>
                    <a:pt x="144780" y="0"/>
                  </a:moveTo>
                  <a:lnTo>
                    <a:pt x="11772365" y="0"/>
                  </a:lnTo>
                  <a:lnTo>
                    <a:pt x="11772365" y="144780"/>
                  </a:lnTo>
                  <a:lnTo>
                    <a:pt x="144780" y="144780"/>
                  </a:lnTo>
                  <a:lnTo>
                    <a:pt x="144780" y="0"/>
                  </a:lnTo>
                  <a:close/>
                </a:path>
              </a:pathLst>
            </a:custGeom>
            <a:solidFill>
              <a:schemeClr val="accent6">
                <a:lumMod val="75000"/>
              </a:schemeClr>
            </a:solidFill>
            <a:ln>
              <a:solidFill>
                <a:schemeClr val="accent6"/>
              </a:solidFill>
            </a:ln>
          </p:spPr>
        </p:sp>
      </p:grpSp>
      <p:grpSp>
        <p:nvGrpSpPr>
          <p:cNvPr id="19" name="Group 19"/>
          <p:cNvGrpSpPr/>
          <p:nvPr/>
        </p:nvGrpSpPr>
        <p:grpSpPr>
          <a:xfrm>
            <a:off x="3541990" y="3264540"/>
            <a:ext cx="7537049" cy="1213481"/>
            <a:chOff x="0" y="0"/>
            <a:chExt cx="11917145" cy="1918686"/>
          </a:xfrm>
        </p:grpSpPr>
        <p:sp>
          <p:nvSpPr>
            <p:cNvPr id="20" name="Freeform 20"/>
            <p:cNvSpPr/>
            <p:nvPr/>
          </p:nvSpPr>
          <p:spPr>
            <a:xfrm>
              <a:off x="72390" y="72390"/>
              <a:ext cx="11772365" cy="1773906"/>
            </a:xfrm>
            <a:custGeom>
              <a:avLst/>
              <a:gdLst/>
              <a:ahLst/>
              <a:cxnLst/>
              <a:rect l="l" t="t" r="r" b="b"/>
              <a:pathLst>
                <a:path w="11772365" h="1773906">
                  <a:moveTo>
                    <a:pt x="0" y="0"/>
                  </a:moveTo>
                  <a:lnTo>
                    <a:pt x="11772365" y="0"/>
                  </a:lnTo>
                  <a:lnTo>
                    <a:pt x="11772365" y="1773906"/>
                  </a:lnTo>
                  <a:lnTo>
                    <a:pt x="0" y="1773906"/>
                  </a:lnTo>
                  <a:lnTo>
                    <a:pt x="0" y="0"/>
                  </a:lnTo>
                  <a:close/>
                </a:path>
              </a:pathLst>
            </a:custGeom>
            <a:solidFill>
              <a:srgbClr val="FFFFFF"/>
            </a:solidFill>
          </p:spPr>
        </p:sp>
        <p:sp>
          <p:nvSpPr>
            <p:cNvPr id="21" name="Freeform 21"/>
            <p:cNvSpPr/>
            <p:nvPr/>
          </p:nvSpPr>
          <p:spPr>
            <a:xfrm>
              <a:off x="0" y="0"/>
              <a:ext cx="11917145" cy="1918686"/>
            </a:xfrm>
            <a:custGeom>
              <a:avLst/>
              <a:gdLst/>
              <a:ahLst/>
              <a:cxnLst/>
              <a:rect l="l" t="t" r="r" b="b"/>
              <a:pathLst>
                <a:path w="11917145" h="1918686">
                  <a:moveTo>
                    <a:pt x="11772365" y="1773906"/>
                  </a:moveTo>
                  <a:lnTo>
                    <a:pt x="11917145" y="1773906"/>
                  </a:lnTo>
                  <a:lnTo>
                    <a:pt x="11917145" y="1918686"/>
                  </a:lnTo>
                  <a:lnTo>
                    <a:pt x="11772365" y="1918686"/>
                  </a:lnTo>
                  <a:lnTo>
                    <a:pt x="11772365" y="1773906"/>
                  </a:lnTo>
                  <a:close/>
                  <a:moveTo>
                    <a:pt x="0" y="144780"/>
                  </a:moveTo>
                  <a:lnTo>
                    <a:pt x="144780" y="144780"/>
                  </a:lnTo>
                  <a:lnTo>
                    <a:pt x="144780" y="1773906"/>
                  </a:lnTo>
                  <a:lnTo>
                    <a:pt x="0" y="1773906"/>
                  </a:lnTo>
                  <a:lnTo>
                    <a:pt x="0" y="144780"/>
                  </a:lnTo>
                  <a:close/>
                  <a:moveTo>
                    <a:pt x="0" y="1773906"/>
                  </a:moveTo>
                  <a:lnTo>
                    <a:pt x="144780" y="1773906"/>
                  </a:lnTo>
                  <a:lnTo>
                    <a:pt x="144780" y="1918686"/>
                  </a:lnTo>
                  <a:lnTo>
                    <a:pt x="0" y="1918686"/>
                  </a:lnTo>
                  <a:lnTo>
                    <a:pt x="0" y="1773906"/>
                  </a:lnTo>
                  <a:close/>
                  <a:moveTo>
                    <a:pt x="11772365" y="144780"/>
                  </a:moveTo>
                  <a:lnTo>
                    <a:pt x="11917145" y="144780"/>
                  </a:lnTo>
                  <a:lnTo>
                    <a:pt x="11917145" y="1773906"/>
                  </a:lnTo>
                  <a:lnTo>
                    <a:pt x="11772365" y="1773906"/>
                  </a:lnTo>
                  <a:lnTo>
                    <a:pt x="11772365" y="144780"/>
                  </a:lnTo>
                  <a:close/>
                  <a:moveTo>
                    <a:pt x="144780" y="1773906"/>
                  </a:moveTo>
                  <a:lnTo>
                    <a:pt x="11772365" y="1773906"/>
                  </a:lnTo>
                  <a:lnTo>
                    <a:pt x="11772365" y="1918686"/>
                  </a:lnTo>
                  <a:lnTo>
                    <a:pt x="144780" y="1918686"/>
                  </a:lnTo>
                  <a:lnTo>
                    <a:pt x="144780" y="1773906"/>
                  </a:lnTo>
                  <a:close/>
                  <a:moveTo>
                    <a:pt x="11772365" y="0"/>
                  </a:moveTo>
                  <a:lnTo>
                    <a:pt x="11917145" y="0"/>
                  </a:lnTo>
                  <a:lnTo>
                    <a:pt x="11917145" y="144780"/>
                  </a:lnTo>
                  <a:lnTo>
                    <a:pt x="11772365" y="144780"/>
                  </a:lnTo>
                  <a:lnTo>
                    <a:pt x="11772365" y="0"/>
                  </a:lnTo>
                  <a:close/>
                  <a:moveTo>
                    <a:pt x="0" y="0"/>
                  </a:moveTo>
                  <a:lnTo>
                    <a:pt x="144780" y="0"/>
                  </a:lnTo>
                  <a:lnTo>
                    <a:pt x="144780" y="144780"/>
                  </a:lnTo>
                  <a:lnTo>
                    <a:pt x="0" y="144780"/>
                  </a:lnTo>
                  <a:lnTo>
                    <a:pt x="0" y="0"/>
                  </a:lnTo>
                  <a:close/>
                  <a:moveTo>
                    <a:pt x="144780" y="0"/>
                  </a:moveTo>
                  <a:lnTo>
                    <a:pt x="11772365" y="0"/>
                  </a:lnTo>
                  <a:lnTo>
                    <a:pt x="11772365" y="144780"/>
                  </a:lnTo>
                  <a:lnTo>
                    <a:pt x="144780" y="144780"/>
                  </a:lnTo>
                  <a:lnTo>
                    <a:pt x="144780" y="0"/>
                  </a:lnTo>
                  <a:close/>
                </a:path>
              </a:pathLst>
            </a:custGeom>
            <a:solidFill>
              <a:schemeClr val="accent6">
                <a:lumMod val="75000"/>
              </a:schemeClr>
            </a:solidFill>
          </p:spPr>
        </p:sp>
      </p:grpSp>
      <p:grpSp>
        <p:nvGrpSpPr>
          <p:cNvPr id="22" name="Group 22"/>
          <p:cNvGrpSpPr/>
          <p:nvPr/>
        </p:nvGrpSpPr>
        <p:grpSpPr>
          <a:xfrm>
            <a:off x="3541990" y="4897763"/>
            <a:ext cx="7537049" cy="1131251"/>
            <a:chOff x="0" y="0"/>
            <a:chExt cx="11917145" cy="1788668"/>
          </a:xfrm>
        </p:grpSpPr>
        <p:sp>
          <p:nvSpPr>
            <p:cNvPr id="23" name="Freeform 23"/>
            <p:cNvSpPr/>
            <p:nvPr/>
          </p:nvSpPr>
          <p:spPr>
            <a:xfrm>
              <a:off x="72390" y="72390"/>
              <a:ext cx="11772365" cy="1643888"/>
            </a:xfrm>
            <a:custGeom>
              <a:avLst/>
              <a:gdLst/>
              <a:ahLst/>
              <a:cxnLst/>
              <a:rect l="l" t="t" r="r" b="b"/>
              <a:pathLst>
                <a:path w="11772365" h="1643888">
                  <a:moveTo>
                    <a:pt x="0" y="0"/>
                  </a:moveTo>
                  <a:lnTo>
                    <a:pt x="11772365" y="0"/>
                  </a:lnTo>
                  <a:lnTo>
                    <a:pt x="11772365" y="1643888"/>
                  </a:lnTo>
                  <a:lnTo>
                    <a:pt x="0" y="1643888"/>
                  </a:lnTo>
                  <a:lnTo>
                    <a:pt x="0" y="0"/>
                  </a:lnTo>
                  <a:close/>
                </a:path>
              </a:pathLst>
            </a:custGeom>
            <a:solidFill>
              <a:srgbClr val="FFFFFF"/>
            </a:solidFill>
          </p:spPr>
        </p:sp>
        <p:sp>
          <p:nvSpPr>
            <p:cNvPr id="24" name="Freeform 24"/>
            <p:cNvSpPr/>
            <p:nvPr/>
          </p:nvSpPr>
          <p:spPr>
            <a:xfrm>
              <a:off x="0" y="0"/>
              <a:ext cx="11917145" cy="1788668"/>
            </a:xfrm>
            <a:custGeom>
              <a:avLst/>
              <a:gdLst/>
              <a:ahLst/>
              <a:cxnLst/>
              <a:rect l="l" t="t" r="r" b="b"/>
              <a:pathLst>
                <a:path w="11917145" h="1788668">
                  <a:moveTo>
                    <a:pt x="11772365" y="1643888"/>
                  </a:moveTo>
                  <a:lnTo>
                    <a:pt x="11917145" y="1643888"/>
                  </a:lnTo>
                  <a:lnTo>
                    <a:pt x="11917145" y="1788668"/>
                  </a:lnTo>
                  <a:lnTo>
                    <a:pt x="11772365" y="1788668"/>
                  </a:lnTo>
                  <a:lnTo>
                    <a:pt x="11772365" y="1643888"/>
                  </a:lnTo>
                  <a:close/>
                  <a:moveTo>
                    <a:pt x="0" y="144780"/>
                  </a:moveTo>
                  <a:lnTo>
                    <a:pt x="144780" y="144780"/>
                  </a:lnTo>
                  <a:lnTo>
                    <a:pt x="144780" y="1643888"/>
                  </a:lnTo>
                  <a:lnTo>
                    <a:pt x="0" y="1643888"/>
                  </a:lnTo>
                  <a:lnTo>
                    <a:pt x="0" y="144780"/>
                  </a:lnTo>
                  <a:close/>
                  <a:moveTo>
                    <a:pt x="0" y="1643888"/>
                  </a:moveTo>
                  <a:lnTo>
                    <a:pt x="144780" y="1643888"/>
                  </a:lnTo>
                  <a:lnTo>
                    <a:pt x="144780" y="1788668"/>
                  </a:lnTo>
                  <a:lnTo>
                    <a:pt x="0" y="1788668"/>
                  </a:lnTo>
                  <a:lnTo>
                    <a:pt x="0" y="1643888"/>
                  </a:lnTo>
                  <a:close/>
                  <a:moveTo>
                    <a:pt x="11772365" y="144780"/>
                  </a:moveTo>
                  <a:lnTo>
                    <a:pt x="11917145" y="144780"/>
                  </a:lnTo>
                  <a:lnTo>
                    <a:pt x="11917145" y="1643888"/>
                  </a:lnTo>
                  <a:lnTo>
                    <a:pt x="11772365" y="1643888"/>
                  </a:lnTo>
                  <a:lnTo>
                    <a:pt x="11772365" y="144780"/>
                  </a:lnTo>
                  <a:close/>
                  <a:moveTo>
                    <a:pt x="144780" y="1643888"/>
                  </a:moveTo>
                  <a:lnTo>
                    <a:pt x="11772365" y="1643888"/>
                  </a:lnTo>
                  <a:lnTo>
                    <a:pt x="11772365" y="1788668"/>
                  </a:lnTo>
                  <a:lnTo>
                    <a:pt x="144780" y="1788668"/>
                  </a:lnTo>
                  <a:lnTo>
                    <a:pt x="144780" y="1643888"/>
                  </a:lnTo>
                  <a:close/>
                  <a:moveTo>
                    <a:pt x="11772365" y="0"/>
                  </a:moveTo>
                  <a:lnTo>
                    <a:pt x="11917145" y="0"/>
                  </a:lnTo>
                  <a:lnTo>
                    <a:pt x="11917145" y="144780"/>
                  </a:lnTo>
                  <a:lnTo>
                    <a:pt x="11772365" y="144780"/>
                  </a:lnTo>
                  <a:lnTo>
                    <a:pt x="11772365" y="0"/>
                  </a:lnTo>
                  <a:close/>
                  <a:moveTo>
                    <a:pt x="0" y="0"/>
                  </a:moveTo>
                  <a:lnTo>
                    <a:pt x="144780" y="0"/>
                  </a:lnTo>
                  <a:lnTo>
                    <a:pt x="144780" y="144780"/>
                  </a:lnTo>
                  <a:lnTo>
                    <a:pt x="0" y="144780"/>
                  </a:lnTo>
                  <a:lnTo>
                    <a:pt x="0" y="0"/>
                  </a:lnTo>
                  <a:close/>
                  <a:moveTo>
                    <a:pt x="144780" y="0"/>
                  </a:moveTo>
                  <a:lnTo>
                    <a:pt x="11772365" y="0"/>
                  </a:lnTo>
                  <a:lnTo>
                    <a:pt x="11772365" y="144780"/>
                  </a:lnTo>
                  <a:lnTo>
                    <a:pt x="144780" y="144780"/>
                  </a:lnTo>
                  <a:lnTo>
                    <a:pt x="144780" y="0"/>
                  </a:lnTo>
                  <a:close/>
                </a:path>
              </a:pathLst>
            </a:custGeom>
            <a:solidFill>
              <a:schemeClr val="accent6">
                <a:lumMod val="75000"/>
              </a:schemeClr>
            </a:solidFill>
          </p:spPr>
        </p:sp>
      </p:grpSp>
      <p:sp>
        <p:nvSpPr>
          <p:cNvPr id="25" name="TextBox 25"/>
          <p:cNvSpPr txBox="1"/>
          <p:nvPr/>
        </p:nvSpPr>
        <p:spPr>
          <a:xfrm>
            <a:off x="3706451" y="2107948"/>
            <a:ext cx="7208129" cy="35321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2939"/>
              </a:lnSpc>
            </a:pPr>
            <a:r>
              <a:rPr lang="en-US" sz="2100" dirty="0">
                <a:solidFill>
                  <a:srgbClr val="000000"/>
                </a:solidFill>
                <a:latin typeface="Calibri"/>
              </a:rPr>
              <a:t>Infertility. For men low sperm count is a major cause of infertility.</a:t>
            </a:r>
          </a:p>
        </p:txBody>
      </p:sp>
      <p:sp>
        <p:nvSpPr>
          <p:cNvPr id="26" name="TextBox 26"/>
          <p:cNvSpPr txBox="1"/>
          <p:nvPr/>
        </p:nvSpPr>
        <p:spPr>
          <a:xfrm>
            <a:off x="3706451" y="3620933"/>
            <a:ext cx="7208129" cy="35003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2939"/>
              </a:lnSpc>
            </a:pPr>
            <a:r>
              <a:rPr lang="en-US" sz="2100" dirty="0">
                <a:solidFill>
                  <a:srgbClr val="000000"/>
                </a:solidFill>
                <a:latin typeface="Calibri"/>
              </a:rPr>
              <a:t>Infertility with no known cause.</a:t>
            </a:r>
          </a:p>
        </p:txBody>
      </p:sp>
      <p:sp>
        <p:nvSpPr>
          <p:cNvPr id="27" name="TextBox 27"/>
          <p:cNvSpPr txBox="1"/>
          <p:nvPr/>
        </p:nvSpPr>
        <p:spPr>
          <a:xfrm>
            <a:off x="3706451" y="5027778"/>
            <a:ext cx="7208129" cy="729388"/>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2939"/>
              </a:lnSpc>
            </a:pPr>
            <a:r>
              <a:rPr lang="en-US" sz="2100" dirty="0">
                <a:solidFill>
                  <a:srgbClr val="000000"/>
                </a:solidFill>
                <a:latin typeface="Calibri"/>
              </a:rPr>
              <a:t>Teenage pregnancies in England and Wales (2019). The lowest figures since records began.</a:t>
            </a:r>
          </a:p>
        </p:txBody>
      </p:sp>
      <p:sp>
        <p:nvSpPr>
          <p:cNvPr id="30" name="TextBox 35">
            <a:extLst>
              <a:ext uri="{FF2B5EF4-FFF2-40B4-BE49-F238E27FC236}">
                <a16:creationId xmlns:a16="http://schemas.microsoft.com/office/drawing/2014/main" id="{83AE46A0-9D6B-4BE5-94A6-DAC71EB890A4}"/>
              </a:ext>
            </a:extLst>
          </p:cNvPr>
          <p:cNvSpPr txBox="1"/>
          <p:nvPr/>
        </p:nvSpPr>
        <p:spPr>
          <a:xfrm>
            <a:off x="813784" y="330471"/>
            <a:ext cx="10564432" cy="62653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5227"/>
              </a:lnSpc>
            </a:pPr>
            <a:r>
              <a:rPr lang="en-US" sz="3734" dirty="0">
                <a:solidFill>
                  <a:srgbClr val="000000"/>
                </a:solidFill>
                <a:latin typeface="Calibri"/>
              </a:rPr>
              <a:t>Pregnancy, fertility, babies - what are the facts about?</a:t>
            </a:r>
          </a:p>
        </p:txBody>
      </p:sp>
      <p:sp>
        <p:nvSpPr>
          <p:cNvPr id="28" name="TextBox 27">
            <a:extLst>
              <a:ext uri="{FF2B5EF4-FFF2-40B4-BE49-F238E27FC236}">
                <a16:creationId xmlns:a16="http://schemas.microsoft.com/office/drawing/2014/main" id="{E42EEA33-26AB-98F4-0F0C-CE7D8409FF9B}"/>
              </a:ext>
            </a:extLst>
          </p:cNvPr>
          <p:cNvSpPr txBox="1"/>
          <p:nvPr/>
        </p:nvSpPr>
        <p:spPr>
          <a:xfrm>
            <a:off x="0" y="0"/>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6000" b="1" dirty="0">
                <a:solidFill>
                  <a:schemeClr val="bg1"/>
                </a:solidFill>
                <a:ea typeface="Calibri"/>
                <a:cs typeface="Calibri"/>
              </a:rPr>
              <a:t>Fertility facts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circle(in)">
                                      <p:cBhvr>
                                        <p:cTn id="7" dur="20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circle(in)">
                                      <p:cBhvr>
                                        <p:cTn id="12" dur="20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7">
                                            <p:txEl>
                                              <p:pRg st="0" end="0"/>
                                            </p:txEl>
                                          </p:spTgt>
                                        </p:tgtEl>
                                        <p:attrNameLst>
                                          <p:attrName>style.visibility</p:attrName>
                                        </p:attrNameLst>
                                      </p:cBhvr>
                                      <p:to>
                                        <p:strVal val="visible"/>
                                      </p:to>
                                    </p:set>
                                    <p:animEffect transition="in" filter="circle(in)">
                                      <p:cBhvr>
                                        <p:cTn id="17" dur="2000"/>
                                        <p:tgtEl>
                                          <p:spTgt spid="2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5"/>
          <p:cNvGrpSpPr/>
          <p:nvPr/>
        </p:nvGrpSpPr>
        <p:grpSpPr>
          <a:xfrm>
            <a:off x="1171575" y="1324866"/>
            <a:ext cx="4113019" cy="4532119"/>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chemeClr val="accent6">
                <a:lumMod val="20000"/>
                <a:lumOff val="80000"/>
              </a:schemeClr>
            </a:solidFill>
          </p:spPr>
        </p:sp>
      </p:grpSp>
      <p:sp>
        <p:nvSpPr>
          <p:cNvPr id="7" name="TextBox 7"/>
          <p:cNvSpPr txBox="1"/>
          <p:nvPr/>
        </p:nvSpPr>
        <p:spPr>
          <a:xfrm>
            <a:off x="444679" y="353512"/>
            <a:ext cx="11302643" cy="62653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5227"/>
              </a:lnSpc>
            </a:pPr>
            <a:r>
              <a:rPr lang="en-US" sz="3734" dirty="0">
                <a:solidFill>
                  <a:srgbClr val="F39200"/>
                </a:solidFill>
                <a:latin typeface="Calibri"/>
              </a:rPr>
              <a:t>When can pregnancy not be a choice?</a:t>
            </a:r>
          </a:p>
        </p:txBody>
      </p:sp>
      <p:grpSp>
        <p:nvGrpSpPr>
          <p:cNvPr id="8" name="Group 8"/>
          <p:cNvGrpSpPr/>
          <p:nvPr/>
        </p:nvGrpSpPr>
        <p:grpSpPr>
          <a:xfrm>
            <a:off x="7310515" y="1477266"/>
            <a:ext cx="3903469" cy="3903469"/>
            <a:chOff x="0" y="0"/>
            <a:chExt cx="1913890" cy="1913890"/>
          </a:xfrm>
        </p:grpSpPr>
        <p:sp>
          <p:nvSpPr>
            <p:cNvPr id="9" name="Freeform 9"/>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8E8C9"/>
            </a:solidFill>
          </p:spPr>
        </p:sp>
      </p:grpSp>
      <p:sp>
        <p:nvSpPr>
          <p:cNvPr id="10" name="TextBox 10"/>
          <p:cNvSpPr txBox="1"/>
          <p:nvPr/>
        </p:nvSpPr>
        <p:spPr>
          <a:xfrm>
            <a:off x="1257300" y="1477997"/>
            <a:ext cx="4027294" cy="465621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3360"/>
              </a:lnSpc>
            </a:pPr>
            <a:r>
              <a:rPr lang="en-US" sz="3600" dirty="0">
                <a:solidFill>
                  <a:srgbClr val="000000"/>
                </a:solidFill>
                <a:latin typeface="Calibri"/>
              </a:rPr>
              <a:t>Infertility</a:t>
            </a:r>
            <a:endParaRPr lang="en-US" sz="3600" dirty="0">
              <a:solidFill>
                <a:srgbClr val="000000"/>
              </a:solidFill>
              <a:latin typeface="Calibri"/>
              <a:ea typeface="Calibri"/>
              <a:cs typeface="Calibri"/>
            </a:endParaRPr>
          </a:p>
          <a:p>
            <a:pPr algn="ctr">
              <a:lnSpc>
                <a:spcPts val="3360"/>
              </a:lnSpc>
            </a:pPr>
            <a:r>
              <a:rPr lang="en-US" sz="3600" dirty="0">
                <a:solidFill>
                  <a:srgbClr val="000000"/>
                </a:solidFill>
                <a:latin typeface="Calibri"/>
              </a:rPr>
              <a:t>Rape</a:t>
            </a:r>
            <a:endParaRPr lang="en-US" sz="3600" dirty="0">
              <a:solidFill>
                <a:srgbClr val="000000"/>
              </a:solidFill>
              <a:latin typeface="Calibri"/>
              <a:ea typeface="Calibri"/>
              <a:cs typeface="Calibri"/>
            </a:endParaRPr>
          </a:p>
          <a:p>
            <a:pPr algn="ctr">
              <a:lnSpc>
                <a:spcPts val="3360"/>
              </a:lnSpc>
            </a:pPr>
            <a:r>
              <a:rPr lang="en-US" sz="3600" dirty="0">
                <a:solidFill>
                  <a:srgbClr val="000000"/>
                </a:solidFill>
                <a:latin typeface="Calibri"/>
              </a:rPr>
              <a:t>Unintended pregnancy</a:t>
            </a:r>
            <a:endParaRPr lang="en-US" sz="3600" dirty="0">
              <a:solidFill>
                <a:srgbClr val="000000"/>
              </a:solidFill>
              <a:latin typeface="Calibri"/>
              <a:ea typeface="Calibri"/>
              <a:cs typeface="Calibri"/>
            </a:endParaRPr>
          </a:p>
          <a:p>
            <a:pPr algn="ctr">
              <a:lnSpc>
                <a:spcPts val="3360"/>
              </a:lnSpc>
            </a:pPr>
            <a:r>
              <a:rPr lang="en-US" sz="3600" dirty="0">
                <a:solidFill>
                  <a:srgbClr val="000000"/>
                </a:solidFill>
                <a:latin typeface="Calibri"/>
              </a:rPr>
              <a:t>Genetic problems</a:t>
            </a:r>
            <a:endParaRPr lang="en-US" sz="3600" dirty="0">
              <a:solidFill>
                <a:srgbClr val="000000"/>
              </a:solidFill>
              <a:latin typeface="Calibri"/>
              <a:ea typeface="Calibri"/>
              <a:cs typeface="Calibri"/>
            </a:endParaRPr>
          </a:p>
          <a:p>
            <a:pPr algn="ctr">
              <a:lnSpc>
                <a:spcPts val="3360"/>
              </a:lnSpc>
            </a:pPr>
            <a:r>
              <a:rPr lang="en-US" sz="3600" dirty="0">
                <a:solidFill>
                  <a:srgbClr val="000000"/>
                </a:solidFill>
                <a:latin typeface="Calibri"/>
              </a:rPr>
              <a:t>Career</a:t>
            </a:r>
            <a:endParaRPr lang="en-US" sz="3600" dirty="0">
              <a:solidFill>
                <a:srgbClr val="000000"/>
              </a:solidFill>
              <a:latin typeface="Calibri"/>
              <a:ea typeface="Calibri"/>
              <a:cs typeface="Calibri"/>
            </a:endParaRPr>
          </a:p>
          <a:p>
            <a:pPr algn="ctr">
              <a:lnSpc>
                <a:spcPts val="3360"/>
              </a:lnSpc>
            </a:pPr>
            <a:r>
              <a:rPr lang="en-US" sz="3600" dirty="0">
                <a:solidFill>
                  <a:srgbClr val="000000"/>
                </a:solidFill>
                <a:latin typeface="Calibri"/>
              </a:rPr>
              <a:t>Age</a:t>
            </a:r>
            <a:endParaRPr lang="en-US" sz="3600" dirty="0">
              <a:solidFill>
                <a:srgbClr val="000000"/>
              </a:solidFill>
              <a:latin typeface="Calibri"/>
              <a:ea typeface="Calibri"/>
              <a:cs typeface="Calibri"/>
            </a:endParaRPr>
          </a:p>
          <a:p>
            <a:pPr algn="ctr">
              <a:lnSpc>
                <a:spcPts val="3360"/>
              </a:lnSpc>
            </a:pPr>
            <a:r>
              <a:rPr lang="en-US" sz="3600" dirty="0">
                <a:solidFill>
                  <a:srgbClr val="000000"/>
                </a:solidFill>
                <a:latin typeface="Calibri"/>
              </a:rPr>
              <a:t>Same sex couples</a:t>
            </a:r>
            <a:endParaRPr lang="en-US" sz="3600" dirty="0">
              <a:solidFill>
                <a:srgbClr val="000000"/>
              </a:solidFill>
              <a:latin typeface="Calibri"/>
              <a:ea typeface="Calibri"/>
              <a:cs typeface="Calibri"/>
            </a:endParaRPr>
          </a:p>
          <a:p>
            <a:pPr algn="ctr">
              <a:lnSpc>
                <a:spcPts val="3360"/>
              </a:lnSpc>
            </a:pPr>
            <a:r>
              <a:rPr lang="en-US" sz="3600" dirty="0">
                <a:solidFill>
                  <a:srgbClr val="000000"/>
                </a:solidFill>
                <a:latin typeface="Calibri"/>
              </a:rPr>
              <a:t>Transgender couples</a:t>
            </a:r>
            <a:endParaRPr lang="en-US" sz="3600" dirty="0">
              <a:solidFill>
                <a:srgbClr val="000000"/>
              </a:solidFill>
              <a:latin typeface="Calibri"/>
              <a:ea typeface="Calibri"/>
              <a:cs typeface="Calibri"/>
            </a:endParaRPr>
          </a:p>
          <a:p>
            <a:pPr algn="ctr">
              <a:lnSpc>
                <a:spcPts val="2939"/>
              </a:lnSpc>
            </a:pPr>
            <a:endParaRPr lang="en-US" sz="2400" dirty="0">
              <a:solidFill>
                <a:srgbClr val="000000"/>
              </a:solidFill>
              <a:latin typeface="Calibri"/>
            </a:endParaRPr>
          </a:p>
          <a:p>
            <a:pPr algn="ctr">
              <a:lnSpc>
                <a:spcPts val="2939"/>
              </a:lnSpc>
            </a:pPr>
            <a:endParaRPr lang="en-US" sz="2400" dirty="0">
              <a:solidFill>
                <a:srgbClr val="000000"/>
              </a:solidFill>
              <a:latin typeface="Calibri"/>
            </a:endParaRPr>
          </a:p>
        </p:txBody>
      </p:sp>
      <p:sp>
        <p:nvSpPr>
          <p:cNvPr id="11" name="TextBox 11"/>
          <p:cNvSpPr txBox="1"/>
          <p:nvPr/>
        </p:nvSpPr>
        <p:spPr>
          <a:xfrm>
            <a:off x="6900940" y="1323723"/>
            <a:ext cx="4313044" cy="4417664"/>
          </a:xfrm>
          <a:prstGeom prst="rect">
            <a:avLst/>
          </a:prstGeom>
          <a:solidFill>
            <a:schemeClr val="accent6">
              <a:lumMod val="20000"/>
              <a:lumOff val="80000"/>
            </a:schemeClr>
          </a:solidFill>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3360"/>
              </a:lnSpc>
            </a:pPr>
            <a:endParaRPr lang="en-US" sz="2800" dirty="0">
              <a:ea typeface="Calibri"/>
              <a:cs typeface="Calibri"/>
            </a:endParaRPr>
          </a:p>
          <a:p>
            <a:pPr algn="ctr">
              <a:lnSpc>
                <a:spcPts val="3360"/>
              </a:lnSpc>
            </a:pPr>
            <a:r>
              <a:rPr lang="en-US" sz="3600" dirty="0">
                <a:solidFill>
                  <a:srgbClr val="000000"/>
                </a:solidFill>
              </a:rPr>
              <a:t>Religion</a:t>
            </a:r>
            <a:endParaRPr lang="en-US" sz="3600">
              <a:solidFill>
                <a:srgbClr val="000000"/>
              </a:solidFill>
              <a:ea typeface="Calibri"/>
              <a:cs typeface="Calibri"/>
            </a:endParaRPr>
          </a:p>
          <a:p>
            <a:pPr algn="ctr">
              <a:lnSpc>
                <a:spcPts val="3360"/>
              </a:lnSpc>
            </a:pPr>
            <a:r>
              <a:rPr lang="en-US" sz="3600" dirty="0">
                <a:solidFill>
                  <a:srgbClr val="000000"/>
                </a:solidFill>
              </a:rPr>
              <a:t>Impotency</a:t>
            </a:r>
            <a:endParaRPr lang="en-US" sz="3600">
              <a:solidFill>
                <a:srgbClr val="000000"/>
              </a:solidFill>
              <a:ea typeface="Calibri"/>
              <a:cs typeface="Calibri"/>
            </a:endParaRPr>
          </a:p>
          <a:p>
            <a:pPr algn="ctr">
              <a:lnSpc>
                <a:spcPts val="3360"/>
              </a:lnSpc>
            </a:pPr>
            <a:r>
              <a:rPr lang="en-US" sz="3600" dirty="0">
                <a:solidFill>
                  <a:srgbClr val="000000"/>
                </a:solidFill>
              </a:rPr>
              <a:t>Finance/money</a:t>
            </a:r>
            <a:endParaRPr lang="en-US" sz="3600">
              <a:solidFill>
                <a:srgbClr val="000000"/>
              </a:solidFill>
              <a:ea typeface="Calibri"/>
              <a:cs typeface="Calibri"/>
            </a:endParaRPr>
          </a:p>
          <a:p>
            <a:pPr algn="ctr">
              <a:lnSpc>
                <a:spcPts val="3360"/>
              </a:lnSpc>
            </a:pPr>
            <a:r>
              <a:rPr lang="en-US" sz="3600" dirty="0">
                <a:solidFill>
                  <a:srgbClr val="000000"/>
                </a:solidFill>
              </a:rPr>
              <a:t>Mental health</a:t>
            </a:r>
            <a:endParaRPr lang="en-US" sz="3600">
              <a:solidFill>
                <a:srgbClr val="000000"/>
              </a:solidFill>
              <a:ea typeface="Calibri"/>
              <a:cs typeface="Calibri"/>
            </a:endParaRPr>
          </a:p>
          <a:p>
            <a:pPr algn="ctr">
              <a:lnSpc>
                <a:spcPts val="3360"/>
              </a:lnSpc>
            </a:pPr>
            <a:r>
              <a:rPr lang="en-US" sz="3600" dirty="0">
                <a:solidFill>
                  <a:srgbClr val="000000"/>
                </a:solidFill>
              </a:rPr>
              <a:t>Physical health</a:t>
            </a:r>
            <a:endParaRPr lang="en-US" sz="3600">
              <a:solidFill>
                <a:srgbClr val="000000"/>
              </a:solidFill>
              <a:ea typeface="Calibri"/>
              <a:cs typeface="Calibri"/>
            </a:endParaRPr>
          </a:p>
          <a:p>
            <a:pPr algn="ctr">
              <a:lnSpc>
                <a:spcPts val="3360"/>
              </a:lnSpc>
            </a:pPr>
            <a:r>
              <a:rPr lang="en-US" sz="3600" dirty="0">
                <a:solidFill>
                  <a:srgbClr val="000000"/>
                </a:solidFill>
              </a:rPr>
              <a:t>Family pressure</a:t>
            </a:r>
            <a:endParaRPr lang="en-US" sz="3600">
              <a:solidFill>
                <a:srgbClr val="000000"/>
              </a:solidFill>
              <a:ea typeface="Calibri"/>
              <a:cs typeface="Calibri"/>
            </a:endParaRPr>
          </a:p>
          <a:p>
            <a:pPr algn="ctr">
              <a:lnSpc>
                <a:spcPts val="3360"/>
              </a:lnSpc>
            </a:pPr>
            <a:r>
              <a:rPr lang="en-US" sz="3600" dirty="0">
                <a:solidFill>
                  <a:srgbClr val="000000"/>
                </a:solidFill>
              </a:rPr>
              <a:t>Cultural pressure</a:t>
            </a:r>
            <a:endParaRPr lang="en-US" sz="3600">
              <a:solidFill>
                <a:srgbClr val="000000"/>
              </a:solidFill>
              <a:ea typeface="Calibri"/>
              <a:cs typeface="Calibri"/>
            </a:endParaRPr>
          </a:p>
          <a:p>
            <a:pPr algn="ctr">
              <a:lnSpc>
                <a:spcPts val="3360"/>
              </a:lnSpc>
            </a:pPr>
            <a:r>
              <a:rPr lang="en-US" sz="3600" dirty="0">
                <a:solidFill>
                  <a:srgbClr val="000000"/>
                </a:solidFill>
              </a:rPr>
              <a:t>Miscarriage</a:t>
            </a:r>
            <a:endParaRPr lang="en-US" sz="3600" dirty="0">
              <a:solidFill>
                <a:srgbClr val="000000"/>
              </a:solidFill>
              <a:ea typeface="Calibri"/>
              <a:cs typeface="Calibri"/>
            </a:endParaRPr>
          </a:p>
          <a:p>
            <a:pPr algn="ctr">
              <a:lnSpc>
                <a:spcPts val="2939"/>
              </a:lnSpc>
            </a:pPr>
            <a:endParaRPr lang="en-US" sz="2400" dirty="0">
              <a:solidFill>
                <a:srgbClr val="000000"/>
              </a:solidFill>
              <a:latin typeface="Calibri"/>
            </a:endParaRPr>
          </a:p>
        </p:txBody>
      </p:sp>
      <p:sp>
        <p:nvSpPr>
          <p:cNvPr id="14" name="TextBox 13">
            <a:extLst>
              <a:ext uri="{FF2B5EF4-FFF2-40B4-BE49-F238E27FC236}">
                <a16:creationId xmlns:a16="http://schemas.microsoft.com/office/drawing/2014/main" id="{412E9D79-40B0-7721-ACAF-E93D76819F61}"/>
              </a:ext>
            </a:extLst>
          </p:cNvPr>
          <p:cNvSpPr txBox="1"/>
          <p:nvPr/>
        </p:nvSpPr>
        <p:spPr>
          <a:xfrm>
            <a:off x="0" y="0"/>
            <a:ext cx="12192000" cy="923330"/>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5400" b="1" dirty="0">
                <a:solidFill>
                  <a:schemeClr val="bg1"/>
                </a:solidFill>
                <a:ea typeface="Calibri"/>
                <a:cs typeface="Calibri"/>
              </a:rPr>
              <a:t>When can pregnancy </a:t>
            </a:r>
            <a:r>
              <a:rPr lang="en-GB" sz="5400" b="1" u="sng" dirty="0">
                <a:solidFill>
                  <a:schemeClr val="bg1"/>
                </a:solidFill>
                <a:ea typeface="Calibri"/>
                <a:cs typeface="Calibri"/>
              </a:rPr>
              <a:t>not</a:t>
            </a:r>
            <a:r>
              <a:rPr lang="en-GB" sz="5400" b="1" dirty="0">
                <a:solidFill>
                  <a:schemeClr val="bg1"/>
                </a:solidFill>
                <a:ea typeface="Calibri"/>
                <a:cs typeface="Calibri"/>
              </a:rPr>
              <a:t> be a choice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barn(inVertical)">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barn(inVertical)">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barn(inVertical)">
                                      <p:cBhvr>
                                        <p:cTn id="17" dur="5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barn(inVertical)">
                                      <p:cBhvr>
                                        <p:cTn id="22" dur="500"/>
                                        <p:tgtEl>
                                          <p:spTgt spid="1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animEffect transition="in" filter="barn(inVertical)">
                                      <p:cBhvr>
                                        <p:cTn id="27" dur="500"/>
                                        <p:tgtEl>
                                          <p:spTgt spid="1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0">
                                            <p:txEl>
                                              <p:pRg st="5" end="5"/>
                                            </p:txEl>
                                          </p:spTgt>
                                        </p:tgtEl>
                                        <p:attrNameLst>
                                          <p:attrName>style.visibility</p:attrName>
                                        </p:attrNameLst>
                                      </p:cBhvr>
                                      <p:to>
                                        <p:strVal val="visible"/>
                                      </p:to>
                                    </p:set>
                                    <p:animEffect transition="in" filter="barn(inVertical)">
                                      <p:cBhvr>
                                        <p:cTn id="32" dur="500"/>
                                        <p:tgtEl>
                                          <p:spTgt spid="10">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0">
                                            <p:txEl>
                                              <p:pRg st="6" end="6"/>
                                            </p:txEl>
                                          </p:spTgt>
                                        </p:tgtEl>
                                        <p:attrNameLst>
                                          <p:attrName>style.visibility</p:attrName>
                                        </p:attrNameLst>
                                      </p:cBhvr>
                                      <p:to>
                                        <p:strVal val="visible"/>
                                      </p:to>
                                    </p:set>
                                    <p:animEffect transition="in" filter="barn(inVertical)">
                                      <p:cBhvr>
                                        <p:cTn id="37" dur="500"/>
                                        <p:tgtEl>
                                          <p:spTgt spid="10">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10">
                                            <p:txEl>
                                              <p:pRg st="7" end="7"/>
                                            </p:txEl>
                                          </p:spTgt>
                                        </p:tgtEl>
                                        <p:attrNameLst>
                                          <p:attrName>style.visibility</p:attrName>
                                        </p:attrNameLst>
                                      </p:cBhvr>
                                      <p:to>
                                        <p:strVal val="visible"/>
                                      </p:to>
                                    </p:set>
                                    <p:animEffect transition="in" filter="barn(inVertical)">
                                      <p:cBhvr>
                                        <p:cTn id="42" dur="500"/>
                                        <p:tgtEl>
                                          <p:spTgt spid="10">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11">
                                            <p:txEl>
                                              <p:pRg st="1" end="1"/>
                                            </p:txEl>
                                          </p:spTgt>
                                        </p:tgtEl>
                                        <p:attrNameLst>
                                          <p:attrName>style.visibility</p:attrName>
                                        </p:attrNameLst>
                                      </p:cBhvr>
                                      <p:to>
                                        <p:strVal val="visible"/>
                                      </p:to>
                                    </p:set>
                                    <p:animEffect transition="in" filter="barn(inVertical)">
                                      <p:cBhvr>
                                        <p:cTn id="47" dur="500"/>
                                        <p:tgtEl>
                                          <p:spTgt spid="11">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11">
                                            <p:txEl>
                                              <p:pRg st="2" end="2"/>
                                            </p:txEl>
                                          </p:spTgt>
                                        </p:tgtEl>
                                        <p:attrNameLst>
                                          <p:attrName>style.visibility</p:attrName>
                                        </p:attrNameLst>
                                      </p:cBhvr>
                                      <p:to>
                                        <p:strVal val="visible"/>
                                      </p:to>
                                    </p:set>
                                    <p:animEffect transition="in" filter="barn(inVertical)">
                                      <p:cBhvr>
                                        <p:cTn id="52" dur="500"/>
                                        <p:tgtEl>
                                          <p:spTgt spid="11">
                                            <p:txEl>
                                              <p:pRg st="2" end="2"/>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11">
                                            <p:txEl>
                                              <p:pRg st="3" end="3"/>
                                            </p:txEl>
                                          </p:spTgt>
                                        </p:tgtEl>
                                        <p:attrNameLst>
                                          <p:attrName>style.visibility</p:attrName>
                                        </p:attrNameLst>
                                      </p:cBhvr>
                                      <p:to>
                                        <p:strVal val="visible"/>
                                      </p:to>
                                    </p:set>
                                    <p:animEffect transition="in" filter="barn(inVertical)">
                                      <p:cBhvr>
                                        <p:cTn id="57" dur="500"/>
                                        <p:tgtEl>
                                          <p:spTgt spid="11">
                                            <p:txEl>
                                              <p:pRg st="3" end="3"/>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11">
                                            <p:txEl>
                                              <p:pRg st="4" end="4"/>
                                            </p:txEl>
                                          </p:spTgt>
                                        </p:tgtEl>
                                        <p:attrNameLst>
                                          <p:attrName>style.visibility</p:attrName>
                                        </p:attrNameLst>
                                      </p:cBhvr>
                                      <p:to>
                                        <p:strVal val="visible"/>
                                      </p:to>
                                    </p:set>
                                    <p:animEffect transition="in" filter="barn(inVertical)">
                                      <p:cBhvr>
                                        <p:cTn id="62" dur="500"/>
                                        <p:tgtEl>
                                          <p:spTgt spid="11">
                                            <p:txEl>
                                              <p:pRg st="4" end="4"/>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nodeType="clickEffect">
                                  <p:stCondLst>
                                    <p:cond delay="0"/>
                                  </p:stCondLst>
                                  <p:childTnLst>
                                    <p:set>
                                      <p:cBhvr>
                                        <p:cTn id="66" dur="1" fill="hold">
                                          <p:stCondLst>
                                            <p:cond delay="0"/>
                                          </p:stCondLst>
                                        </p:cTn>
                                        <p:tgtEl>
                                          <p:spTgt spid="11">
                                            <p:txEl>
                                              <p:pRg st="5" end="5"/>
                                            </p:txEl>
                                          </p:spTgt>
                                        </p:tgtEl>
                                        <p:attrNameLst>
                                          <p:attrName>style.visibility</p:attrName>
                                        </p:attrNameLst>
                                      </p:cBhvr>
                                      <p:to>
                                        <p:strVal val="visible"/>
                                      </p:to>
                                    </p:set>
                                    <p:animEffect transition="in" filter="barn(inVertical)">
                                      <p:cBhvr>
                                        <p:cTn id="67" dur="500"/>
                                        <p:tgtEl>
                                          <p:spTgt spid="11">
                                            <p:txEl>
                                              <p:pRg st="5" end="5"/>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nodeType="clickEffect">
                                  <p:stCondLst>
                                    <p:cond delay="0"/>
                                  </p:stCondLst>
                                  <p:childTnLst>
                                    <p:set>
                                      <p:cBhvr>
                                        <p:cTn id="71" dur="1" fill="hold">
                                          <p:stCondLst>
                                            <p:cond delay="0"/>
                                          </p:stCondLst>
                                        </p:cTn>
                                        <p:tgtEl>
                                          <p:spTgt spid="11">
                                            <p:txEl>
                                              <p:pRg st="6" end="6"/>
                                            </p:txEl>
                                          </p:spTgt>
                                        </p:tgtEl>
                                        <p:attrNameLst>
                                          <p:attrName>style.visibility</p:attrName>
                                        </p:attrNameLst>
                                      </p:cBhvr>
                                      <p:to>
                                        <p:strVal val="visible"/>
                                      </p:to>
                                    </p:set>
                                    <p:animEffect transition="in" filter="barn(inVertical)">
                                      <p:cBhvr>
                                        <p:cTn id="72" dur="500"/>
                                        <p:tgtEl>
                                          <p:spTgt spid="11">
                                            <p:txEl>
                                              <p:pRg st="6" end="6"/>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nodeType="clickEffect">
                                  <p:stCondLst>
                                    <p:cond delay="0"/>
                                  </p:stCondLst>
                                  <p:childTnLst>
                                    <p:set>
                                      <p:cBhvr>
                                        <p:cTn id="76" dur="1" fill="hold">
                                          <p:stCondLst>
                                            <p:cond delay="0"/>
                                          </p:stCondLst>
                                        </p:cTn>
                                        <p:tgtEl>
                                          <p:spTgt spid="11">
                                            <p:txEl>
                                              <p:pRg st="7" end="7"/>
                                            </p:txEl>
                                          </p:spTgt>
                                        </p:tgtEl>
                                        <p:attrNameLst>
                                          <p:attrName>style.visibility</p:attrName>
                                        </p:attrNameLst>
                                      </p:cBhvr>
                                      <p:to>
                                        <p:strVal val="visible"/>
                                      </p:to>
                                    </p:set>
                                    <p:animEffect transition="in" filter="barn(inVertical)">
                                      <p:cBhvr>
                                        <p:cTn id="77" dur="500"/>
                                        <p:tgtEl>
                                          <p:spTgt spid="11">
                                            <p:txEl>
                                              <p:pRg st="7" end="7"/>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6" presetClass="entr" presetSubtype="21" fill="hold" nodeType="clickEffect">
                                  <p:stCondLst>
                                    <p:cond delay="0"/>
                                  </p:stCondLst>
                                  <p:childTnLst>
                                    <p:set>
                                      <p:cBhvr>
                                        <p:cTn id="81" dur="1" fill="hold">
                                          <p:stCondLst>
                                            <p:cond delay="0"/>
                                          </p:stCondLst>
                                        </p:cTn>
                                        <p:tgtEl>
                                          <p:spTgt spid="11">
                                            <p:txEl>
                                              <p:pRg st="8" end="8"/>
                                            </p:txEl>
                                          </p:spTgt>
                                        </p:tgtEl>
                                        <p:attrNameLst>
                                          <p:attrName>style.visibility</p:attrName>
                                        </p:attrNameLst>
                                      </p:cBhvr>
                                      <p:to>
                                        <p:strVal val="visible"/>
                                      </p:to>
                                    </p:set>
                                    <p:animEffect transition="in" filter="barn(inVertical)">
                                      <p:cBhvr>
                                        <p:cTn id="82" dur="500"/>
                                        <p:tgtEl>
                                          <p:spTgt spid="1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5"/>
          <p:cNvGrpSpPr/>
          <p:nvPr/>
        </p:nvGrpSpPr>
        <p:grpSpPr>
          <a:xfrm>
            <a:off x="1250434" y="1705609"/>
            <a:ext cx="4376123" cy="1496338"/>
            <a:chOff x="0" y="0"/>
            <a:chExt cx="5574766" cy="6350000"/>
          </a:xfrm>
        </p:grpSpPr>
        <p:sp>
          <p:nvSpPr>
            <p:cNvPr id="6" name="Freeform 6"/>
            <p:cNvSpPr/>
            <p:nvPr/>
          </p:nvSpPr>
          <p:spPr>
            <a:xfrm>
              <a:off x="72390" y="72390"/>
              <a:ext cx="5429986" cy="6205220"/>
            </a:xfrm>
            <a:custGeom>
              <a:avLst/>
              <a:gdLst/>
              <a:ahLst/>
              <a:cxnLst/>
              <a:rect l="l" t="t" r="r" b="b"/>
              <a:pathLst>
                <a:path w="5429986" h="6205220">
                  <a:moveTo>
                    <a:pt x="0" y="0"/>
                  </a:moveTo>
                  <a:lnTo>
                    <a:pt x="5429986" y="0"/>
                  </a:lnTo>
                  <a:lnTo>
                    <a:pt x="5429986" y="6205220"/>
                  </a:lnTo>
                  <a:lnTo>
                    <a:pt x="0" y="6205220"/>
                  </a:lnTo>
                  <a:lnTo>
                    <a:pt x="0" y="0"/>
                  </a:lnTo>
                  <a:close/>
                </a:path>
              </a:pathLst>
            </a:custGeom>
            <a:solidFill>
              <a:srgbClr val="FFFFFF"/>
            </a:solidFill>
          </p:spPr>
        </p:sp>
        <p:sp>
          <p:nvSpPr>
            <p:cNvPr id="7" name="Freeform 7"/>
            <p:cNvSpPr/>
            <p:nvPr/>
          </p:nvSpPr>
          <p:spPr>
            <a:xfrm>
              <a:off x="0" y="0"/>
              <a:ext cx="5574766" cy="6350000"/>
            </a:xfrm>
            <a:custGeom>
              <a:avLst/>
              <a:gdLst/>
              <a:ahLst/>
              <a:cxnLst/>
              <a:rect l="l" t="t" r="r" b="b"/>
              <a:pathLst>
                <a:path w="5574766" h="6350000">
                  <a:moveTo>
                    <a:pt x="5429986" y="6205220"/>
                  </a:moveTo>
                  <a:lnTo>
                    <a:pt x="5574766" y="6205220"/>
                  </a:lnTo>
                  <a:lnTo>
                    <a:pt x="5574766" y="6350000"/>
                  </a:lnTo>
                  <a:lnTo>
                    <a:pt x="5429986" y="6350000"/>
                  </a:lnTo>
                  <a:lnTo>
                    <a:pt x="5429986" y="6205220"/>
                  </a:lnTo>
                  <a:close/>
                  <a:moveTo>
                    <a:pt x="0" y="144780"/>
                  </a:moveTo>
                  <a:lnTo>
                    <a:pt x="144780" y="144780"/>
                  </a:lnTo>
                  <a:lnTo>
                    <a:pt x="144780" y="6205220"/>
                  </a:lnTo>
                  <a:lnTo>
                    <a:pt x="0" y="6205220"/>
                  </a:lnTo>
                  <a:lnTo>
                    <a:pt x="0" y="144780"/>
                  </a:lnTo>
                  <a:close/>
                  <a:moveTo>
                    <a:pt x="0" y="6205220"/>
                  </a:moveTo>
                  <a:lnTo>
                    <a:pt x="144780" y="6205220"/>
                  </a:lnTo>
                  <a:lnTo>
                    <a:pt x="144780" y="6350000"/>
                  </a:lnTo>
                  <a:lnTo>
                    <a:pt x="0" y="6350000"/>
                  </a:lnTo>
                  <a:lnTo>
                    <a:pt x="0" y="6205220"/>
                  </a:lnTo>
                  <a:close/>
                  <a:moveTo>
                    <a:pt x="5429986" y="144780"/>
                  </a:moveTo>
                  <a:lnTo>
                    <a:pt x="5574766" y="144780"/>
                  </a:lnTo>
                  <a:lnTo>
                    <a:pt x="5574766" y="6205220"/>
                  </a:lnTo>
                  <a:lnTo>
                    <a:pt x="5429986" y="6205220"/>
                  </a:lnTo>
                  <a:lnTo>
                    <a:pt x="5429986" y="144780"/>
                  </a:lnTo>
                  <a:close/>
                  <a:moveTo>
                    <a:pt x="144780" y="6205220"/>
                  </a:moveTo>
                  <a:lnTo>
                    <a:pt x="5429986" y="6205220"/>
                  </a:lnTo>
                  <a:lnTo>
                    <a:pt x="5429986" y="6350000"/>
                  </a:lnTo>
                  <a:lnTo>
                    <a:pt x="144780" y="6350000"/>
                  </a:lnTo>
                  <a:lnTo>
                    <a:pt x="144780" y="6205220"/>
                  </a:lnTo>
                  <a:close/>
                  <a:moveTo>
                    <a:pt x="5429986" y="0"/>
                  </a:moveTo>
                  <a:lnTo>
                    <a:pt x="5574766" y="0"/>
                  </a:lnTo>
                  <a:lnTo>
                    <a:pt x="5574766" y="144780"/>
                  </a:lnTo>
                  <a:lnTo>
                    <a:pt x="5429986" y="144780"/>
                  </a:lnTo>
                  <a:lnTo>
                    <a:pt x="5429986" y="0"/>
                  </a:lnTo>
                  <a:close/>
                  <a:moveTo>
                    <a:pt x="0" y="0"/>
                  </a:moveTo>
                  <a:lnTo>
                    <a:pt x="144780" y="0"/>
                  </a:lnTo>
                  <a:lnTo>
                    <a:pt x="144780" y="144780"/>
                  </a:lnTo>
                  <a:lnTo>
                    <a:pt x="0" y="144780"/>
                  </a:lnTo>
                  <a:lnTo>
                    <a:pt x="0" y="0"/>
                  </a:lnTo>
                  <a:close/>
                  <a:moveTo>
                    <a:pt x="144780" y="0"/>
                  </a:moveTo>
                  <a:lnTo>
                    <a:pt x="5429986" y="0"/>
                  </a:lnTo>
                  <a:lnTo>
                    <a:pt x="5429986" y="144780"/>
                  </a:lnTo>
                  <a:lnTo>
                    <a:pt x="144780" y="144780"/>
                  </a:lnTo>
                  <a:lnTo>
                    <a:pt x="144780" y="0"/>
                  </a:lnTo>
                  <a:close/>
                </a:path>
              </a:pathLst>
            </a:custGeom>
            <a:solidFill>
              <a:schemeClr val="accent6"/>
            </a:solidFill>
            <a:ln>
              <a:solidFill>
                <a:schemeClr val="accent6"/>
              </a:solidFill>
            </a:ln>
          </p:spPr>
        </p:sp>
      </p:grpSp>
      <p:sp>
        <p:nvSpPr>
          <p:cNvPr id="8" name="TextBox 8"/>
          <p:cNvSpPr txBox="1"/>
          <p:nvPr/>
        </p:nvSpPr>
        <p:spPr>
          <a:xfrm>
            <a:off x="3289844" y="255270"/>
            <a:ext cx="5612312" cy="62658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5227"/>
              </a:lnSpc>
            </a:pPr>
            <a:r>
              <a:rPr lang="en-US" sz="3734" dirty="0">
                <a:solidFill>
                  <a:srgbClr val="F39200"/>
                </a:solidFill>
                <a:latin typeface="Calibri"/>
              </a:rPr>
              <a:t>What are the options?</a:t>
            </a:r>
          </a:p>
        </p:txBody>
      </p:sp>
      <p:grpSp>
        <p:nvGrpSpPr>
          <p:cNvPr id="9" name="Group 9"/>
          <p:cNvGrpSpPr/>
          <p:nvPr/>
        </p:nvGrpSpPr>
        <p:grpSpPr>
          <a:xfrm>
            <a:off x="6096000" y="1710063"/>
            <a:ext cx="4511822" cy="1506777"/>
            <a:chOff x="0" y="0"/>
            <a:chExt cx="5574766" cy="6350000"/>
          </a:xfrm>
        </p:grpSpPr>
        <p:sp>
          <p:nvSpPr>
            <p:cNvPr id="10" name="Freeform 10"/>
            <p:cNvSpPr/>
            <p:nvPr/>
          </p:nvSpPr>
          <p:spPr>
            <a:xfrm>
              <a:off x="72390" y="72390"/>
              <a:ext cx="5429986" cy="6205220"/>
            </a:xfrm>
            <a:custGeom>
              <a:avLst/>
              <a:gdLst/>
              <a:ahLst/>
              <a:cxnLst/>
              <a:rect l="l" t="t" r="r" b="b"/>
              <a:pathLst>
                <a:path w="5429986" h="6205220">
                  <a:moveTo>
                    <a:pt x="0" y="0"/>
                  </a:moveTo>
                  <a:lnTo>
                    <a:pt x="5429986" y="0"/>
                  </a:lnTo>
                  <a:lnTo>
                    <a:pt x="5429986" y="6205220"/>
                  </a:lnTo>
                  <a:lnTo>
                    <a:pt x="0" y="6205220"/>
                  </a:lnTo>
                  <a:lnTo>
                    <a:pt x="0" y="0"/>
                  </a:lnTo>
                  <a:close/>
                </a:path>
              </a:pathLst>
            </a:custGeom>
            <a:solidFill>
              <a:srgbClr val="FFFFFF"/>
            </a:solidFill>
          </p:spPr>
        </p:sp>
        <p:sp>
          <p:nvSpPr>
            <p:cNvPr id="11" name="Freeform 11"/>
            <p:cNvSpPr/>
            <p:nvPr/>
          </p:nvSpPr>
          <p:spPr>
            <a:xfrm>
              <a:off x="0" y="0"/>
              <a:ext cx="5574766" cy="6350000"/>
            </a:xfrm>
            <a:custGeom>
              <a:avLst/>
              <a:gdLst/>
              <a:ahLst/>
              <a:cxnLst/>
              <a:rect l="l" t="t" r="r" b="b"/>
              <a:pathLst>
                <a:path w="5574766" h="6350000">
                  <a:moveTo>
                    <a:pt x="5429986" y="6205220"/>
                  </a:moveTo>
                  <a:lnTo>
                    <a:pt x="5574766" y="6205220"/>
                  </a:lnTo>
                  <a:lnTo>
                    <a:pt x="5574766" y="6350000"/>
                  </a:lnTo>
                  <a:lnTo>
                    <a:pt x="5429986" y="6350000"/>
                  </a:lnTo>
                  <a:lnTo>
                    <a:pt x="5429986" y="6205220"/>
                  </a:lnTo>
                  <a:close/>
                  <a:moveTo>
                    <a:pt x="0" y="144780"/>
                  </a:moveTo>
                  <a:lnTo>
                    <a:pt x="144780" y="144780"/>
                  </a:lnTo>
                  <a:lnTo>
                    <a:pt x="144780" y="6205220"/>
                  </a:lnTo>
                  <a:lnTo>
                    <a:pt x="0" y="6205220"/>
                  </a:lnTo>
                  <a:lnTo>
                    <a:pt x="0" y="144780"/>
                  </a:lnTo>
                  <a:close/>
                  <a:moveTo>
                    <a:pt x="0" y="6205220"/>
                  </a:moveTo>
                  <a:lnTo>
                    <a:pt x="144780" y="6205220"/>
                  </a:lnTo>
                  <a:lnTo>
                    <a:pt x="144780" y="6350000"/>
                  </a:lnTo>
                  <a:lnTo>
                    <a:pt x="0" y="6350000"/>
                  </a:lnTo>
                  <a:lnTo>
                    <a:pt x="0" y="6205220"/>
                  </a:lnTo>
                  <a:close/>
                  <a:moveTo>
                    <a:pt x="5429986" y="144780"/>
                  </a:moveTo>
                  <a:lnTo>
                    <a:pt x="5574766" y="144780"/>
                  </a:lnTo>
                  <a:lnTo>
                    <a:pt x="5574766" y="6205220"/>
                  </a:lnTo>
                  <a:lnTo>
                    <a:pt x="5429986" y="6205220"/>
                  </a:lnTo>
                  <a:lnTo>
                    <a:pt x="5429986" y="144780"/>
                  </a:lnTo>
                  <a:close/>
                  <a:moveTo>
                    <a:pt x="144780" y="6205220"/>
                  </a:moveTo>
                  <a:lnTo>
                    <a:pt x="5429986" y="6205220"/>
                  </a:lnTo>
                  <a:lnTo>
                    <a:pt x="5429986" y="6350000"/>
                  </a:lnTo>
                  <a:lnTo>
                    <a:pt x="144780" y="6350000"/>
                  </a:lnTo>
                  <a:lnTo>
                    <a:pt x="144780" y="6205220"/>
                  </a:lnTo>
                  <a:close/>
                  <a:moveTo>
                    <a:pt x="5429986" y="0"/>
                  </a:moveTo>
                  <a:lnTo>
                    <a:pt x="5574766" y="0"/>
                  </a:lnTo>
                  <a:lnTo>
                    <a:pt x="5574766" y="144780"/>
                  </a:lnTo>
                  <a:lnTo>
                    <a:pt x="5429986" y="144780"/>
                  </a:lnTo>
                  <a:lnTo>
                    <a:pt x="5429986" y="0"/>
                  </a:lnTo>
                  <a:close/>
                  <a:moveTo>
                    <a:pt x="0" y="0"/>
                  </a:moveTo>
                  <a:lnTo>
                    <a:pt x="144780" y="0"/>
                  </a:lnTo>
                  <a:lnTo>
                    <a:pt x="144780" y="144780"/>
                  </a:lnTo>
                  <a:lnTo>
                    <a:pt x="0" y="144780"/>
                  </a:lnTo>
                  <a:lnTo>
                    <a:pt x="0" y="0"/>
                  </a:lnTo>
                  <a:close/>
                  <a:moveTo>
                    <a:pt x="144780" y="0"/>
                  </a:moveTo>
                  <a:lnTo>
                    <a:pt x="5429986" y="0"/>
                  </a:lnTo>
                  <a:lnTo>
                    <a:pt x="5429986" y="144780"/>
                  </a:lnTo>
                  <a:lnTo>
                    <a:pt x="144780" y="144780"/>
                  </a:lnTo>
                  <a:lnTo>
                    <a:pt x="144780" y="0"/>
                  </a:lnTo>
                  <a:close/>
                </a:path>
              </a:pathLst>
            </a:custGeom>
            <a:solidFill>
              <a:schemeClr val="accent6"/>
            </a:solidFill>
          </p:spPr>
        </p:sp>
      </p:grpSp>
      <p:sp>
        <p:nvSpPr>
          <p:cNvPr id="15" name="TextBox 15"/>
          <p:cNvSpPr txBox="1"/>
          <p:nvPr/>
        </p:nvSpPr>
        <p:spPr>
          <a:xfrm>
            <a:off x="1407009" y="1896040"/>
            <a:ext cx="4062973" cy="175695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3360"/>
              </a:lnSpc>
            </a:pPr>
            <a:r>
              <a:rPr lang="en-US" sz="3600" dirty="0">
                <a:solidFill>
                  <a:srgbClr val="000000"/>
                </a:solidFill>
                <a:latin typeface="Calibri"/>
              </a:rPr>
              <a:t>Unintended pregnancy</a:t>
            </a:r>
            <a:endParaRPr lang="en-US" sz="3600" dirty="0">
              <a:solidFill>
                <a:srgbClr val="000000"/>
              </a:solidFill>
              <a:latin typeface="Calibri"/>
              <a:ea typeface="Calibri"/>
              <a:cs typeface="Calibri"/>
            </a:endParaRPr>
          </a:p>
          <a:p>
            <a:pPr algn="ctr">
              <a:lnSpc>
                <a:spcPts val="3360"/>
              </a:lnSpc>
            </a:pPr>
            <a:endParaRPr lang="en-US" sz="3600" dirty="0">
              <a:solidFill>
                <a:srgbClr val="000000"/>
              </a:solidFill>
              <a:latin typeface="Calibri"/>
              <a:ea typeface="Calibri"/>
              <a:cs typeface="Calibri"/>
            </a:endParaRPr>
          </a:p>
          <a:p>
            <a:pPr marL="518160" lvl="1" indent="-259080">
              <a:lnSpc>
                <a:spcPts val="3360"/>
              </a:lnSpc>
              <a:buFont typeface="Arial"/>
              <a:buChar char="•"/>
            </a:pPr>
            <a:endParaRPr lang="en-US" sz="3600" dirty="0">
              <a:solidFill>
                <a:srgbClr val="000000"/>
              </a:solidFill>
              <a:latin typeface="Calibri"/>
              <a:ea typeface="Calibri"/>
              <a:cs typeface="Calibri"/>
            </a:endParaRPr>
          </a:p>
        </p:txBody>
      </p:sp>
      <p:sp>
        <p:nvSpPr>
          <p:cNvPr id="16" name="TextBox 16"/>
          <p:cNvSpPr txBox="1"/>
          <p:nvPr/>
        </p:nvSpPr>
        <p:spPr>
          <a:xfrm>
            <a:off x="6190775" y="1896041"/>
            <a:ext cx="4231432" cy="132093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3360"/>
              </a:lnSpc>
            </a:pPr>
            <a:r>
              <a:rPr lang="en-US" sz="3600" dirty="0">
                <a:solidFill>
                  <a:srgbClr val="000000"/>
                </a:solidFill>
                <a:latin typeface="Calibri"/>
              </a:rPr>
              <a:t>Infertility</a:t>
            </a:r>
            <a:endParaRPr lang="en-US" sz="3600" dirty="0">
              <a:solidFill>
                <a:srgbClr val="000000"/>
              </a:solidFill>
              <a:latin typeface="Calibri"/>
              <a:ea typeface="Calibri"/>
              <a:cs typeface="Calibri"/>
            </a:endParaRPr>
          </a:p>
          <a:p>
            <a:pPr algn="ctr">
              <a:lnSpc>
                <a:spcPts val="3360"/>
              </a:lnSpc>
            </a:pPr>
            <a:endParaRPr lang="en-US" sz="3600" dirty="0">
              <a:solidFill>
                <a:srgbClr val="000000"/>
              </a:solidFill>
              <a:latin typeface="Calibri"/>
              <a:ea typeface="Calibri"/>
              <a:cs typeface="Calibri"/>
            </a:endParaRPr>
          </a:p>
          <a:p>
            <a:pPr marL="259080" lvl="1">
              <a:lnSpc>
                <a:spcPts val="3360"/>
              </a:lnSpc>
            </a:pPr>
            <a:endParaRPr lang="en-US" sz="3600" dirty="0">
              <a:solidFill>
                <a:srgbClr val="000000"/>
              </a:solidFill>
              <a:latin typeface="Calibri"/>
              <a:ea typeface="Calibri"/>
              <a:cs typeface="Calibri"/>
            </a:endParaRPr>
          </a:p>
        </p:txBody>
      </p:sp>
      <p:sp>
        <p:nvSpPr>
          <p:cNvPr id="13" name="TextBox 12">
            <a:extLst>
              <a:ext uri="{FF2B5EF4-FFF2-40B4-BE49-F238E27FC236}">
                <a16:creationId xmlns:a16="http://schemas.microsoft.com/office/drawing/2014/main" id="{B851F693-A409-4BE3-E8E7-BD11A0797BAB}"/>
              </a:ext>
            </a:extLst>
          </p:cNvPr>
          <p:cNvSpPr txBox="1"/>
          <p:nvPr/>
        </p:nvSpPr>
        <p:spPr>
          <a:xfrm>
            <a:off x="0" y="0"/>
            <a:ext cx="12192000" cy="923330"/>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5400" b="1" dirty="0">
                <a:solidFill>
                  <a:schemeClr val="bg1"/>
                </a:solidFill>
                <a:ea typeface="Calibri"/>
                <a:cs typeface="Calibri"/>
              </a:rPr>
              <a:t>What are the options ?</a:t>
            </a:r>
          </a:p>
        </p:txBody>
      </p:sp>
      <p:sp>
        <p:nvSpPr>
          <p:cNvPr id="14" name="TextBox 13">
            <a:extLst>
              <a:ext uri="{FF2B5EF4-FFF2-40B4-BE49-F238E27FC236}">
                <a16:creationId xmlns:a16="http://schemas.microsoft.com/office/drawing/2014/main" id="{EF4FC025-AEF7-8037-66E2-0C741DB702CE}"/>
              </a:ext>
            </a:extLst>
          </p:cNvPr>
          <p:cNvSpPr txBox="1"/>
          <p:nvPr/>
        </p:nvSpPr>
        <p:spPr>
          <a:xfrm>
            <a:off x="1012520" y="4206657"/>
            <a:ext cx="10177397" cy="1754326"/>
          </a:xfrm>
          <a:prstGeom prst="rect">
            <a:avLst/>
          </a:prstGeom>
          <a:solidFill>
            <a:schemeClr val="accent6">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5400" dirty="0">
                <a:ea typeface="Calibri"/>
                <a:cs typeface="Calibri"/>
              </a:rPr>
              <a:t>In your books make 2 columns, list possible options for both scenarios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300BD3-BA71-9E6C-5EEF-E8637CD8B90C}"/>
            </a:ext>
          </a:extLst>
        </p:cNvPr>
        <p:cNvGrpSpPr/>
        <p:nvPr/>
      </p:nvGrpSpPr>
      <p:grpSpPr>
        <a:xfrm>
          <a:off x="0" y="0"/>
          <a:ext cx="0" cy="0"/>
          <a:chOff x="0" y="0"/>
          <a:chExt cx="0" cy="0"/>
        </a:xfrm>
      </p:grpSpPr>
      <p:grpSp>
        <p:nvGrpSpPr>
          <p:cNvPr id="5" name="Group 5">
            <a:extLst>
              <a:ext uri="{FF2B5EF4-FFF2-40B4-BE49-F238E27FC236}">
                <a16:creationId xmlns:a16="http://schemas.microsoft.com/office/drawing/2014/main" id="{610DD85B-3C2F-701E-6C91-3E6314473435}"/>
              </a:ext>
            </a:extLst>
          </p:cNvPr>
          <p:cNvGrpSpPr/>
          <p:nvPr/>
        </p:nvGrpSpPr>
        <p:grpSpPr>
          <a:xfrm>
            <a:off x="1250434" y="1705609"/>
            <a:ext cx="4459629" cy="4262502"/>
            <a:chOff x="0" y="0"/>
            <a:chExt cx="5574766" cy="6350000"/>
          </a:xfrm>
        </p:grpSpPr>
        <p:sp>
          <p:nvSpPr>
            <p:cNvPr id="6" name="Freeform 6">
              <a:extLst>
                <a:ext uri="{FF2B5EF4-FFF2-40B4-BE49-F238E27FC236}">
                  <a16:creationId xmlns:a16="http://schemas.microsoft.com/office/drawing/2014/main" id="{20F157FB-32D5-3CA0-0BEE-83FECCE83DB0}"/>
                </a:ext>
              </a:extLst>
            </p:cNvPr>
            <p:cNvSpPr/>
            <p:nvPr/>
          </p:nvSpPr>
          <p:spPr>
            <a:xfrm>
              <a:off x="72390" y="72390"/>
              <a:ext cx="5429986" cy="6205220"/>
            </a:xfrm>
            <a:custGeom>
              <a:avLst/>
              <a:gdLst/>
              <a:ahLst/>
              <a:cxnLst/>
              <a:rect l="l" t="t" r="r" b="b"/>
              <a:pathLst>
                <a:path w="5429986" h="6205220">
                  <a:moveTo>
                    <a:pt x="0" y="0"/>
                  </a:moveTo>
                  <a:lnTo>
                    <a:pt x="5429986" y="0"/>
                  </a:lnTo>
                  <a:lnTo>
                    <a:pt x="5429986" y="6205220"/>
                  </a:lnTo>
                  <a:lnTo>
                    <a:pt x="0" y="6205220"/>
                  </a:lnTo>
                  <a:lnTo>
                    <a:pt x="0" y="0"/>
                  </a:lnTo>
                  <a:close/>
                </a:path>
              </a:pathLst>
            </a:custGeom>
            <a:solidFill>
              <a:srgbClr val="FFFFFF"/>
            </a:solidFill>
          </p:spPr>
        </p:sp>
        <p:sp>
          <p:nvSpPr>
            <p:cNvPr id="7" name="Freeform 7">
              <a:extLst>
                <a:ext uri="{FF2B5EF4-FFF2-40B4-BE49-F238E27FC236}">
                  <a16:creationId xmlns:a16="http://schemas.microsoft.com/office/drawing/2014/main" id="{E389E8D4-6D73-3FDB-06B7-E4E228EC4925}"/>
                </a:ext>
              </a:extLst>
            </p:cNvPr>
            <p:cNvSpPr/>
            <p:nvPr/>
          </p:nvSpPr>
          <p:spPr>
            <a:xfrm>
              <a:off x="0" y="0"/>
              <a:ext cx="5574766" cy="6350000"/>
            </a:xfrm>
            <a:custGeom>
              <a:avLst/>
              <a:gdLst/>
              <a:ahLst/>
              <a:cxnLst/>
              <a:rect l="l" t="t" r="r" b="b"/>
              <a:pathLst>
                <a:path w="5574766" h="6350000">
                  <a:moveTo>
                    <a:pt x="5429986" y="6205220"/>
                  </a:moveTo>
                  <a:lnTo>
                    <a:pt x="5574766" y="6205220"/>
                  </a:lnTo>
                  <a:lnTo>
                    <a:pt x="5574766" y="6350000"/>
                  </a:lnTo>
                  <a:lnTo>
                    <a:pt x="5429986" y="6350000"/>
                  </a:lnTo>
                  <a:lnTo>
                    <a:pt x="5429986" y="6205220"/>
                  </a:lnTo>
                  <a:close/>
                  <a:moveTo>
                    <a:pt x="0" y="144780"/>
                  </a:moveTo>
                  <a:lnTo>
                    <a:pt x="144780" y="144780"/>
                  </a:lnTo>
                  <a:lnTo>
                    <a:pt x="144780" y="6205220"/>
                  </a:lnTo>
                  <a:lnTo>
                    <a:pt x="0" y="6205220"/>
                  </a:lnTo>
                  <a:lnTo>
                    <a:pt x="0" y="144780"/>
                  </a:lnTo>
                  <a:close/>
                  <a:moveTo>
                    <a:pt x="0" y="6205220"/>
                  </a:moveTo>
                  <a:lnTo>
                    <a:pt x="144780" y="6205220"/>
                  </a:lnTo>
                  <a:lnTo>
                    <a:pt x="144780" y="6350000"/>
                  </a:lnTo>
                  <a:lnTo>
                    <a:pt x="0" y="6350000"/>
                  </a:lnTo>
                  <a:lnTo>
                    <a:pt x="0" y="6205220"/>
                  </a:lnTo>
                  <a:close/>
                  <a:moveTo>
                    <a:pt x="5429986" y="144780"/>
                  </a:moveTo>
                  <a:lnTo>
                    <a:pt x="5574766" y="144780"/>
                  </a:lnTo>
                  <a:lnTo>
                    <a:pt x="5574766" y="6205220"/>
                  </a:lnTo>
                  <a:lnTo>
                    <a:pt x="5429986" y="6205220"/>
                  </a:lnTo>
                  <a:lnTo>
                    <a:pt x="5429986" y="144780"/>
                  </a:lnTo>
                  <a:close/>
                  <a:moveTo>
                    <a:pt x="144780" y="6205220"/>
                  </a:moveTo>
                  <a:lnTo>
                    <a:pt x="5429986" y="6205220"/>
                  </a:lnTo>
                  <a:lnTo>
                    <a:pt x="5429986" y="6350000"/>
                  </a:lnTo>
                  <a:lnTo>
                    <a:pt x="144780" y="6350000"/>
                  </a:lnTo>
                  <a:lnTo>
                    <a:pt x="144780" y="6205220"/>
                  </a:lnTo>
                  <a:close/>
                  <a:moveTo>
                    <a:pt x="5429986" y="0"/>
                  </a:moveTo>
                  <a:lnTo>
                    <a:pt x="5574766" y="0"/>
                  </a:lnTo>
                  <a:lnTo>
                    <a:pt x="5574766" y="144780"/>
                  </a:lnTo>
                  <a:lnTo>
                    <a:pt x="5429986" y="144780"/>
                  </a:lnTo>
                  <a:lnTo>
                    <a:pt x="5429986" y="0"/>
                  </a:lnTo>
                  <a:close/>
                  <a:moveTo>
                    <a:pt x="0" y="0"/>
                  </a:moveTo>
                  <a:lnTo>
                    <a:pt x="144780" y="0"/>
                  </a:lnTo>
                  <a:lnTo>
                    <a:pt x="144780" y="144780"/>
                  </a:lnTo>
                  <a:lnTo>
                    <a:pt x="0" y="144780"/>
                  </a:lnTo>
                  <a:lnTo>
                    <a:pt x="0" y="0"/>
                  </a:lnTo>
                  <a:close/>
                  <a:moveTo>
                    <a:pt x="144780" y="0"/>
                  </a:moveTo>
                  <a:lnTo>
                    <a:pt x="5429986" y="0"/>
                  </a:lnTo>
                  <a:lnTo>
                    <a:pt x="5429986" y="144780"/>
                  </a:lnTo>
                  <a:lnTo>
                    <a:pt x="144780" y="144780"/>
                  </a:lnTo>
                  <a:lnTo>
                    <a:pt x="144780" y="0"/>
                  </a:lnTo>
                  <a:close/>
                </a:path>
              </a:pathLst>
            </a:custGeom>
            <a:solidFill>
              <a:schemeClr val="accent6"/>
            </a:solidFill>
            <a:ln>
              <a:solidFill>
                <a:schemeClr val="accent6"/>
              </a:solidFill>
            </a:ln>
          </p:spPr>
        </p:sp>
      </p:grpSp>
      <p:sp>
        <p:nvSpPr>
          <p:cNvPr id="8" name="TextBox 8">
            <a:extLst>
              <a:ext uri="{FF2B5EF4-FFF2-40B4-BE49-F238E27FC236}">
                <a16:creationId xmlns:a16="http://schemas.microsoft.com/office/drawing/2014/main" id="{2DDD031F-026A-D937-6172-6A3F9422CF8E}"/>
              </a:ext>
            </a:extLst>
          </p:cNvPr>
          <p:cNvSpPr txBox="1"/>
          <p:nvPr/>
        </p:nvSpPr>
        <p:spPr>
          <a:xfrm>
            <a:off x="3289844" y="255270"/>
            <a:ext cx="5612312" cy="62658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5227"/>
              </a:lnSpc>
            </a:pPr>
            <a:r>
              <a:rPr lang="en-US" sz="3734" dirty="0">
                <a:solidFill>
                  <a:srgbClr val="F39200"/>
                </a:solidFill>
                <a:latin typeface="Calibri"/>
              </a:rPr>
              <a:t>What are the options?</a:t>
            </a:r>
          </a:p>
        </p:txBody>
      </p:sp>
      <p:grpSp>
        <p:nvGrpSpPr>
          <p:cNvPr id="9" name="Group 9">
            <a:extLst>
              <a:ext uri="{FF2B5EF4-FFF2-40B4-BE49-F238E27FC236}">
                <a16:creationId xmlns:a16="http://schemas.microsoft.com/office/drawing/2014/main" id="{2D77742C-6EC1-8BD4-32B5-9834D899DC85}"/>
              </a:ext>
            </a:extLst>
          </p:cNvPr>
          <p:cNvGrpSpPr/>
          <p:nvPr/>
        </p:nvGrpSpPr>
        <p:grpSpPr>
          <a:xfrm>
            <a:off x="6096000" y="1710063"/>
            <a:ext cx="4459631" cy="4272941"/>
            <a:chOff x="0" y="0"/>
            <a:chExt cx="5574766" cy="6350000"/>
          </a:xfrm>
        </p:grpSpPr>
        <p:sp>
          <p:nvSpPr>
            <p:cNvPr id="10" name="Freeform 10">
              <a:extLst>
                <a:ext uri="{FF2B5EF4-FFF2-40B4-BE49-F238E27FC236}">
                  <a16:creationId xmlns:a16="http://schemas.microsoft.com/office/drawing/2014/main" id="{84C2C7C3-B7CA-5113-6B2B-C7C55BA19DD5}"/>
                </a:ext>
              </a:extLst>
            </p:cNvPr>
            <p:cNvSpPr/>
            <p:nvPr/>
          </p:nvSpPr>
          <p:spPr>
            <a:xfrm>
              <a:off x="72390" y="72390"/>
              <a:ext cx="5429986" cy="6205220"/>
            </a:xfrm>
            <a:custGeom>
              <a:avLst/>
              <a:gdLst/>
              <a:ahLst/>
              <a:cxnLst/>
              <a:rect l="l" t="t" r="r" b="b"/>
              <a:pathLst>
                <a:path w="5429986" h="6205220">
                  <a:moveTo>
                    <a:pt x="0" y="0"/>
                  </a:moveTo>
                  <a:lnTo>
                    <a:pt x="5429986" y="0"/>
                  </a:lnTo>
                  <a:lnTo>
                    <a:pt x="5429986" y="6205220"/>
                  </a:lnTo>
                  <a:lnTo>
                    <a:pt x="0" y="6205220"/>
                  </a:lnTo>
                  <a:lnTo>
                    <a:pt x="0" y="0"/>
                  </a:lnTo>
                  <a:close/>
                </a:path>
              </a:pathLst>
            </a:custGeom>
            <a:solidFill>
              <a:srgbClr val="FFFFFF"/>
            </a:solidFill>
          </p:spPr>
        </p:sp>
        <p:sp>
          <p:nvSpPr>
            <p:cNvPr id="11" name="Freeform 11">
              <a:extLst>
                <a:ext uri="{FF2B5EF4-FFF2-40B4-BE49-F238E27FC236}">
                  <a16:creationId xmlns:a16="http://schemas.microsoft.com/office/drawing/2014/main" id="{4F5BA892-93A6-EC60-7287-13344C452A45}"/>
                </a:ext>
              </a:extLst>
            </p:cNvPr>
            <p:cNvSpPr/>
            <p:nvPr/>
          </p:nvSpPr>
          <p:spPr>
            <a:xfrm>
              <a:off x="0" y="0"/>
              <a:ext cx="5574766" cy="6350000"/>
            </a:xfrm>
            <a:custGeom>
              <a:avLst/>
              <a:gdLst/>
              <a:ahLst/>
              <a:cxnLst/>
              <a:rect l="l" t="t" r="r" b="b"/>
              <a:pathLst>
                <a:path w="5574766" h="6350000">
                  <a:moveTo>
                    <a:pt x="5429986" y="6205220"/>
                  </a:moveTo>
                  <a:lnTo>
                    <a:pt x="5574766" y="6205220"/>
                  </a:lnTo>
                  <a:lnTo>
                    <a:pt x="5574766" y="6350000"/>
                  </a:lnTo>
                  <a:lnTo>
                    <a:pt x="5429986" y="6350000"/>
                  </a:lnTo>
                  <a:lnTo>
                    <a:pt x="5429986" y="6205220"/>
                  </a:lnTo>
                  <a:close/>
                  <a:moveTo>
                    <a:pt x="0" y="144780"/>
                  </a:moveTo>
                  <a:lnTo>
                    <a:pt x="144780" y="144780"/>
                  </a:lnTo>
                  <a:lnTo>
                    <a:pt x="144780" y="6205220"/>
                  </a:lnTo>
                  <a:lnTo>
                    <a:pt x="0" y="6205220"/>
                  </a:lnTo>
                  <a:lnTo>
                    <a:pt x="0" y="144780"/>
                  </a:lnTo>
                  <a:close/>
                  <a:moveTo>
                    <a:pt x="0" y="6205220"/>
                  </a:moveTo>
                  <a:lnTo>
                    <a:pt x="144780" y="6205220"/>
                  </a:lnTo>
                  <a:lnTo>
                    <a:pt x="144780" y="6350000"/>
                  </a:lnTo>
                  <a:lnTo>
                    <a:pt x="0" y="6350000"/>
                  </a:lnTo>
                  <a:lnTo>
                    <a:pt x="0" y="6205220"/>
                  </a:lnTo>
                  <a:close/>
                  <a:moveTo>
                    <a:pt x="5429986" y="144780"/>
                  </a:moveTo>
                  <a:lnTo>
                    <a:pt x="5574766" y="144780"/>
                  </a:lnTo>
                  <a:lnTo>
                    <a:pt x="5574766" y="6205220"/>
                  </a:lnTo>
                  <a:lnTo>
                    <a:pt x="5429986" y="6205220"/>
                  </a:lnTo>
                  <a:lnTo>
                    <a:pt x="5429986" y="144780"/>
                  </a:lnTo>
                  <a:close/>
                  <a:moveTo>
                    <a:pt x="144780" y="6205220"/>
                  </a:moveTo>
                  <a:lnTo>
                    <a:pt x="5429986" y="6205220"/>
                  </a:lnTo>
                  <a:lnTo>
                    <a:pt x="5429986" y="6350000"/>
                  </a:lnTo>
                  <a:lnTo>
                    <a:pt x="144780" y="6350000"/>
                  </a:lnTo>
                  <a:lnTo>
                    <a:pt x="144780" y="6205220"/>
                  </a:lnTo>
                  <a:close/>
                  <a:moveTo>
                    <a:pt x="5429986" y="0"/>
                  </a:moveTo>
                  <a:lnTo>
                    <a:pt x="5574766" y="0"/>
                  </a:lnTo>
                  <a:lnTo>
                    <a:pt x="5574766" y="144780"/>
                  </a:lnTo>
                  <a:lnTo>
                    <a:pt x="5429986" y="144780"/>
                  </a:lnTo>
                  <a:lnTo>
                    <a:pt x="5429986" y="0"/>
                  </a:lnTo>
                  <a:close/>
                  <a:moveTo>
                    <a:pt x="0" y="0"/>
                  </a:moveTo>
                  <a:lnTo>
                    <a:pt x="144780" y="0"/>
                  </a:lnTo>
                  <a:lnTo>
                    <a:pt x="144780" y="144780"/>
                  </a:lnTo>
                  <a:lnTo>
                    <a:pt x="0" y="144780"/>
                  </a:lnTo>
                  <a:lnTo>
                    <a:pt x="0" y="0"/>
                  </a:lnTo>
                  <a:close/>
                  <a:moveTo>
                    <a:pt x="144780" y="0"/>
                  </a:moveTo>
                  <a:lnTo>
                    <a:pt x="5429986" y="0"/>
                  </a:lnTo>
                  <a:lnTo>
                    <a:pt x="5429986" y="144780"/>
                  </a:lnTo>
                  <a:lnTo>
                    <a:pt x="144780" y="144780"/>
                  </a:lnTo>
                  <a:lnTo>
                    <a:pt x="144780" y="0"/>
                  </a:lnTo>
                  <a:close/>
                </a:path>
              </a:pathLst>
            </a:custGeom>
            <a:solidFill>
              <a:schemeClr val="accent6"/>
            </a:solidFill>
          </p:spPr>
        </p:sp>
      </p:grpSp>
      <p:sp>
        <p:nvSpPr>
          <p:cNvPr id="15" name="TextBox 15">
            <a:extLst>
              <a:ext uri="{FF2B5EF4-FFF2-40B4-BE49-F238E27FC236}">
                <a16:creationId xmlns:a16="http://schemas.microsoft.com/office/drawing/2014/main" id="{345593F1-DD0E-76D6-67B4-D60F9B403D92}"/>
              </a:ext>
            </a:extLst>
          </p:cNvPr>
          <p:cNvSpPr txBox="1"/>
          <p:nvPr/>
        </p:nvSpPr>
        <p:spPr>
          <a:xfrm>
            <a:off x="1407009" y="1896040"/>
            <a:ext cx="4000343" cy="350102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3360"/>
              </a:lnSpc>
            </a:pPr>
            <a:r>
              <a:rPr lang="en-US" sz="3600" dirty="0">
                <a:solidFill>
                  <a:srgbClr val="000000"/>
                </a:solidFill>
                <a:latin typeface="Calibri"/>
              </a:rPr>
              <a:t>Unintended pregnancy</a:t>
            </a:r>
            <a:endParaRPr lang="en-US" sz="3600" dirty="0">
              <a:solidFill>
                <a:srgbClr val="000000"/>
              </a:solidFill>
              <a:latin typeface="Calibri"/>
              <a:ea typeface="Calibri"/>
              <a:cs typeface="Calibri"/>
            </a:endParaRPr>
          </a:p>
          <a:p>
            <a:pPr algn="ctr">
              <a:lnSpc>
                <a:spcPts val="3360"/>
              </a:lnSpc>
            </a:pPr>
            <a:endParaRPr lang="en-US" sz="3600" dirty="0">
              <a:solidFill>
                <a:srgbClr val="000000"/>
              </a:solidFill>
              <a:latin typeface="Calibri"/>
              <a:ea typeface="Calibri"/>
              <a:cs typeface="Calibri"/>
            </a:endParaRPr>
          </a:p>
          <a:p>
            <a:pPr marL="518160" lvl="1" indent="-259080">
              <a:lnSpc>
                <a:spcPts val="3360"/>
              </a:lnSpc>
              <a:buFont typeface="Arial"/>
              <a:buChar char="•"/>
            </a:pPr>
            <a:r>
              <a:rPr lang="en-US" sz="3600" dirty="0">
                <a:solidFill>
                  <a:srgbClr val="000000"/>
                </a:solidFill>
                <a:latin typeface="Calibri"/>
              </a:rPr>
              <a:t>Termination (abortion)</a:t>
            </a:r>
            <a:endParaRPr lang="en-US" sz="3600" dirty="0">
              <a:solidFill>
                <a:srgbClr val="000000"/>
              </a:solidFill>
              <a:latin typeface="Calibri"/>
              <a:ea typeface="Calibri"/>
              <a:cs typeface="Calibri"/>
            </a:endParaRPr>
          </a:p>
          <a:p>
            <a:pPr marL="518160" lvl="1" indent="-259080">
              <a:lnSpc>
                <a:spcPts val="3360"/>
              </a:lnSpc>
              <a:buFont typeface="Arial"/>
              <a:buChar char="•"/>
            </a:pPr>
            <a:r>
              <a:rPr lang="en-US" sz="3600" dirty="0">
                <a:solidFill>
                  <a:srgbClr val="000000"/>
                </a:solidFill>
                <a:latin typeface="Calibri"/>
              </a:rPr>
              <a:t>Have the baby and arrange adoption</a:t>
            </a:r>
            <a:endParaRPr lang="en-US" sz="3600" dirty="0">
              <a:solidFill>
                <a:srgbClr val="000000"/>
              </a:solidFill>
              <a:latin typeface="Calibri"/>
              <a:ea typeface="Calibri"/>
              <a:cs typeface="Calibri"/>
            </a:endParaRPr>
          </a:p>
          <a:p>
            <a:pPr marL="518160" lvl="1" indent="-259080">
              <a:lnSpc>
                <a:spcPts val="3360"/>
              </a:lnSpc>
              <a:buFont typeface="Arial"/>
              <a:buChar char="•"/>
            </a:pPr>
            <a:r>
              <a:rPr lang="en-US" sz="3600" dirty="0">
                <a:solidFill>
                  <a:srgbClr val="000000"/>
                </a:solidFill>
                <a:latin typeface="Calibri"/>
              </a:rPr>
              <a:t>Become a parent</a:t>
            </a:r>
            <a:endParaRPr lang="en-US" sz="3600" dirty="0">
              <a:solidFill>
                <a:srgbClr val="000000"/>
              </a:solidFill>
              <a:latin typeface="Calibri"/>
              <a:ea typeface="Calibri"/>
              <a:cs typeface="Calibri"/>
            </a:endParaRPr>
          </a:p>
        </p:txBody>
      </p:sp>
      <p:sp>
        <p:nvSpPr>
          <p:cNvPr id="16" name="TextBox 16">
            <a:extLst>
              <a:ext uri="{FF2B5EF4-FFF2-40B4-BE49-F238E27FC236}">
                <a16:creationId xmlns:a16="http://schemas.microsoft.com/office/drawing/2014/main" id="{8CA1F7EA-7858-697F-CAE3-B2D975567537}"/>
              </a:ext>
            </a:extLst>
          </p:cNvPr>
          <p:cNvSpPr txBox="1"/>
          <p:nvPr/>
        </p:nvSpPr>
        <p:spPr>
          <a:xfrm>
            <a:off x="6190775" y="1896041"/>
            <a:ext cx="4231432" cy="393704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3360"/>
              </a:lnSpc>
            </a:pPr>
            <a:r>
              <a:rPr lang="en-US" sz="3600" dirty="0">
                <a:solidFill>
                  <a:srgbClr val="000000"/>
                </a:solidFill>
                <a:latin typeface="Calibri"/>
              </a:rPr>
              <a:t>Infertility</a:t>
            </a:r>
            <a:endParaRPr lang="en-US" sz="3600" dirty="0">
              <a:solidFill>
                <a:srgbClr val="000000"/>
              </a:solidFill>
              <a:latin typeface="Calibri"/>
              <a:ea typeface="Calibri"/>
              <a:cs typeface="Calibri"/>
            </a:endParaRPr>
          </a:p>
          <a:p>
            <a:pPr algn="ctr">
              <a:lnSpc>
                <a:spcPts val="3360"/>
              </a:lnSpc>
            </a:pPr>
            <a:endParaRPr lang="en-US" sz="3600" dirty="0">
              <a:solidFill>
                <a:srgbClr val="000000"/>
              </a:solidFill>
              <a:latin typeface="Calibri"/>
              <a:ea typeface="Calibri"/>
              <a:cs typeface="Calibri"/>
            </a:endParaRPr>
          </a:p>
          <a:p>
            <a:pPr marL="518160" lvl="1" indent="-259080">
              <a:lnSpc>
                <a:spcPts val="3360"/>
              </a:lnSpc>
              <a:buFont typeface="Arial"/>
              <a:buChar char="•"/>
            </a:pPr>
            <a:r>
              <a:rPr lang="en-US" sz="3600" dirty="0">
                <a:solidFill>
                  <a:srgbClr val="000000"/>
                </a:solidFill>
                <a:latin typeface="Calibri"/>
              </a:rPr>
              <a:t>IVF, other treatments</a:t>
            </a:r>
            <a:endParaRPr lang="en-US" sz="3600" dirty="0">
              <a:solidFill>
                <a:srgbClr val="000000"/>
              </a:solidFill>
              <a:latin typeface="Calibri"/>
              <a:ea typeface="Calibri"/>
              <a:cs typeface="Calibri"/>
            </a:endParaRPr>
          </a:p>
          <a:p>
            <a:pPr marL="518160" lvl="1" indent="-259080">
              <a:lnSpc>
                <a:spcPts val="3360"/>
              </a:lnSpc>
              <a:buFont typeface="Arial"/>
              <a:buChar char="•"/>
            </a:pPr>
            <a:r>
              <a:rPr lang="en-US" sz="3600" dirty="0">
                <a:solidFill>
                  <a:srgbClr val="000000"/>
                </a:solidFill>
                <a:latin typeface="Calibri"/>
              </a:rPr>
              <a:t>Surrogacy, sperm and egg donation</a:t>
            </a:r>
            <a:endParaRPr lang="en-US" sz="3600" dirty="0">
              <a:solidFill>
                <a:srgbClr val="000000"/>
              </a:solidFill>
              <a:latin typeface="Calibri"/>
              <a:ea typeface="Calibri"/>
              <a:cs typeface="Calibri"/>
            </a:endParaRPr>
          </a:p>
          <a:p>
            <a:pPr marL="518160" lvl="1" indent="-259080">
              <a:lnSpc>
                <a:spcPts val="3360"/>
              </a:lnSpc>
              <a:buFont typeface="Arial"/>
              <a:buChar char="•"/>
            </a:pPr>
            <a:r>
              <a:rPr lang="en-US" sz="3600" dirty="0">
                <a:solidFill>
                  <a:srgbClr val="000000"/>
                </a:solidFill>
                <a:latin typeface="Calibri"/>
              </a:rPr>
              <a:t>Adoption/ fostering</a:t>
            </a:r>
            <a:endParaRPr lang="en-US" sz="3600" dirty="0">
              <a:solidFill>
                <a:srgbClr val="000000"/>
              </a:solidFill>
              <a:latin typeface="Calibri"/>
              <a:ea typeface="Calibri"/>
              <a:cs typeface="Calibri"/>
            </a:endParaRPr>
          </a:p>
          <a:p>
            <a:pPr marL="518160" lvl="1" indent="-259080">
              <a:lnSpc>
                <a:spcPts val="3360"/>
              </a:lnSpc>
              <a:buFont typeface="Arial"/>
              <a:buChar char="•"/>
            </a:pPr>
            <a:r>
              <a:rPr lang="en-US" sz="3600" dirty="0">
                <a:solidFill>
                  <a:srgbClr val="000000"/>
                </a:solidFill>
                <a:latin typeface="Calibri"/>
              </a:rPr>
              <a:t>Accept childlessness</a:t>
            </a:r>
            <a:endParaRPr lang="en-US" sz="3600" dirty="0">
              <a:solidFill>
                <a:srgbClr val="000000"/>
              </a:solidFill>
              <a:latin typeface="Calibri"/>
              <a:ea typeface="Calibri"/>
              <a:cs typeface="Calibri"/>
            </a:endParaRPr>
          </a:p>
        </p:txBody>
      </p:sp>
      <p:sp>
        <p:nvSpPr>
          <p:cNvPr id="13" name="TextBox 12">
            <a:extLst>
              <a:ext uri="{FF2B5EF4-FFF2-40B4-BE49-F238E27FC236}">
                <a16:creationId xmlns:a16="http://schemas.microsoft.com/office/drawing/2014/main" id="{5C1F0128-3F50-81C5-9230-051D72E491FC}"/>
              </a:ext>
            </a:extLst>
          </p:cNvPr>
          <p:cNvSpPr txBox="1"/>
          <p:nvPr/>
        </p:nvSpPr>
        <p:spPr>
          <a:xfrm>
            <a:off x="0" y="0"/>
            <a:ext cx="12192000" cy="923330"/>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5400" b="1" dirty="0">
                <a:solidFill>
                  <a:schemeClr val="bg1"/>
                </a:solidFill>
                <a:ea typeface="Calibri"/>
                <a:cs typeface="Calibri"/>
              </a:rPr>
              <a:t>What are the options ?</a:t>
            </a:r>
          </a:p>
        </p:txBody>
      </p:sp>
    </p:spTree>
    <p:extLst>
      <p:ext uri="{BB962C8B-B14F-4D97-AF65-F5344CB8AC3E}">
        <p14:creationId xmlns:p14="http://schemas.microsoft.com/office/powerpoint/2010/main" val="4235746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xEl>
                                              <p:pRg st="2" end="2"/>
                                            </p:txEl>
                                          </p:spTgt>
                                        </p:tgtEl>
                                        <p:attrNameLst>
                                          <p:attrName>style.visibility</p:attrName>
                                        </p:attrNameLst>
                                      </p:cBhvr>
                                      <p:to>
                                        <p:strVal val="visible"/>
                                      </p:to>
                                    </p:set>
                                    <p:anim calcmode="lin" valueType="num">
                                      <p:cBhvr additive="base">
                                        <p:cTn id="7" dur="500" fill="hold"/>
                                        <p:tgtEl>
                                          <p:spTgt spid="15">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5">
                                            <p:txEl>
                                              <p:pRg st="3" end="3"/>
                                            </p:txEl>
                                          </p:spTgt>
                                        </p:tgtEl>
                                        <p:attrNameLst>
                                          <p:attrName>style.visibility</p:attrName>
                                        </p:attrNameLst>
                                      </p:cBhvr>
                                      <p:to>
                                        <p:strVal val="visible"/>
                                      </p:to>
                                    </p:set>
                                    <p:anim calcmode="lin" valueType="num">
                                      <p:cBhvr additive="base">
                                        <p:cTn id="11" dur="500" fill="hold"/>
                                        <p:tgtEl>
                                          <p:spTgt spid="15">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5">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5">
                                            <p:txEl>
                                              <p:pRg st="4" end="4"/>
                                            </p:txEl>
                                          </p:spTgt>
                                        </p:tgtEl>
                                        <p:attrNameLst>
                                          <p:attrName>style.visibility</p:attrName>
                                        </p:attrNameLst>
                                      </p:cBhvr>
                                      <p:to>
                                        <p:strVal val="visible"/>
                                      </p:to>
                                    </p:set>
                                    <p:anim calcmode="lin" valueType="num">
                                      <p:cBhvr additive="base">
                                        <p:cTn id="15" dur="500" fill="hold"/>
                                        <p:tgtEl>
                                          <p:spTgt spid="15">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16">
                                            <p:txEl>
                                              <p:pRg st="2" end="2"/>
                                            </p:txEl>
                                          </p:spTgt>
                                        </p:tgtEl>
                                        <p:attrNameLst>
                                          <p:attrName>style.visibility</p:attrName>
                                        </p:attrNameLst>
                                      </p:cBhvr>
                                      <p:to>
                                        <p:strVal val="visible"/>
                                      </p:to>
                                    </p:set>
                                    <p:animEffect transition="in" filter="barn(inVertical)">
                                      <p:cBhvr>
                                        <p:cTn id="21" dur="500"/>
                                        <p:tgtEl>
                                          <p:spTgt spid="16">
                                            <p:txEl>
                                              <p:pRg st="2" end="2"/>
                                            </p:txEl>
                                          </p:spTgt>
                                        </p:tgtEl>
                                      </p:cBhvr>
                                    </p:animEffect>
                                  </p:childTnLst>
                                </p:cTn>
                              </p:par>
                              <p:par>
                                <p:cTn id="22" presetID="16" presetClass="entr" presetSubtype="21" fill="hold" nodeType="withEffect">
                                  <p:stCondLst>
                                    <p:cond delay="0"/>
                                  </p:stCondLst>
                                  <p:childTnLst>
                                    <p:set>
                                      <p:cBhvr>
                                        <p:cTn id="23" dur="1" fill="hold">
                                          <p:stCondLst>
                                            <p:cond delay="0"/>
                                          </p:stCondLst>
                                        </p:cTn>
                                        <p:tgtEl>
                                          <p:spTgt spid="16">
                                            <p:txEl>
                                              <p:pRg st="3" end="3"/>
                                            </p:txEl>
                                          </p:spTgt>
                                        </p:tgtEl>
                                        <p:attrNameLst>
                                          <p:attrName>style.visibility</p:attrName>
                                        </p:attrNameLst>
                                      </p:cBhvr>
                                      <p:to>
                                        <p:strVal val="visible"/>
                                      </p:to>
                                    </p:set>
                                    <p:animEffect transition="in" filter="barn(inVertical)">
                                      <p:cBhvr>
                                        <p:cTn id="24" dur="500"/>
                                        <p:tgtEl>
                                          <p:spTgt spid="16">
                                            <p:txEl>
                                              <p:pRg st="3" end="3"/>
                                            </p:txEl>
                                          </p:spTgt>
                                        </p:tgtEl>
                                      </p:cBhvr>
                                    </p:animEffect>
                                  </p:childTnLst>
                                </p:cTn>
                              </p:par>
                              <p:par>
                                <p:cTn id="25" presetID="16" presetClass="entr" presetSubtype="21" fill="hold" nodeType="withEffect">
                                  <p:stCondLst>
                                    <p:cond delay="0"/>
                                  </p:stCondLst>
                                  <p:childTnLst>
                                    <p:set>
                                      <p:cBhvr>
                                        <p:cTn id="26" dur="1" fill="hold">
                                          <p:stCondLst>
                                            <p:cond delay="0"/>
                                          </p:stCondLst>
                                        </p:cTn>
                                        <p:tgtEl>
                                          <p:spTgt spid="16">
                                            <p:txEl>
                                              <p:pRg st="4" end="4"/>
                                            </p:txEl>
                                          </p:spTgt>
                                        </p:tgtEl>
                                        <p:attrNameLst>
                                          <p:attrName>style.visibility</p:attrName>
                                        </p:attrNameLst>
                                      </p:cBhvr>
                                      <p:to>
                                        <p:strVal val="visible"/>
                                      </p:to>
                                    </p:set>
                                    <p:animEffect transition="in" filter="barn(inVertical)">
                                      <p:cBhvr>
                                        <p:cTn id="27" dur="500"/>
                                        <p:tgtEl>
                                          <p:spTgt spid="16">
                                            <p:txEl>
                                              <p:pRg st="4" end="4"/>
                                            </p:txEl>
                                          </p:spTgt>
                                        </p:tgtEl>
                                      </p:cBhvr>
                                    </p:animEffect>
                                  </p:childTnLst>
                                </p:cTn>
                              </p:par>
                              <p:par>
                                <p:cTn id="28" presetID="16" presetClass="entr" presetSubtype="21" fill="hold" nodeType="withEffect">
                                  <p:stCondLst>
                                    <p:cond delay="0"/>
                                  </p:stCondLst>
                                  <p:childTnLst>
                                    <p:set>
                                      <p:cBhvr>
                                        <p:cTn id="29" dur="1" fill="hold">
                                          <p:stCondLst>
                                            <p:cond delay="0"/>
                                          </p:stCondLst>
                                        </p:cTn>
                                        <p:tgtEl>
                                          <p:spTgt spid="16">
                                            <p:txEl>
                                              <p:pRg st="5" end="5"/>
                                            </p:txEl>
                                          </p:spTgt>
                                        </p:tgtEl>
                                        <p:attrNameLst>
                                          <p:attrName>style.visibility</p:attrName>
                                        </p:attrNameLst>
                                      </p:cBhvr>
                                      <p:to>
                                        <p:strVal val="visible"/>
                                      </p:to>
                                    </p:set>
                                    <p:animEffect transition="in" filter="barn(inVertical)">
                                      <p:cBhvr>
                                        <p:cTn id="30" dur="500"/>
                                        <p:tgtEl>
                                          <p:spTgt spid="1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a:fillRect/>
          </a:stretch>
        </p:blipFill>
        <p:spPr>
          <a:xfrm>
            <a:off x="6912252" y="2717329"/>
            <a:ext cx="4910554" cy="2099262"/>
          </a:xfrm>
          <a:prstGeom prst="rect">
            <a:avLst/>
          </a:prstGeom>
        </p:spPr>
      </p:pic>
      <p:sp>
        <p:nvSpPr>
          <p:cNvPr id="6" name="TextBox 6"/>
          <p:cNvSpPr txBox="1"/>
          <p:nvPr/>
        </p:nvSpPr>
        <p:spPr>
          <a:xfrm>
            <a:off x="2813804" y="255270"/>
            <a:ext cx="6047634" cy="62658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5227"/>
              </a:lnSpc>
            </a:pPr>
            <a:r>
              <a:rPr lang="en-US" sz="3734" dirty="0">
                <a:solidFill>
                  <a:srgbClr val="F39200"/>
                </a:solidFill>
                <a:latin typeface="Calibri"/>
              </a:rPr>
              <a:t>Foetus - stages of development</a:t>
            </a:r>
          </a:p>
        </p:txBody>
      </p:sp>
      <p:sp>
        <p:nvSpPr>
          <p:cNvPr id="7" name="TextBox 7"/>
          <p:cNvSpPr txBox="1"/>
          <p:nvPr/>
        </p:nvSpPr>
        <p:spPr>
          <a:xfrm>
            <a:off x="424397" y="2051678"/>
            <a:ext cx="10816986" cy="3896388"/>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518186" lvl="1" indent="-259093">
              <a:lnSpc>
                <a:spcPts val="3360"/>
              </a:lnSpc>
              <a:buFont typeface="Arial"/>
              <a:buChar char="•"/>
            </a:pPr>
            <a:r>
              <a:rPr lang="en-US" sz="2400" dirty="0">
                <a:solidFill>
                  <a:srgbClr val="000000"/>
                </a:solidFill>
                <a:latin typeface="Calibri"/>
              </a:rPr>
              <a:t>12 weeks                   	sex organs differentiate</a:t>
            </a:r>
          </a:p>
          <a:p>
            <a:pPr marL="518186" lvl="1" indent="-259093">
              <a:lnSpc>
                <a:spcPts val="3360"/>
              </a:lnSpc>
              <a:buFont typeface="Arial"/>
              <a:buChar char="•"/>
            </a:pPr>
            <a:r>
              <a:rPr lang="en-US" sz="2400" dirty="0">
                <a:solidFill>
                  <a:srgbClr val="000000"/>
                </a:solidFill>
                <a:latin typeface="Calibri"/>
              </a:rPr>
              <a:t>16 weeks                   	fingers and toes develop</a:t>
            </a:r>
          </a:p>
          <a:p>
            <a:pPr marL="518186" lvl="1" indent="-259093">
              <a:lnSpc>
                <a:spcPts val="3360"/>
              </a:lnSpc>
              <a:buFont typeface="Arial"/>
              <a:buChar char="•"/>
            </a:pPr>
            <a:r>
              <a:rPr lang="en-US" sz="2400" dirty="0">
                <a:solidFill>
                  <a:srgbClr val="000000"/>
                </a:solidFill>
                <a:latin typeface="Calibri"/>
              </a:rPr>
              <a:t>18 weeks			can detect light</a:t>
            </a:r>
          </a:p>
          <a:p>
            <a:pPr marL="518186" lvl="1" indent="-259093">
              <a:lnSpc>
                <a:spcPts val="3360"/>
              </a:lnSpc>
              <a:buFont typeface="Arial"/>
              <a:buChar char="•"/>
            </a:pPr>
            <a:r>
              <a:rPr lang="en-US" sz="2400" dirty="0">
                <a:solidFill>
                  <a:srgbClr val="000000"/>
                </a:solidFill>
                <a:latin typeface="Calibri"/>
              </a:rPr>
              <a:t>20 weeks                   	hearing begins</a:t>
            </a:r>
          </a:p>
          <a:p>
            <a:pPr marL="518186" lvl="1" indent="-259093">
              <a:lnSpc>
                <a:spcPts val="3360"/>
              </a:lnSpc>
              <a:buFont typeface="Arial"/>
              <a:buChar char="•"/>
            </a:pPr>
            <a:r>
              <a:rPr lang="en-US" sz="2400" dirty="0">
                <a:solidFill>
                  <a:srgbClr val="000000"/>
                </a:solidFill>
                <a:latin typeface="Calibri"/>
              </a:rPr>
              <a:t>24 weeks                   	lungs start to develop</a:t>
            </a:r>
          </a:p>
          <a:p>
            <a:pPr marL="518186" lvl="1" indent="-259093">
              <a:lnSpc>
                <a:spcPts val="3360"/>
              </a:lnSpc>
              <a:buFont typeface="Arial"/>
              <a:buChar char="•"/>
            </a:pPr>
            <a:r>
              <a:rPr lang="en-US" sz="2400" dirty="0">
                <a:solidFill>
                  <a:srgbClr val="000000"/>
                </a:solidFill>
                <a:latin typeface="Calibri"/>
              </a:rPr>
              <a:t>28 weeks                   	rapid brain growth</a:t>
            </a:r>
          </a:p>
          <a:p>
            <a:pPr marL="518186" lvl="1" indent="-259093">
              <a:lnSpc>
                <a:spcPts val="3360"/>
              </a:lnSpc>
              <a:buFont typeface="Arial"/>
              <a:buChar char="•"/>
            </a:pPr>
            <a:r>
              <a:rPr lang="en-US" sz="2400" dirty="0">
                <a:solidFill>
                  <a:srgbClr val="000000"/>
                </a:solidFill>
                <a:latin typeface="Calibri"/>
              </a:rPr>
              <a:t>32 weeks                   	bones fully developed</a:t>
            </a:r>
          </a:p>
          <a:p>
            <a:pPr marL="518186" lvl="1" indent="-259093">
              <a:lnSpc>
                <a:spcPts val="3360"/>
              </a:lnSpc>
              <a:buFont typeface="Arial"/>
              <a:buChar char="•"/>
            </a:pPr>
            <a:r>
              <a:rPr lang="en-US" sz="2400" dirty="0">
                <a:solidFill>
                  <a:srgbClr val="000000"/>
                </a:solidFill>
                <a:latin typeface="Calibri"/>
              </a:rPr>
              <a:t>36 weeks                   	muscles fully developed</a:t>
            </a:r>
          </a:p>
          <a:p>
            <a:pPr marL="518186" lvl="1" indent="-259093">
              <a:lnSpc>
                <a:spcPts val="3360"/>
              </a:lnSpc>
              <a:buFont typeface="Arial"/>
              <a:buChar char="•"/>
            </a:pPr>
            <a:r>
              <a:rPr lang="en-US" sz="2400" dirty="0">
                <a:solidFill>
                  <a:srgbClr val="000000"/>
                </a:solidFill>
                <a:latin typeface="Calibri"/>
              </a:rPr>
              <a:t>40 weeks                   	ready for birth</a:t>
            </a:r>
          </a:p>
        </p:txBody>
      </p:sp>
      <p:sp>
        <p:nvSpPr>
          <p:cNvPr id="10" name="TextBox 9">
            <a:extLst>
              <a:ext uri="{FF2B5EF4-FFF2-40B4-BE49-F238E27FC236}">
                <a16:creationId xmlns:a16="http://schemas.microsoft.com/office/drawing/2014/main" id="{6D67053E-A1D5-8761-0F47-325609B1C0D0}"/>
              </a:ext>
            </a:extLst>
          </p:cNvPr>
          <p:cNvSpPr txBox="1"/>
          <p:nvPr/>
        </p:nvSpPr>
        <p:spPr>
          <a:xfrm>
            <a:off x="0" y="0"/>
            <a:ext cx="12192000" cy="923330"/>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5400" b="1" dirty="0">
                <a:solidFill>
                  <a:schemeClr val="bg1"/>
                </a:solidFill>
                <a:ea typeface="Calibri"/>
                <a:cs typeface="Calibri"/>
              </a:rPr>
              <a:t>Stages of pregnancy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7">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7">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 calcmode="lin" valueType="num">
                                      <p:cBhvr>
                                        <p:cTn id="14" dur="500" fill="hold"/>
                                        <p:tgtEl>
                                          <p:spTgt spid="7">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7">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7">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 calcmode="lin" valueType="num">
                                      <p:cBhvr>
                                        <p:cTn id="21" dur="500" fill="hold"/>
                                        <p:tgtEl>
                                          <p:spTgt spid="7">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7">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7">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 calcmode="lin" valueType="num">
                                      <p:cBhvr>
                                        <p:cTn id="28" dur="500" fill="hold"/>
                                        <p:tgtEl>
                                          <p:spTgt spid="7">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7">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7">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7">
                                            <p:txEl>
                                              <p:pRg st="4" end="4"/>
                                            </p:txEl>
                                          </p:spTgt>
                                        </p:tgtEl>
                                        <p:attrNameLst>
                                          <p:attrName>style.visibility</p:attrName>
                                        </p:attrNameLst>
                                      </p:cBhvr>
                                      <p:to>
                                        <p:strVal val="visible"/>
                                      </p:to>
                                    </p:set>
                                    <p:anim calcmode="lin" valueType="num">
                                      <p:cBhvr>
                                        <p:cTn id="35" dur="500" fill="hold"/>
                                        <p:tgtEl>
                                          <p:spTgt spid="7">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7">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7">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7">
                                            <p:txEl>
                                              <p:pRg st="5" end="5"/>
                                            </p:txEl>
                                          </p:spTgt>
                                        </p:tgtEl>
                                        <p:attrNameLst>
                                          <p:attrName>style.visibility</p:attrName>
                                        </p:attrNameLst>
                                      </p:cBhvr>
                                      <p:to>
                                        <p:strVal val="visible"/>
                                      </p:to>
                                    </p:set>
                                    <p:anim calcmode="lin" valueType="num">
                                      <p:cBhvr>
                                        <p:cTn id="42" dur="500" fill="hold"/>
                                        <p:tgtEl>
                                          <p:spTgt spid="7">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7">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7">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7">
                                            <p:txEl>
                                              <p:pRg st="6" end="6"/>
                                            </p:txEl>
                                          </p:spTgt>
                                        </p:tgtEl>
                                        <p:attrNameLst>
                                          <p:attrName>style.visibility</p:attrName>
                                        </p:attrNameLst>
                                      </p:cBhvr>
                                      <p:to>
                                        <p:strVal val="visible"/>
                                      </p:to>
                                    </p:set>
                                    <p:anim calcmode="lin" valueType="num">
                                      <p:cBhvr>
                                        <p:cTn id="49" dur="500" fill="hold"/>
                                        <p:tgtEl>
                                          <p:spTgt spid="7">
                                            <p:txEl>
                                              <p:pRg st="6" end="6"/>
                                            </p:txEl>
                                          </p:spTgt>
                                        </p:tgtEl>
                                        <p:attrNameLst>
                                          <p:attrName>ppt_w</p:attrName>
                                        </p:attrNameLst>
                                      </p:cBhvr>
                                      <p:tavLst>
                                        <p:tav tm="0">
                                          <p:val>
                                            <p:fltVal val="0"/>
                                          </p:val>
                                        </p:tav>
                                        <p:tav tm="100000">
                                          <p:val>
                                            <p:strVal val="#ppt_w"/>
                                          </p:val>
                                        </p:tav>
                                      </p:tavLst>
                                    </p:anim>
                                    <p:anim calcmode="lin" valueType="num">
                                      <p:cBhvr>
                                        <p:cTn id="50" dur="500" fill="hold"/>
                                        <p:tgtEl>
                                          <p:spTgt spid="7">
                                            <p:txEl>
                                              <p:pRg st="6" end="6"/>
                                            </p:txEl>
                                          </p:spTgt>
                                        </p:tgtEl>
                                        <p:attrNameLst>
                                          <p:attrName>ppt_h</p:attrName>
                                        </p:attrNameLst>
                                      </p:cBhvr>
                                      <p:tavLst>
                                        <p:tav tm="0">
                                          <p:val>
                                            <p:fltVal val="0"/>
                                          </p:val>
                                        </p:tav>
                                        <p:tav tm="100000">
                                          <p:val>
                                            <p:strVal val="#ppt_h"/>
                                          </p:val>
                                        </p:tav>
                                      </p:tavLst>
                                    </p:anim>
                                    <p:animEffect transition="in" filter="fade">
                                      <p:cBhvr>
                                        <p:cTn id="51" dur="500"/>
                                        <p:tgtEl>
                                          <p:spTgt spid="7">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7">
                                            <p:txEl>
                                              <p:pRg st="7" end="7"/>
                                            </p:txEl>
                                          </p:spTgt>
                                        </p:tgtEl>
                                        <p:attrNameLst>
                                          <p:attrName>style.visibility</p:attrName>
                                        </p:attrNameLst>
                                      </p:cBhvr>
                                      <p:to>
                                        <p:strVal val="visible"/>
                                      </p:to>
                                    </p:set>
                                    <p:anim calcmode="lin" valueType="num">
                                      <p:cBhvr>
                                        <p:cTn id="56" dur="500" fill="hold"/>
                                        <p:tgtEl>
                                          <p:spTgt spid="7">
                                            <p:txEl>
                                              <p:pRg st="7" end="7"/>
                                            </p:txEl>
                                          </p:spTgt>
                                        </p:tgtEl>
                                        <p:attrNameLst>
                                          <p:attrName>ppt_w</p:attrName>
                                        </p:attrNameLst>
                                      </p:cBhvr>
                                      <p:tavLst>
                                        <p:tav tm="0">
                                          <p:val>
                                            <p:fltVal val="0"/>
                                          </p:val>
                                        </p:tav>
                                        <p:tav tm="100000">
                                          <p:val>
                                            <p:strVal val="#ppt_w"/>
                                          </p:val>
                                        </p:tav>
                                      </p:tavLst>
                                    </p:anim>
                                    <p:anim calcmode="lin" valueType="num">
                                      <p:cBhvr>
                                        <p:cTn id="57" dur="500" fill="hold"/>
                                        <p:tgtEl>
                                          <p:spTgt spid="7">
                                            <p:txEl>
                                              <p:pRg st="7" end="7"/>
                                            </p:txEl>
                                          </p:spTgt>
                                        </p:tgtEl>
                                        <p:attrNameLst>
                                          <p:attrName>ppt_h</p:attrName>
                                        </p:attrNameLst>
                                      </p:cBhvr>
                                      <p:tavLst>
                                        <p:tav tm="0">
                                          <p:val>
                                            <p:fltVal val="0"/>
                                          </p:val>
                                        </p:tav>
                                        <p:tav tm="100000">
                                          <p:val>
                                            <p:strVal val="#ppt_h"/>
                                          </p:val>
                                        </p:tav>
                                      </p:tavLst>
                                    </p:anim>
                                    <p:animEffect transition="in" filter="fade">
                                      <p:cBhvr>
                                        <p:cTn id="58" dur="500"/>
                                        <p:tgtEl>
                                          <p:spTgt spid="7">
                                            <p:txEl>
                                              <p:pRg st="7" end="7"/>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nodeType="clickEffect">
                                  <p:stCondLst>
                                    <p:cond delay="0"/>
                                  </p:stCondLst>
                                  <p:childTnLst>
                                    <p:set>
                                      <p:cBhvr>
                                        <p:cTn id="62" dur="1" fill="hold">
                                          <p:stCondLst>
                                            <p:cond delay="0"/>
                                          </p:stCondLst>
                                        </p:cTn>
                                        <p:tgtEl>
                                          <p:spTgt spid="7">
                                            <p:txEl>
                                              <p:pRg st="8" end="8"/>
                                            </p:txEl>
                                          </p:spTgt>
                                        </p:tgtEl>
                                        <p:attrNameLst>
                                          <p:attrName>style.visibility</p:attrName>
                                        </p:attrNameLst>
                                      </p:cBhvr>
                                      <p:to>
                                        <p:strVal val="visible"/>
                                      </p:to>
                                    </p:set>
                                    <p:anim calcmode="lin" valueType="num">
                                      <p:cBhvr>
                                        <p:cTn id="63" dur="500" fill="hold"/>
                                        <p:tgtEl>
                                          <p:spTgt spid="7">
                                            <p:txEl>
                                              <p:pRg st="8" end="8"/>
                                            </p:txEl>
                                          </p:spTgt>
                                        </p:tgtEl>
                                        <p:attrNameLst>
                                          <p:attrName>ppt_w</p:attrName>
                                        </p:attrNameLst>
                                      </p:cBhvr>
                                      <p:tavLst>
                                        <p:tav tm="0">
                                          <p:val>
                                            <p:fltVal val="0"/>
                                          </p:val>
                                        </p:tav>
                                        <p:tav tm="100000">
                                          <p:val>
                                            <p:strVal val="#ppt_w"/>
                                          </p:val>
                                        </p:tav>
                                      </p:tavLst>
                                    </p:anim>
                                    <p:anim calcmode="lin" valueType="num">
                                      <p:cBhvr>
                                        <p:cTn id="64" dur="500" fill="hold"/>
                                        <p:tgtEl>
                                          <p:spTgt spid="7">
                                            <p:txEl>
                                              <p:pRg st="8" end="8"/>
                                            </p:txEl>
                                          </p:spTgt>
                                        </p:tgtEl>
                                        <p:attrNameLst>
                                          <p:attrName>ppt_h</p:attrName>
                                        </p:attrNameLst>
                                      </p:cBhvr>
                                      <p:tavLst>
                                        <p:tav tm="0">
                                          <p:val>
                                            <p:fltVal val="0"/>
                                          </p:val>
                                        </p:tav>
                                        <p:tav tm="100000">
                                          <p:val>
                                            <p:strVal val="#ppt_h"/>
                                          </p:val>
                                        </p:tav>
                                      </p:tavLst>
                                    </p:anim>
                                    <p:animEffect transition="in" filter="fade">
                                      <p:cBhvr>
                                        <p:cTn id="65" dur="500"/>
                                        <p:tgtEl>
                                          <p:spTgt spid="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p:cNvSpPr txBox="1"/>
          <p:nvPr/>
        </p:nvSpPr>
        <p:spPr>
          <a:xfrm>
            <a:off x="4555775" y="135140"/>
            <a:ext cx="3096895" cy="62658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5226"/>
              </a:lnSpc>
            </a:pPr>
            <a:r>
              <a:rPr lang="en-US" sz="3734" dirty="0">
                <a:solidFill>
                  <a:srgbClr val="F39200"/>
                </a:solidFill>
                <a:latin typeface="Calibri"/>
              </a:rPr>
              <a:t>Myth or reality?</a:t>
            </a:r>
          </a:p>
        </p:txBody>
      </p:sp>
      <p:grpSp>
        <p:nvGrpSpPr>
          <p:cNvPr id="6" name="Group 6"/>
          <p:cNvGrpSpPr/>
          <p:nvPr/>
        </p:nvGrpSpPr>
        <p:grpSpPr>
          <a:xfrm>
            <a:off x="743678" y="1037730"/>
            <a:ext cx="2721297" cy="1173787"/>
            <a:chOff x="0" y="0"/>
            <a:chExt cx="5442594" cy="2347573"/>
          </a:xfrm>
        </p:grpSpPr>
        <p:grpSp>
          <p:nvGrpSpPr>
            <p:cNvPr id="7" name="Group 7"/>
            <p:cNvGrpSpPr/>
            <p:nvPr/>
          </p:nvGrpSpPr>
          <p:grpSpPr>
            <a:xfrm>
              <a:off x="0" y="0"/>
              <a:ext cx="5442594" cy="2347573"/>
              <a:chOff x="0" y="0"/>
              <a:chExt cx="11183249" cy="4823711"/>
            </a:xfrm>
          </p:grpSpPr>
          <p:sp>
            <p:nvSpPr>
              <p:cNvPr id="8" name="Freeform 8"/>
              <p:cNvSpPr/>
              <p:nvPr/>
            </p:nvSpPr>
            <p:spPr>
              <a:xfrm>
                <a:off x="72390" y="72390"/>
                <a:ext cx="11038469" cy="4678931"/>
              </a:xfrm>
              <a:custGeom>
                <a:avLst/>
                <a:gdLst/>
                <a:ahLst/>
                <a:cxnLst/>
                <a:rect l="l" t="t" r="r" b="b"/>
                <a:pathLst>
                  <a:path w="11038469" h="4678931">
                    <a:moveTo>
                      <a:pt x="0" y="0"/>
                    </a:moveTo>
                    <a:lnTo>
                      <a:pt x="11038469" y="0"/>
                    </a:lnTo>
                    <a:lnTo>
                      <a:pt x="11038469" y="4678931"/>
                    </a:lnTo>
                    <a:lnTo>
                      <a:pt x="0" y="4678931"/>
                    </a:lnTo>
                    <a:lnTo>
                      <a:pt x="0" y="0"/>
                    </a:lnTo>
                    <a:close/>
                  </a:path>
                </a:pathLst>
              </a:custGeom>
              <a:solidFill>
                <a:srgbClr val="FFFFFF"/>
              </a:solidFill>
            </p:spPr>
          </p:sp>
          <p:sp>
            <p:nvSpPr>
              <p:cNvPr id="9" name="Freeform 9"/>
              <p:cNvSpPr/>
              <p:nvPr/>
            </p:nvSpPr>
            <p:spPr>
              <a:xfrm>
                <a:off x="0" y="0"/>
                <a:ext cx="11183249" cy="4823711"/>
              </a:xfrm>
              <a:custGeom>
                <a:avLst/>
                <a:gdLst/>
                <a:ahLst/>
                <a:cxnLst/>
                <a:rect l="l" t="t" r="r" b="b"/>
                <a:pathLst>
                  <a:path w="11183249" h="4823711">
                    <a:moveTo>
                      <a:pt x="11038470" y="4678931"/>
                    </a:moveTo>
                    <a:lnTo>
                      <a:pt x="11183249" y="4678931"/>
                    </a:lnTo>
                    <a:lnTo>
                      <a:pt x="11183249" y="4823711"/>
                    </a:lnTo>
                    <a:lnTo>
                      <a:pt x="11038470" y="4823711"/>
                    </a:lnTo>
                    <a:lnTo>
                      <a:pt x="11038470"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1038470" y="144780"/>
                    </a:moveTo>
                    <a:lnTo>
                      <a:pt x="11183249" y="144780"/>
                    </a:lnTo>
                    <a:lnTo>
                      <a:pt x="11183249" y="4678931"/>
                    </a:lnTo>
                    <a:lnTo>
                      <a:pt x="11038470" y="4678931"/>
                    </a:lnTo>
                    <a:lnTo>
                      <a:pt x="11038470" y="144780"/>
                    </a:lnTo>
                    <a:close/>
                    <a:moveTo>
                      <a:pt x="144780" y="4678931"/>
                    </a:moveTo>
                    <a:lnTo>
                      <a:pt x="11038470" y="4678931"/>
                    </a:lnTo>
                    <a:lnTo>
                      <a:pt x="11038470" y="4823711"/>
                    </a:lnTo>
                    <a:lnTo>
                      <a:pt x="144780" y="4823711"/>
                    </a:lnTo>
                    <a:lnTo>
                      <a:pt x="144780" y="4678931"/>
                    </a:lnTo>
                    <a:close/>
                    <a:moveTo>
                      <a:pt x="11038470" y="0"/>
                    </a:moveTo>
                    <a:lnTo>
                      <a:pt x="11183249" y="0"/>
                    </a:lnTo>
                    <a:lnTo>
                      <a:pt x="11183249" y="144780"/>
                    </a:lnTo>
                    <a:lnTo>
                      <a:pt x="11038470" y="144780"/>
                    </a:lnTo>
                    <a:lnTo>
                      <a:pt x="11038470" y="0"/>
                    </a:lnTo>
                    <a:close/>
                    <a:moveTo>
                      <a:pt x="0" y="0"/>
                    </a:moveTo>
                    <a:lnTo>
                      <a:pt x="144780" y="0"/>
                    </a:lnTo>
                    <a:lnTo>
                      <a:pt x="144780" y="144780"/>
                    </a:lnTo>
                    <a:lnTo>
                      <a:pt x="0" y="144780"/>
                    </a:lnTo>
                    <a:lnTo>
                      <a:pt x="0" y="0"/>
                    </a:lnTo>
                    <a:close/>
                    <a:moveTo>
                      <a:pt x="144780" y="0"/>
                    </a:moveTo>
                    <a:lnTo>
                      <a:pt x="11038470" y="0"/>
                    </a:lnTo>
                    <a:lnTo>
                      <a:pt x="11038470" y="144780"/>
                    </a:lnTo>
                    <a:lnTo>
                      <a:pt x="144780" y="144780"/>
                    </a:lnTo>
                    <a:lnTo>
                      <a:pt x="144780" y="0"/>
                    </a:lnTo>
                    <a:close/>
                  </a:path>
                </a:pathLst>
              </a:custGeom>
              <a:solidFill>
                <a:srgbClr val="F39200"/>
              </a:solidFill>
            </p:spPr>
          </p:sp>
        </p:grpSp>
        <p:sp>
          <p:nvSpPr>
            <p:cNvPr id="10" name="TextBox 10"/>
            <p:cNvSpPr txBox="1"/>
            <p:nvPr/>
          </p:nvSpPr>
          <p:spPr>
            <a:xfrm>
              <a:off x="328921" y="255431"/>
              <a:ext cx="4817644" cy="171132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239"/>
                </a:lnSpc>
              </a:pPr>
              <a:r>
                <a:rPr lang="en-US" sz="1600" dirty="0">
                  <a:solidFill>
                    <a:srgbClr val="000000"/>
                  </a:solidFill>
                  <a:latin typeface="Calibri"/>
                </a:rPr>
                <a:t>1.Many women suffer from depression following the birth of their baby</a:t>
              </a:r>
            </a:p>
          </p:txBody>
        </p:sp>
      </p:grpSp>
      <p:grpSp>
        <p:nvGrpSpPr>
          <p:cNvPr id="11" name="Group 11"/>
          <p:cNvGrpSpPr/>
          <p:nvPr/>
        </p:nvGrpSpPr>
        <p:grpSpPr>
          <a:xfrm>
            <a:off x="743678" y="2842107"/>
            <a:ext cx="2721297" cy="1271918"/>
            <a:chOff x="0" y="0"/>
            <a:chExt cx="5442594" cy="2543836"/>
          </a:xfrm>
        </p:grpSpPr>
        <p:grpSp>
          <p:nvGrpSpPr>
            <p:cNvPr id="12" name="Group 12"/>
            <p:cNvGrpSpPr/>
            <p:nvPr/>
          </p:nvGrpSpPr>
          <p:grpSpPr>
            <a:xfrm>
              <a:off x="0" y="0"/>
              <a:ext cx="5442594" cy="2347573"/>
              <a:chOff x="0" y="0"/>
              <a:chExt cx="11183249" cy="4823711"/>
            </a:xfrm>
          </p:grpSpPr>
          <p:sp>
            <p:nvSpPr>
              <p:cNvPr id="13" name="Freeform 13"/>
              <p:cNvSpPr/>
              <p:nvPr/>
            </p:nvSpPr>
            <p:spPr>
              <a:xfrm>
                <a:off x="72390" y="72390"/>
                <a:ext cx="11038469" cy="4678931"/>
              </a:xfrm>
              <a:custGeom>
                <a:avLst/>
                <a:gdLst/>
                <a:ahLst/>
                <a:cxnLst/>
                <a:rect l="l" t="t" r="r" b="b"/>
                <a:pathLst>
                  <a:path w="11038469" h="4678931">
                    <a:moveTo>
                      <a:pt x="0" y="0"/>
                    </a:moveTo>
                    <a:lnTo>
                      <a:pt x="11038469" y="0"/>
                    </a:lnTo>
                    <a:lnTo>
                      <a:pt x="11038469" y="4678931"/>
                    </a:lnTo>
                    <a:lnTo>
                      <a:pt x="0" y="4678931"/>
                    </a:lnTo>
                    <a:lnTo>
                      <a:pt x="0" y="0"/>
                    </a:lnTo>
                    <a:close/>
                  </a:path>
                </a:pathLst>
              </a:custGeom>
              <a:solidFill>
                <a:srgbClr val="FFFFFF"/>
              </a:solidFill>
            </p:spPr>
          </p:sp>
          <p:sp>
            <p:nvSpPr>
              <p:cNvPr id="14" name="Freeform 14"/>
              <p:cNvSpPr/>
              <p:nvPr/>
            </p:nvSpPr>
            <p:spPr>
              <a:xfrm>
                <a:off x="0" y="0"/>
                <a:ext cx="11183249" cy="4823711"/>
              </a:xfrm>
              <a:custGeom>
                <a:avLst/>
                <a:gdLst/>
                <a:ahLst/>
                <a:cxnLst/>
                <a:rect l="l" t="t" r="r" b="b"/>
                <a:pathLst>
                  <a:path w="11183249" h="4823711">
                    <a:moveTo>
                      <a:pt x="11038470" y="4678931"/>
                    </a:moveTo>
                    <a:lnTo>
                      <a:pt x="11183249" y="4678931"/>
                    </a:lnTo>
                    <a:lnTo>
                      <a:pt x="11183249" y="4823711"/>
                    </a:lnTo>
                    <a:lnTo>
                      <a:pt x="11038470" y="4823711"/>
                    </a:lnTo>
                    <a:lnTo>
                      <a:pt x="11038470"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1038470" y="144780"/>
                    </a:moveTo>
                    <a:lnTo>
                      <a:pt x="11183249" y="144780"/>
                    </a:lnTo>
                    <a:lnTo>
                      <a:pt x="11183249" y="4678931"/>
                    </a:lnTo>
                    <a:lnTo>
                      <a:pt x="11038470" y="4678931"/>
                    </a:lnTo>
                    <a:lnTo>
                      <a:pt x="11038470" y="144780"/>
                    </a:lnTo>
                    <a:close/>
                    <a:moveTo>
                      <a:pt x="144780" y="4678931"/>
                    </a:moveTo>
                    <a:lnTo>
                      <a:pt x="11038470" y="4678931"/>
                    </a:lnTo>
                    <a:lnTo>
                      <a:pt x="11038470" y="4823711"/>
                    </a:lnTo>
                    <a:lnTo>
                      <a:pt x="144780" y="4823711"/>
                    </a:lnTo>
                    <a:lnTo>
                      <a:pt x="144780" y="4678931"/>
                    </a:lnTo>
                    <a:close/>
                    <a:moveTo>
                      <a:pt x="11038470" y="0"/>
                    </a:moveTo>
                    <a:lnTo>
                      <a:pt x="11183249" y="0"/>
                    </a:lnTo>
                    <a:lnTo>
                      <a:pt x="11183249" y="144780"/>
                    </a:lnTo>
                    <a:lnTo>
                      <a:pt x="11038470" y="144780"/>
                    </a:lnTo>
                    <a:lnTo>
                      <a:pt x="11038470" y="0"/>
                    </a:lnTo>
                    <a:close/>
                    <a:moveTo>
                      <a:pt x="0" y="0"/>
                    </a:moveTo>
                    <a:lnTo>
                      <a:pt x="144780" y="0"/>
                    </a:lnTo>
                    <a:lnTo>
                      <a:pt x="144780" y="144780"/>
                    </a:lnTo>
                    <a:lnTo>
                      <a:pt x="0" y="144780"/>
                    </a:lnTo>
                    <a:lnTo>
                      <a:pt x="0" y="0"/>
                    </a:lnTo>
                    <a:close/>
                    <a:moveTo>
                      <a:pt x="144780" y="0"/>
                    </a:moveTo>
                    <a:lnTo>
                      <a:pt x="11038470" y="0"/>
                    </a:lnTo>
                    <a:lnTo>
                      <a:pt x="11038470" y="144780"/>
                    </a:lnTo>
                    <a:lnTo>
                      <a:pt x="144780" y="144780"/>
                    </a:lnTo>
                    <a:lnTo>
                      <a:pt x="144780" y="0"/>
                    </a:lnTo>
                    <a:close/>
                  </a:path>
                </a:pathLst>
              </a:custGeom>
              <a:solidFill>
                <a:srgbClr val="F39200"/>
              </a:solidFill>
            </p:spPr>
          </p:sp>
        </p:grpSp>
        <p:sp>
          <p:nvSpPr>
            <p:cNvPr id="15" name="TextBox 15"/>
            <p:cNvSpPr txBox="1"/>
            <p:nvPr/>
          </p:nvSpPr>
          <p:spPr>
            <a:xfrm>
              <a:off x="328921" y="255431"/>
              <a:ext cx="4817645" cy="228840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239"/>
                </a:lnSpc>
              </a:pPr>
              <a:r>
                <a:rPr lang="en-US" sz="1600" dirty="0">
                  <a:solidFill>
                    <a:srgbClr val="000000"/>
                  </a:solidFill>
                  <a:latin typeface="Calibri"/>
                </a:rPr>
                <a:t>2. You can't drink coffee or other caffeinated drinks while pregnant</a:t>
              </a:r>
            </a:p>
            <a:p>
              <a:pPr algn="ctr">
                <a:lnSpc>
                  <a:spcPts val="2239"/>
                </a:lnSpc>
              </a:pPr>
              <a:endParaRPr lang="en-US" sz="1600" dirty="0">
                <a:solidFill>
                  <a:srgbClr val="000000"/>
                </a:solidFill>
                <a:latin typeface="Calibri"/>
              </a:endParaRPr>
            </a:p>
          </p:txBody>
        </p:sp>
      </p:grpSp>
      <p:grpSp>
        <p:nvGrpSpPr>
          <p:cNvPr id="16" name="Group 16"/>
          <p:cNvGrpSpPr/>
          <p:nvPr/>
        </p:nvGrpSpPr>
        <p:grpSpPr>
          <a:xfrm>
            <a:off x="743678" y="4548046"/>
            <a:ext cx="2721297" cy="1173787"/>
            <a:chOff x="0" y="0"/>
            <a:chExt cx="5442594" cy="2347573"/>
          </a:xfrm>
        </p:grpSpPr>
        <p:grpSp>
          <p:nvGrpSpPr>
            <p:cNvPr id="17" name="Group 17"/>
            <p:cNvGrpSpPr/>
            <p:nvPr/>
          </p:nvGrpSpPr>
          <p:grpSpPr>
            <a:xfrm>
              <a:off x="0" y="0"/>
              <a:ext cx="5442594" cy="2347573"/>
              <a:chOff x="0" y="0"/>
              <a:chExt cx="11183249" cy="4823711"/>
            </a:xfrm>
          </p:grpSpPr>
          <p:sp>
            <p:nvSpPr>
              <p:cNvPr id="18" name="Freeform 18"/>
              <p:cNvSpPr/>
              <p:nvPr/>
            </p:nvSpPr>
            <p:spPr>
              <a:xfrm>
                <a:off x="72390" y="72390"/>
                <a:ext cx="11038469" cy="4678931"/>
              </a:xfrm>
              <a:custGeom>
                <a:avLst/>
                <a:gdLst/>
                <a:ahLst/>
                <a:cxnLst/>
                <a:rect l="l" t="t" r="r" b="b"/>
                <a:pathLst>
                  <a:path w="11038469" h="4678931">
                    <a:moveTo>
                      <a:pt x="0" y="0"/>
                    </a:moveTo>
                    <a:lnTo>
                      <a:pt x="11038469" y="0"/>
                    </a:lnTo>
                    <a:lnTo>
                      <a:pt x="11038469" y="4678931"/>
                    </a:lnTo>
                    <a:lnTo>
                      <a:pt x="0" y="4678931"/>
                    </a:lnTo>
                    <a:lnTo>
                      <a:pt x="0" y="0"/>
                    </a:lnTo>
                    <a:close/>
                  </a:path>
                </a:pathLst>
              </a:custGeom>
              <a:solidFill>
                <a:srgbClr val="FFFFFF"/>
              </a:solidFill>
            </p:spPr>
          </p:sp>
          <p:sp>
            <p:nvSpPr>
              <p:cNvPr id="19" name="Freeform 19"/>
              <p:cNvSpPr/>
              <p:nvPr/>
            </p:nvSpPr>
            <p:spPr>
              <a:xfrm>
                <a:off x="0" y="0"/>
                <a:ext cx="11183249" cy="4823711"/>
              </a:xfrm>
              <a:custGeom>
                <a:avLst/>
                <a:gdLst/>
                <a:ahLst/>
                <a:cxnLst/>
                <a:rect l="l" t="t" r="r" b="b"/>
                <a:pathLst>
                  <a:path w="11183249" h="4823711">
                    <a:moveTo>
                      <a:pt x="11038470" y="4678931"/>
                    </a:moveTo>
                    <a:lnTo>
                      <a:pt x="11183249" y="4678931"/>
                    </a:lnTo>
                    <a:lnTo>
                      <a:pt x="11183249" y="4823711"/>
                    </a:lnTo>
                    <a:lnTo>
                      <a:pt x="11038470" y="4823711"/>
                    </a:lnTo>
                    <a:lnTo>
                      <a:pt x="11038470"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1038470" y="144780"/>
                    </a:moveTo>
                    <a:lnTo>
                      <a:pt x="11183249" y="144780"/>
                    </a:lnTo>
                    <a:lnTo>
                      <a:pt x="11183249" y="4678931"/>
                    </a:lnTo>
                    <a:lnTo>
                      <a:pt x="11038470" y="4678931"/>
                    </a:lnTo>
                    <a:lnTo>
                      <a:pt x="11038470" y="144780"/>
                    </a:lnTo>
                    <a:close/>
                    <a:moveTo>
                      <a:pt x="144780" y="4678931"/>
                    </a:moveTo>
                    <a:lnTo>
                      <a:pt x="11038470" y="4678931"/>
                    </a:lnTo>
                    <a:lnTo>
                      <a:pt x="11038470" y="4823711"/>
                    </a:lnTo>
                    <a:lnTo>
                      <a:pt x="144780" y="4823711"/>
                    </a:lnTo>
                    <a:lnTo>
                      <a:pt x="144780" y="4678931"/>
                    </a:lnTo>
                    <a:close/>
                    <a:moveTo>
                      <a:pt x="11038470" y="0"/>
                    </a:moveTo>
                    <a:lnTo>
                      <a:pt x="11183249" y="0"/>
                    </a:lnTo>
                    <a:lnTo>
                      <a:pt x="11183249" y="144780"/>
                    </a:lnTo>
                    <a:lnTo>
                      <a:pt x="11038470" y="144780"/>
                    </a:lnTo>
                    <a:lnTo>
                      <a:pt x="11038470" y="0"/>
                    </a:lnTo>
                    <a:close/>
                    <a:moveTo>
                      <a:pt x="0" y="0"/>
                    </a:moveTo>
                    <a:lnTo>
                      <a:pt x="144780" y="0"/>
                    </a:lnTo>
                    <a:lnTo>
                      <a:pt x="144780" y="144780"/>
                    </a:lnTo>
                    <a:lnTo>
                      <a:pt x="0" y="144780"/>
                    </a:lnTo>
                    <a:lnTo>
                      <a:pt x="0" y="0"/>
                    </a:lnTo>
                    <a:close/>
                    <a:moveTo>
                      <a:pt x="144780" y="0"/>
                    </a:moveTo>
                    <a:lnTo>
                      <a:pt x="11038470" y="0"/>
                    </a:lnTo>
                    <a:lnTo>
                      <a:pt x="11038470" y="144780"/>
                    </a:lnTo>
                    <a:lnTo>
                      <a:pt x="144780" y="144780"/>
                    </a:lnTo>
                    <a:lnTo>
                      <a:pt x="144780" y="0"/>
                    </a:lnTo>
                    <a:close/>
                  </a:path>
                </a:pathLst>
              </a:custGeom>
              <a:solidFill>
                <a:srgbClr val="F39200"/>
              </a:solidFill>
            </p:spPr>
          </p:sp>
        </p:grpSp>
        <p:sp>
          <p:nvSpPr>
            <p:cNvPr id="20" name="TextBox 20"/>
            <p:cNvSpPr txBox="1"/>
            <p:nvPr/>
          </p:nvSpPr>
          <p:spPr>
            <a:xfrm>
              <a:off x="328921" y="255431"/>
              <a:ext cx="4817645" cy="1707049"/>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239"/>
                </a:lnSpc>
              </a:pPr>
              <a:r>
                <a:rPr lang="en-US" sz="1600" dirty="0">
                  <a:solidFill>
                    <a:srgbClr val="000000"/>
                  </a:solidFill>
                  <a:latin typeface="Calibri"/>
                </a:rPr>
                <a:t>3. Morning sickness can last for many months, and all pregnant women get it</a:t>
              </a:r>
            </a:p>
          </p:txBody>
        </p:sp>
      </p:grpSp>
      <p:grpSp>
        <p:nvGrpSpPr>
          <p:cNvPr id="21" name="Group 21"/>
          <p:cNvGrpSpPr/>
          <p:nvPr/>
        </p:nvGrpSpPr>
        <p:grpSpPr>
          <a:xfrm>
            <a:off x="4735352" y="1037730"/>
            <a:ext cx="2721297" cy="1173787"/>
            <a:chOff x="0" y="0"/>
            <a:chExt cx="5442594" cy="2347573"/>
          </a:xfrm>
        </p:grpSpPr>
        <p:grpSp>
          <p:nvGrpSpPr>
            <p:cNvPr id="22" name="Group 22"/>
            <p:cNvGrpSpPr/>
            <p:nvPr/>
          </p:nvGrpSpPr>
          <p:grpSpPr>
            <a:xfrm>
              <a:off x="0" y="0"/>
              <a:ext cx="5442594" cy="2347573"/>
              <a:chOff x="0" y="0"/>
              <a:chExt cx="11183249" cy="4823711"/>
            </a:xfrm>
          </p:grpSpPr>
          <p:sp>
            <p:nvSpPr>
              <p:cNvPr id="23" name="Freeform 23"/>
              <p:cNvSpPr/>
              <p:nvPr/>
            </p:nvSpPr>
            <p:spPr>
              <a:xfrm>
                <a:off x="72390" y="72390"/>
                <a:ext cx="11038469" cy="4678931"/>
              </a:xfrm>
              <a:custGeom>
                <a:avLst/>
                <a:gdLst/>
                <a:ahLst/>
                <a:cxnLst/>
                <a:rect l="l" t="t" r="r" b="b"/>
                <a:pathLst>
                  <a:path w="11038469" h="4678931">
                    <a:moveTo>
                      <a:pt x="0" y="0"/>
                    </a:moveTo>
                    <a:lnTo>
                      <a:pt x="11038469" y="0"/>
                    </a:lnTo>
                    <a:lnTo>
                      <a:pt x="11038469" y="4678931"/>
                    </a:lnTo>
                    <a:lnTo>
                      <a:pt x="0" y="4678931"/>
                    </a:lnTo>
                    <a:lnTo>
                      <a:pt x="0" y="0"/>
                    </a:lnTo>
                    <a:close/>
                  </a:path>
                </a:pathLst>
              </a:custGeom>
              <a:solidFill>
                <a:srgbClr val="FFFFFF"/>
              </a:solidFill>
            </p:spPr>
          </p:sp>
          <p:sp>
            <p:nvSpPr>
              <p:cNvPr id="24" name="Freeform 24"/>
              <p:cNvSpPr/>
              <p:nvPr/>
            </p:nvSpPr>
            <p:spPr>
              <a:xfrm>
                <a:off x="0" y="0"/>
                <a:ext cx="11183249" cy="4823711"/>
              </a:xfrm>
              <a:custGeom>
                <a:avLst/>
                <a:gdLst/>
                <a:ahLst/>
                <a:cxnLst/>
                <a:rect l="l" t="t" r="r" b="b"/>
                <a:pathLst>
                  <a:path w="11183249" h="4823711">
                    <a:moveTo>
                      <a:pt x="11038470" y="4678931"/>
                    </a:moveTo>
                    <a:lnTo>
                      <a:pt x="11183249" y="4678931"/>
                    </a:lnTo>
                    <a:lnTo>
                      <a:pt x="11183249" y="4823711"/>
                    </a:lnTo>
                    <a:lnTo>
                      <a:pt x="11038470" y="4823711"/>
                    </a:lnTo>
                    <a:lnTo>
                      <a:pt x="11038470"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1038470" y="144780"/>
                    </a:moveTo>
                    <a:lnTo>
                      <a:pt x="11183249" y="144780"/>
                    </a:lnTo>
                    <a:lnTo>
                      <a:pt x="11183249" y="4678931"/>
                    </a:lnTo>
                    <a:lnTo>
                      <a:pt x="11038470" y="4678931"/>
                    </a:lnTo>
                    <a:lnTo>
                      <a:pt x="11038470" y="144780"/>
                    </a:lnTo>
                    <a:close/>
                    <a:moveTo>
                      <a:pt x="144780" y="4678931"/>
                    </a:moveTo>
                    <a:lnTo>
                      <a:pt x="11038470" y="4678931"/>
                    </a:lnTo>
                    <a:lnTo>
                      <a:pt x="11038470" y="4823711"/>
                    </a:lnTo>
                    <a:lnTo>
                      <a:pt x="144780" y="4823711"/>
                    </a:lnTo>
                    <a:lnTo>
                      <a:pt x="144780" y="4678931"/>
                    </a:lnTo>
                    <a:close/>
                    <a:moveTo>
                      <a:pt x="11038470" y="0"/>
                    </a:moveTo>
                    <a:lnTo>
                      <a:pt x="11183249" y="0"/>
                    </a:lnTo>
                    <a:lnTo>
                      <a:pt x="11183249" y="144780"/>
                    </a:lnTo>
                    <a:lnTo>
                      <a:pt x="11038470" y="144780"/>
                    </a:lnTo>
                    <a:lnTo>
                      <a:pt x="11038470" y="0"/>
                    </a:lnTo>
                    <a:close/>
                    <a:moveTo>
                      <a:pt x="0" y="0"/>
                    </a:moveTo>
                    <a:lnTo>
                      <a:pt x="144780" y="0"/>
                    </a:lnTo>
                    <a:lnTo>
                      <a:pt x="144780" y="144780"/>
                    </a:lnTo>
                    <a:lnTo>
                      <a:pt x="0" y="144780"/>
                    </a:lnTo>
                    <a:lnTo>
                      <a:pt x="0" y="0"/>
                    </a:lnTo>
                    <a:close/>
                    <a:moveTo>
                      <a:pt x="144780" y="0"/>
                    </a:moveTo>
                    <a:lnTo>
                      <a:pt x="11038470" y="0"/>
                    </a:lnTo>
                    <a:lnTo>
                      <a:pt x="11038470" y="144780"/>
                    </a:lnTo>
                    <a:lnTo>
                      <a:pt x="144780" y="144780"/>
                    </a:lnTo>
                    <a:lnTo>
                      <a:pt x="144780" y="0"/>
                    </a:lnTo>
                    <a:close/>
                  </a:path>
                </a:pathLst>
              </a:custGeom>
              <a:solidFill>
                <a:srgbClr val="F39200"/>
              </a:solidFill>
            </p:spPr>
          </p:sp>
        </p:grpSp>
        <p:sp>
          <p:nvSpPr>
            <p:cNvPr id="25" name="TextBox 25"/>
            <p:cNvSpPr txBox="1"/>
            <p:nvPr/>
          </p:nvSpPr>
          <p:spPr>
            <a:xfrm>
              <a:off x="328921" y="255431"/>
              <a:ext cx="4817644" cy="171132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239"/>
                </a:lnSpc>
              </a:pPr>
              <a:r>
                <a:rPr lang="en-US" sz="1600" dirty="0">
                  <a:solidFill>
                    <a:srgbClr val="000000"/>
                  </a:solidFill>
                  <a:latin typeface="Calibri"/>
                </a:rPr>
                <a:t>4. You can't dye your hair or use fake tan during pregnancy</a:t>
              </a:r>
            </a:p>
          </p:txBody>
        </p:sp>
      </p:grpSp>
      <p:grpSp>
        <p:nvGrpSpPr>
          <p:cNvPr id="26" name="Group 26"/>
          <p:cNvGrpSpPr/>
          <p:nvPr/>
        </p:nvGrpSpPr>
        <p:grpSpPr>
          <a:xfrm>
            <a:off x="4735352" y="2842107"/>
            <a:ext cx="2721297" cy="1173787"/>
            <a:chOff x="0" y="0"/>
            <a:chExt cx="5442594" cy="2347573"/>
          </a:xfrm>
        </p:grpSpPr>
        <p:grpSp>
          <p:nvGrpSpPr>
            <p:cNvPr id="27" name="Group 27"/>
            <p:cNvGrpSpPr/>
            <p:nvPr/>
          </p:nvGrpSpPr>
          <p:grpSpPr>
            <a:xfrm>
              <a:off x="0" y="0"/>
              <a:ext cx="5442594" cy="2347573"/>
              <a:chOff x="0" y="0"/>
              <a:chExt cx="11183249" cy="4823711"/>
            </a:xfrm>
          </p:grpSpPr>
          <p:sp>
            <p:nvSpPr>
              <p:cNvPr id="28" name="Freeform 28"/>
              <p:cNvSpPr/>
              <p:nvPr/>
            </p:nvSpPr>
            <p:spPr>
              <a:xfrm>
                <a:off x="72390" y="72390"/>
                <a:ext cx="11038469" cy="4678931"/>
              </a:xfrm>
              <a:custGeom>
                <a:avLst/>
                <a:gdLst/>
                <a:ahLst/>
                <a:cxnLst/>
                <a:rect l="l" t="t" r="r" b="b"/>
                <a:pathLst>
                  <a:path w="11038469" h="4678931">
                    <a:moveTo>
                      <a:pt x="0" y="0"/>
                    </a:moveTo>
                    <a:lnTo>
                      <a:pt x="11038469" y="0"/>
                    </a:lnTo>
                    <a:lnTo>
                      <a:pt x="11038469" y="4678931"/>
                    </a:lnTo>
                    <a:lnTo>
                      <a:pt x="0" y="4678931"/>
                    </a:lnTo>
                    <a:lnTo>
                      <a:pt x="0" y="0"/>
                    </a:lnTo>
                    <a:close/>
                  </a:path>
                </a:pathLst>
              </a:custGeom>
              <a:solidFill>
                <a:srgbClr val="FFFFFF"/>
              </a:solidFill>
            </p:spPr>
          </p:sp>
          <p:sp>
            <p:nvSpPr>
              <p:cNvPr id="29" name="Freeform 29"/>
              <p:cNvSpPr/>
              <p:nvPr/>
            </p:nvSpPr>
            <p:spPr>
              <a:xfrm>
                <a:off x="0" y="0"/>
                <a:ext cx="11183249" cy="4823711"/>
              </a:xfrm>
              <a:custGeom>
                <a:avLst/>
                <a:gdLst/>
                <a:ahLst/>
                <a:cxnLst/>
                <a:rect l="l" t="t" r="r" b="b"/>
                <a:pathLst>
                  <a:path w="11183249" h="4823711">
                    <a:moveTo>
                      <a:pt x="11038470" y="4678931"/>
                    </a:moveTo>
                    <a:lnTo>
                      <a:pt x="11183249" y="4678931"/>
                    </a:lnTo>
                    <a:lnTo>
                      <a:pt x="11183249" y="4823711"/>
                    </a:lnTo>
                    <a:lnTo>
                      <a:pt x="11038470" y="4823711"/>
                    </a:lnTo>
                    <a:lnTo>
                      <a:pt x="11038470"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1038470" y="144780"/>
                    </a:moveTo>
                    <a:lnTo>
                      <a:pt x="11183249" y="144780"/>
                    </a:lnTo>
                    <a:lnTo>
                      <a:pt x="11183249" y="4678931"/>
                    </a:lnTo>
                    <a:lnTo>
                      <a:pt x="11038470" y="4678931"/>
                    </a:lnTo>
                    <a:lnTo>
                      <a:pt x="11038470" y="144780"/>
                    </a:lnTo>
                    <a:close/>
                    <a:moveTo>
                      <a:pt x="144780" y="4678931"/>
                    </a:moveTo>
                    <a:lnTo>
                      <a:pt x="11038470" y="4678931"/>
                    </a:lnTo>
                    <a:lnTo>
                      <a:pt x="11038470" y="4823711"/>
                    </a:lnTo>
                    <a:lnTo>
                      <a:pt x="144780" y="4823711"/>
                    </a:lnTo>
                    <a:lnTo>
                      <a:pt x="144780" y="4678931"/>
                    </a:lnTo>
                    <a:close/>
                    <a:moveTo>
                      <a:pt x="11038470" y="0"/>
                    </a:moveTo>
                    <a:lnTo>
                      <a:pt x="11183249" y="0"/>
                    </a:lnTo>
                    <a:lnTo>
                      <a:pt x="11183249" y="144780"/>
                    </a:lnTo>
                    <a:lnTo>
                      <a:pt x="11038470" y="144780"/>
                    </a:lnTo>
                    <a:lnTo>
                      <a:pt x="11038470" y="0"/>
                    </a:lnTo>
                    <a:close/>
                    <a:moveTo>
                      <a:pt x="0" y="0"/>
                    </a:moveTo>
                    <a:lnTo>
                      <a:pt x="144780" y="0"/>
                    </a:lnTo>
                    <a:lnTo>
                      <a:pt x="144780" y="144780"/>
                    </a:lnTo>
                    <a:lnTo>
                      <a:pt x="0" y="144780"/>
                    </a:lnTo>
                    <a:lnTo>
                      <a:pt x="0" y="0"/>
                    </a:lnTo>
                    <a:close/>
                    <a:moveTo>
                      <a:pt x="144780" y="0"/>
                    </a:moveTo>
                    <a:lnTo>
                      <a:pt x="11038470" y="0"/>
                    </a:lnTo>
                    <a:lnTo>
                      <a:pt x="11038470" y="144780"/>
                    </a:lnTo>
                    <a:lnTo>
                      <a:pt x="144780" y="144780"/>
                    </a:lnTo>
                    <a:lnTo>
                      <a:pt x="144780" y="0"/>
                    </a:lnTo>
                    <a:close/>
                  </a:path>
                </a:pathLst>
              </a:custGeom>
              <a:solidFill>
                <a:srgbClr val="F39200"/>
              </a:solidFill>
            </p:spPr>
          </p:sp>
        </p:grpSp>
        <p:sp>
          <p:nvSpPr>
            <p:cNvPr id="30" name="TextBox 30"/>
            <p:cNvSpPr txBox="1"/>
            <p:nvPr/>
          </p:nvSpPr>
          <p:spPr>
            <a:xfrm>
              <a:off x="328921" y="255431"/>
              <a:ext cx="4817644" cy="171132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239"/>
                </a:lnSpc>
              </a:pPr>
              <a:r>
                <a:rPr lang="en-US" sz="1600" dirty="0">
                  <a:solidFill>
                    <a:srgbClr val="000000"/>
                  </a:solidFill>
                  <a:latin typeface="Calibri"/>
                </a:rPr>
                <a:t>5. You must eat for two as soon as you find out you're pregnant</a:t>
              </a:r>
            </a:p>
          </p:txBody>
        </p:sp>
      </p:grpSp>
      <p:grpSp>
        <p:nvGrpSpPr>
          <p:cNvPr id="31" name="Group 31"/>
          <p:cNvGrpSpPr/>
          <p:nvPr/>
        </p:nvGrpSpPr>
        <p:grpSpPr>
          <a:xfrm>
            <a:off x="4735352" y="4548046"/>
            <a:ext cx="2721297" cy="1173787"/>
            <a:chOff x="0" y="0"/>
            <a:chExt cx="5442594" cy="2347573"/>
          </a:xfrm>
        </p:grpSpPr>
        <p:grpSp>
          <p:nvGrpSpPr>
            <p:cNvPr id="32" name="Group 32"/>
            <p:cNvGrpSpPr/>
            <p:nvPr/>
          </p:nvGrpSpPr>
          <p:grpSpPr>
            <a:xfrm>
              <a:off x="0" y="0"/>
              <a:ext cx="5442594" cy="2347573"/>
              <a:chOff x="0" y="0"/>
              <a:chExt cx="11183249" cy="4823711"/>
            </a:xfrm>
          </p:grpSpPr>
          <p:sp>
            <p:nvSpPr>
              <p:cNvPr id="33" name="Freeform 33"/>
              <p:cNvSpPr/>
              <p:nvPr/>
            </p:nvSpPr>
            <p:spPr>
              <a:xfrm>
                <a:off x="72390" y="72390"/>
                <a:ext cx="11038469" cy="4678931"/>
              </a:xfrm>
              <a:custGeom>
                <a:avLst/>
                <a:gdLst/>
                <a:ahLst/>
                <a:cxnLst/>
                <a:rect l="l" t="t" r="r" b="b"/>
                <a:pathLst>
                  <a:path w="11038469" h="4678931">
                    <a:moveTo>
                      <a:pt x="0" y="0"/>
                    </a:moveTo>
                    <a:lnTo>
                      <a:pt x="11038469" y="0"/>
                    </a:lnTo>
                    <a:lnTo>
                      <a:pt x="11038469" y="4678931"/>
                    </a:lnTo>
                    <a:lnTo>
                      <a:pt x="0" y="4678931"/>
                    </a:lnTo>
                    <a:lnTo>
                      <a:pt x="0" y="0"/>
                    </a:lnTo>
                    <a:close/>
                  </a:path>
                </a:pathLst>
              </a:custGeom>
              <a:solidFill>
                <a:srgbClr val="FFFFFF"/>
              </a:solidFill>
            </p:spPr>
          </p:sp>
          <p:sp>
            <p:nvSpPr>
              <p:cNvPr id="34" name="Freeform 34"/>
              <p:cNvSpPr/>
              <p:nvPr/>
            </p:nvSpPr>
            <p:spPr>
              <a:xfrm>
                <a:off x="0" y="0"/>
                <a:ext cx="11183249" cy="4823711"/>
              </a:xfrm>
              <a:custGeom>
                <a:avLst/>
                <a:gdLst/>
                <a:ahLst/>
                <a:cxnLst/>
                <a:rect l="l" t="t" r="r" b="b"/>
                <a:pathLst>
                  <a:path w="11183249" h="4823711">
                    <a:moveTo>
                      <a:pt x="11038470" y="4678931"/>
                    </a:moveTo>
                    <a:lnTo>
                      <a:pt x="11183249" y="4678931"/>
                    </a:lnTo>
                    <a:lnTo>
                      <a:pt x="11183249" y="4823711"/>
                    </a:lnTo>
                    <a:lnTo>
                      <a:pt x="11038470" y="4823711"/>
                    </a:lnTo>
                    <a:lnTo>
                      <a:pt x="11038470"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1038470" y="144780"/>
                    </a:moveTo>
                    <a:lnTo>
                      <a:pt x="11183249" y="144780"/>
                    </a:lnTo>
                    <a:lnTo>
                      <a:pt x="11183249" y="4678931"/>
                    </a:lnTo>
                    <a:lnTo>
                      <a:pt x="11038470" y="4678931"/>
                    </a:lnTo>
                    <a:lnTo>
                      <a:pt x="11038470" y="144780"/>
                    </a:lnTo>
                    <a:close/>
                    <a:moveTo>
                      <a:pt x="144780" y="4678931"/>
                    </a:moveTo>
                    <a:lnTo>
                      <a:pt x="11038470" y="4678931"/>
                    </a:lnTo>
                    <a:lnTo>
                      <a:pt x="11038470" y="4823711"/>
                    </a:lnTo>
                    <a:lnTo>
                      <a:pt x="144780" y="4823711"/>
                    </a:lnTo>
                    <a:lnTo>
                      <a:pt x="144780" y="4678931"/>
                    </a:lnTo>
                    <a:close/>
                    <a:moveTo>
                      <a:pt x="11038470" y="0"/>
                    </a:moveTo>
                    <a:lnTo>
                      <a:pt x="11183249" y="0"/>
                    </a:lnTo>
                    <a:lnTo>
                      <a:pt x="11183249" y="144780"/>
                    </a:lnTo>
                    <a:lnTo>
                      <a:pt x="11038470" y="144780"/>
                    </a:lnTo>
                    <a:lnTo>
                      <a:pt x="11038470" y="0"/>
                    </a:lnTo>
                    <a:close/>
                    <a:moveTo>
                      <a:pt x="0" y="0"/>
                    </a:moveTo>
                    <a:lnTo>
                      <a:pt x="144780" y="0"/>
                    </a:lnTo>
                    <a:lnTo>
                      <a:pt x="144780" y="144780"/>
                    </a:lnTo>
                    <a:lnTo>
                      <a:pt x="0" y="144780"/>
                    </a:lnTo>
                    <a:lnTo>
                      <a:pt x="0" y="0"/>
                    </a:lnTo>
                    <a:close/>
                    <a:moveTo>
                      <a:pt x="144780" y="0"/>
                    </a:moveTo>
                    <a:lnTo>
                      <a:pt x="11038470" y="0"/>
                    </a:lnTo>
                    <a:lnTo>
                      <a:pt x="11038470" y="144780"/>
                    </a:lnTo>
                    <a:lnTo>
                      <a:pt x="144780" y="144780"/>
                    </a:lnTo>
                    <a:lnTo>
                      <a:pt x="144780" y="0"/>
                    </a:lnTo>
                    <a:close/>
                  </a:path>
                </a:pathLst>
              </a:custGeom>
              <a:solidFill>
                <a:srgbClr val="F39200"/>
              </a:solidFill>
            </p:spPr>
          </p:sp>
        </p:grpSp>
        <p:sp>
          <p:nvSpPr>
            <p:cNvPr id="35" name="TextBox 35"/>
            <p:cNvSpPr txBox="1"/>
            <p:nvPr/>
          </p:nvSpPr>
          <p:spPr>
            <a:xfrm>
              <a:off x="328921" y="255431"/>
              <a:ext cx="4817644" cy="171132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239"/>
                </a:lnSpc>
              </a:pPr>
              <a:r>
                <a:rPr lang="en-US" sz="1600" dirty="0">
                  <a:solidFill>
                    <a:srgbClr val="000000"/>
                  </a:solidFill>
                  <a:latin typeface="Calibri"/>
                </a:rPr>
                <a:t>6. You can't have sex as this will harm the baby </a:t>
              </a:r>
            </a:p>
            <a:p>
              <a:pPr algn="ctr">
                <a:lnSpc>
                  <a:spcPts val="2239"/>
                </a:lnSpc>
              </a:pPr>
              <a:endParaRPr lang="en-US" sz="1600" dirty="0">
                <a:solidFill>
                  <a:srgbClr val="000000"/>
                </a:solidFill>
                <a:latin typeface="Calibri"/>
              </a:endParaRPr>
            </a:p>
          </p:txBody>
        </p:sp>
      </p:grpSp>
      <p:grpSp>
        <p:nvGrpSpPr>
          <p:cNvPr id="36" name="Group 36"/>
          <p:cNvGrpSpPr/>
          <p:nvPr/>
        </p:nvGrpSpPr>
        <p:grpSpPr>
          <a:xfrm>
            <a:off x="8297440" y="1086949"/>
            <a:ext cx="2721297" cy="1173787"/>
            <a:chOff x="0" y="0"/>
            <a:chExt cx="5442594" cy="2347573"/>
          </a:xfrm>
        </p:grpSpPr>
        <p:grpSp>
          <p:nvGrpSpPr>
            <p:cNvPr id="37" name="Group 37"/>
            <p:cNvGrpSpPr/>
            <p:nvPr/>
          </p:nvGrpSpPr>
          <p:grpSpPr>
            <a:xfrm>
              <a:off x="0" y="0"/>
              <a:ext cx="5442594" cy="2347573"/>
              <a:chOff x="0" y="0"/>
              <a:chExt cx="11183249" cy="4823711"/>
            </a:xfrm>
          </p:grpSpPr>
          <p:sp>
            <p:nvSpPr>
              <p:cNvPr id="38" name="Freeform 38"/>
              <p:cNvSpPr/>
              <p:nvPr/>
            </p:nvSpPr>
            <p:spPr>
              <a:xfrm>
                <a:off x="72390" y="72390"/>
                <a:ext cx="11038469" cy="4678931"/>
              </a:xfrm>
              <a:custGeom>
                <a:avLst/>
                <a:gdLst/>
                <a:ahLst/>
                <a:cxnLst/>
                <a:rect l="l" t="t" r="r" b="b"/>
                <a:pathLst>
                  <a:path w="11038469" h="4678931">
                    <a:moveTo>
                      <a:pt x="0" y="0"/>
                    </a:moveTo>
                    <a:lnTo>
                      <a:pt x="11038469" y="0"/>
                    </a:lnTo>
                    <a:lnTo>
                      <a:pt x="11038469" y="4678931"/>
                    </a:lnTo>
                    <a:lnTo>
                      <a:pt x="0" y="4678931"/>
                    </a:lnTo>
                    <a:lnTo>
                      <a:pt x="0" y="0"/>
                    </a:lnTo>
                    <a:close/>
                  </a:path>
                </a:pathLst>
              </a:custGeom>
              <a:solidFill>
                <a:srgbClr val="FFFFFF"/>
              </a:solidFill>
            </p:spPr>
          </p:sp>
          <p:sp>
            <p:nvSpPr>
              <p:cNvPr id="39" name="Freeform 39"/>
              <p:cNvSpPr/>
              <p:nvPr/>
            </p:nvSpPr>
            <p:spPr>
              <a:xfrm>
                <a:off x="0" y="0"/>
                <a:ext cx="11183249" cy="4823711"/>
              </a:xfrm>
              <a:custGeom>
                <a:avLst/>
                <a:gdLst/>
                <a:ahLst/>
                <a:cxnLst/>
                <a:rect l="l" t="t" r="r" b="b"/>
                <a:pathLst>
                  <a:path w="11183249" h="4823711">
                    <a:moveTo>
                      <a:pt x="11038470" y="4678931"/>
                    </a:moveTo>
                    <a:lnTo>
                      <a:pt x="11183249" y="4678931"/>
                    </a:lnTo>
                    <a:lnTo>
                      <a:pt x="11183249" y="4823711"/>
                    </a:lnTo>
                    <a:lnTo>
                      <a:pt x="11038470" y="4823711"/>
                    </a:lnTo>
                    <a:lnTo>
                      <a:pt x="11038470"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1038470" y="144780"/>
                    </a:moveTo>
                    <a:lnTo>
                      <a:pt x="11183249" y="144780"/>
                    </a:lnTo>
                    <a:lnTo>
                      <a:pt x="11183249" y="4678931"/>
                    </a:lnTo>
                    <a:lnTo>
                      <a:pt x="11038470" y="4678931"/>
                    </a:lnTo>
                    <a:lnTo>
                      <a:pt x="11038470" y="144780"/>
                    </a:lnTo>
                    <a:close/>
                    <a:moveTo>
                      <a:pt x="144780" y="4678931"/>
                    </a:moveTo>
                    <a:lnTo>
                      <a:pt x="11038470" y="4678931"/>
                    </a:lnTo>
                    <a:lnTo>
                      <a:pt x="11038470" y="4823711"/>
                    </a:lnTo>
                    <a:lnTo>
                      <a:pt x="144780" y="4823711"/>
                    </a:lnTo>
                    <a:lnTo>
                      <a:pt x="144780" y="4678931"/>
                    </a:lnTo>
                    <a:close/>
                    <a:moveTo>
                      <a:pt x="11038470" y="0"/>
                    </a:moveTo>
                    <a:lnTo>
                      <a:pt x="11183249" y="0"/>
                    </a:lnTo>
                    <a:lnTo>
                      <a:pt x="11183249" y="144780"/>
                    </a:lnTo>
                    <a:lnTo>
                      <a:pt x="11038470" y="144780"/>
                    </a:lnTo>
                    <a:lnTo>
                      <a:pt x="11038470" y="0"/>
                    </a:lnTo>
                    <a:close/>
                    <a:moveTo>
                      <a:pt x="0" y="0"/>
                    </a:moveTo>
                    <a:lnTo>
                      <a:pt x="144780" y="0"/>
                    </a:lnTo>
                    <a:lnTo>
                      <a:pt x="144780" y="144780"/>
                    </a:lnTo>
                    <a:lnTo>
                      <a:pt x="0" y="144780"/>
                    </a:lnTo>
                    <a:lnTo>
                      <a:pt x="0" y="0"/>
                    </a:lnTo>
                    <a:close/>
                    <a:moveTo>
                      <a:pt x="144780" y="0"/>
                    </a:moveTo>
                    <a:lnTo>
                      <a:pt x="11038470" y="0"/>
                    </a:lnTo>
                    <a:lnTo>
                      <a:pt x="11038470" y="144780"/>
                    </a:lnTo>
                    <a:lnTo>
                      <a:pt x="144780" y="144780"/>
                    </a:lnTo>
                    <a:lnTo>
                      <a:pt x="144780" y="0"/>
                    </a:lnTo>
                    <a:close/>
                  </a:path>
                </a:pathLst>
              </a:custGeom>
              <a:solidFill>
                <a:srgbClr val="F39200"/>
              </a:solidFill>
            </p:spPr>
          </p:sp>
        </p:grpSp>
        <p:sp>
          <p:nvSpPr>
            <p:cNvPr id="40" name="TextBox 40"/>
            <p:cNvSpPr txBox="1"/>
            <p:nvPr/>
          </p:nvSpPr>
          <p:spPr>
            <a:xfrm>
              <a:off x="328921" y="255431"/>
              <a:ext cx="4817644" cy="171132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239"/>
                </a:lnSpc>
              </a:pPr>
              <a:r>
                <a:rPr lang="en-US" sz="1600" dirty="0">
                  <a:solidFill>
                    <a:srgbClr val="000000"/>
                  </a:solidFill>
                  <a:latin typeface="Calibri"/>
                </a:rPr>
                <a:t>7. You will have blood tests taken regularly </a:t>
              </a:r>
            </a:p>
            <a:p>
              <a:pPr algn="ctr">
                <a:lnSpc>
                  <a:spcPts val="2239"/>
                </a:lnSpc>
              </a:pPr>
              <a:endParaRPr lang="en-US" sz="1600" dirty="0">
                <a:solidFill>
                  <a:srgbClr val="000000"/>
                </a:solidFill>
                <a:latin typeface="Calibri"/>
              </a:endParaRPr>
            </a:p>
          </p:txBody>
        </p:sp>
      </p:grpSp>
      <p:grpSp>
        <p:nvGrpSpPr>
          <p:cNvPr id="41" name="Group 41"/>
          <p:cNvGrpSpPr/>
          <p:nvPr/>
        </p:nvGrpSpPr>
        <p:grpSpPr>
          <a:xfrm>
            <a:off x="8297440" y="2891325"/>
            <a:ext cx="2721297" cy="1173787"/>
            <a:chOff x="0" y="0"/>
            <a:chExt cx="5442594" cy="2347573"/>
          </a:xfrm>
        </p:grpSpPr>
        <p:grpSp>
          <p:nvGrpSpPr>
            <p:cNvPr id="42" name="Group 42"/>
            <p:cNvGrpSpPr/>
            <p:nvPr/>
          </p:nvGrpSpPr>
          <p:grpSpPr>
            <a:xfrm>
              <a:off x="0" y="0"/>
              <a:ext cx="5442594" cy="2347573"/>
              <a:chOff x="0" y="0"/>
              <a:chExt cx="11183249" cy="4823711"/>
            </a:xfrm>
          </p:grpSpPr>
          <p:sp>
            <p:nvSpPr>
              <p:cNvPr id="43" name="Freeform 43"/>
              <p:cNvSpPr/>
              <p:nvPr/>
            </p:nvSpPr>
            <p:spPr>
              <a:xfrm>
                <a:off x="72390" y="72390"/>
                <a:ext cx="11038469" cy="4678931"/>
              </a:xfrm>
              <a:custGeom>
                <a:avLst/>
                <a:gdLst/>
                <a:ahLst/>
                <a:cxnLst/>
                <a:rect l="l" t="t" r="r" b="b"/>
                <a:pathLst>
                  <a:path w="11038469" h="4678931">
                    <a:moveTo>
                      <a:pt x="0" y="0"/>
                    </a:moveTo>
                    <a:lnTo>
                      <a:pt x="11038469" y="0"/>
                    </a:lnTo>
                    <a:lnTo>
                      <a:pt x="11038469" y="4678931"/>
                    </a:lnTo>
                    <a:lnTo>
                      <a:pt x="0" y="4678931"/>
                    </a:lnTo>
                    <a:lnTo>
                      <a:pt x="0" y="0"/>
                    </a:lnTo>
                    <a:close/>
                  </a:path>
                </a:pathLst>
              </a:custGeom>
              <a:solidFill>
                <a:srgbClr val="FFFFFF"/>
              </a:solidFill>
            </p:spPr>
          </p:sp>
          <p:sp>
            <p:nvSpPr>
              <p:cNvPr id="44" name="Freeform 44"/>
              <p:cNvSpPr/>
              <p:nvPr/>
            </p:nvSpPr>
            <p:spPr>
              <a:xfrm>
                <a:off x="0" y="0"/>
                <a:ext cx="11183249" cy="4823711"/>
              </a:xfrm>
              <a:custGeom>
                <a:avLst/>
                <a:gdLst/>
                <a:ahLst/>
                <a:cxnLst/>
                <a:rect l="l" t="t" r="r" b="b"/>
                <a:pathLst>
                  <a:path w="11183249" h="4823711">
                    <a:moveTo>
                      <a:pt x="11038470" y="4678931"/>
                    </a:moveTo>
                    <a:lnTo>
                      <a:pt x="11183249" y="4678931"/>
                    </a:lnTo>
                    <a:lnTo>
                      <a:pt x="11183249" y="4823711"/>
                    </a:lnTo>
                    <a:lnTo>
                      <a:pt x="11038470" y="4823711"/>
                    </a:lnTo>
                    <a:lnTo>
                      <a:pt x="11038470"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1038470" y="144780"/>
                    </a:moveTo>
                    <a:lnTo>
                      <a:pt x="11183249" y="144780"/>
                    </a:lnTo>
                    <a:lnTo>
                      <a:pt x="11183249" y="4678931"/>
                    </a:lnTo>
                    <a:lnTo>
                      <a:pt x="11038470" y="4678931"/>
                    </a:lnTo>
                    <a:lnTo>
                      <a:pt x="11038470" y="144780"/>
                    </a:lnTo>
                    <a:close/>
                    <a:moveTo>
                      <a:pt x="144780" y="4678931"/>
                    </a:moveTo>
                    <a:lnTo>
                      <a:pt x="11038470" y="4678931"/>
                    </a:lnTo>
                    <a:lnTo>
                      <a:pt x="11038470" y="4823711"/>
                    </a:lnTo>
                    <a:lnTo>
                      <a:pt x="144780" y="4823711"/>
                    </a:lnTo>
                    <a:lnTo>
                      <a:pt x="144780" y="4678931"/>
                    </a:lnTo>
                    <a:close/>
                    <a:moveTo>
                      <a:pt x="11038470" y="0"/>
                    </a:moveTo>
                    <a:lnTo>
                      <a:pt x="11183249" y="0"/>
                    </a:lnTo>
                    <a:lnTo>
                      <a:pt x="11183249" y="144780"/>
                    </a:lnTo>
                    <a:lnTo>
                      <a:pt x="11038470" y="144780"/>
                    </a:lnTo>
                    <a:lnTo>
                      <a:pt x="11038470" y="0"/>
                    </a:lnTo>
                    <a:close/>
                    <a:moveTo>
                      <a:pt x="0" y="0"/>
                    </a:moveTo>
                    <a:lnTo>
                      <a:pt x="144780" y="0"/>
                    </a:lnTo>
                    <a:lnTo>
                      <a:pt x="144780" y="144780"/>
                    </a:lnTo>
                    <a:lnTo>
                      <a:pt x="0" y="144780"/>
                    </a:lnTo>
                    <a:lnTo>
                      <a:pt x="0" y="0"/>
                    </a:lnTo>
                    <a:close/>
                    <a:moveTo>
                      <a:pt x="144780" y="0"/>
                    </a:moveTo>
                    <a:lnTo>
                      <a:pt x="11038470" y="0"/>
                    </a:lnTo>
                    <a:lnTo>
                      <a:pt x="11038470" y="144780"/>
                    </a:lnTo>
                    <a:lnTo>
                      <a:pt x="144780" y="144780"/>
                    </a:lnTo>
                    <a:lnTo>
                      <a:pt x="144780" y="0"/>
                    </a:lnTo>
                    <a:close/>
                  </a:path>
                </a:pathLst>
              </a:custGeom>
              <a:solidFill>
                <a:srgbClr val="F39200"/>
              </a:solidFill>
            </p:spPr>
          </p:sp>
        </p:grpSp>
        <p:sp>
          <p:nvSpPr>
            <p:cNvPr id="45" name="TextBox 45"/>
            <p:cNvSpPr txBox="1"/>
            <p:nvPr/>
          </p:nvSpPr>
          <p:spPr>
            <a:xfrm>
              <a:off x="328921" y="255431"/>
              <a:ext cx="4817644" cy="171132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239"/>
                </a:lnSpc>
              </a:pPr>
              <a:r>
                <a:rPr lang="en-US" sz="1600" dirty="0">
                  <a:solidFill>
                    <a:srgbClr val="000000"/>
                  </a:solidFill>
                  <a:latin typeface="Calibri"/>
                </a:rPr>
                <a:t>8. Indigestion is a common complaint during pregnancy</a:t>
              </a:r>
            </a:p>
            <a:p>
              <a:pPr algn="ctr">
                <a:lnSpc>
                  <a:spcPts val="2239"/>
                </a:lnSpc>
              </a:pPr>
              <a:endParaRPr lang="en-US" sz="1600" dirty="0">
                <a:solidFill>
                  <a:srgbClr val="000000"/>
                </a:solidFill>
                <a:latin typeface="Calibri"/>
              </a:endParaRPr>
            </a:p>
          </p:txBody>
        </p:sp>
      </p:grpSp>
      <p:grpSp>
        <p:nvGrpSpPr>
          <p:cNvPr id="46" name="Group 46"/>
          <p:cNvGrpSpPr/>
          <p:nvPr/>
        </p:nvGrpSpPr>
        <p:grpSpPr>
          <a:xfrm>
            <a:off x="8297440" y="4597265"/>
            <a:ext cx="2721297" cy="1173787"/>
            <a:chOff x="0" y="0"/>
            <a:chExt cx="5442594" cy="2347573"/>
          </a:xfrm>
        </p:grpSpPr>
        <p:grpSp>
          <p:nvGrpSpPr>
            <p:cNvPr id="47" name="Group 47"/>
            <p:cNvGrpSpPr/>
            <p:nvPr/>
          </p:nvGrpSpPr>
          <p:grpSpPr>
            <a:xfrm>
              <a:off x="0" y="0"/>
              <a:ext cx="5442594" cy="2347573"/>
              <a:chOff x="0" y="0"/>
              <a:chExt cx="11183249" cy="4823711"/>
            </a:xfrm>
          </p:grpSpPr>
          <p:sp>
            <p:nvSpPr>
              <p:cNvPr id="48" name="Freeform 48"/>
              <p:cNvSpPr/>
              <p:nvPr/>
            </p:nvSpPr>
            <p:spPr>
              <a:xfrm>
                <a:off x="72390" y="72390"/>
                <a:ext cx="11038469" cy="4678931"/>
              </a:xfrm>
              <a:custGeom>
                <a:avLst/>
                <a:gdLst/>
                <a:ahLst/>
                <a:cxnLst/>
                <a:rect l="l" t="t" r="r" b="b"/>
                <a:pathLst>
                  <a:path w="11038469" h="4678931">
                    <a:moveTo>
                      <a:pt x="0" y="0"/>
                    </a:moveTo>
                    <a:lnTo>
                      <a:pt x="11038469" y="0"/>
                    </a:lnTo>
                    <a:lnTo>
                      <a:pt x="11038469" y="4678931"/>
                    </a:lnTo>
                    <a:lnTo>
                      <a:pt x="0" y="4678931"/>
                    </a:lnTo>
                    <a:lnTo>
                      <a:pt x="0" y="0"/>
                    </a:lnTo>
                    <a:close/>
                  </a:path>
                </a:pathLst>
              </a:custGeom>
              <a:solidFill>
                <a:srgbClr val="FFFFFF"/>
              </a:solidFill>
            </p:spPr>
          </p:sp>
          <p:sp>
            <p:nvSpPr>
              <p:cNvPr id="49" name="Freeform 49"/>
              <p:cNvSpPr/>
              <p:nvPr/>
            </p:nvSpPr>
            <p:spPr>
              <a:xfrm>
                <a:off x="0" y="0"/>
                <a:ext cx="11183249" cy="4823711"/>
              </a:xfrm>
              <a:custGeom>
                <a:avLst/>
                <a:gdLst/>
                <a:ahLst/>
                <a:cxnLst/>
                <a:rect l="l" t="t" r="r" b="b"/>
                <a:pathLst>
                  <a:path w="11183249" h="4823711">
                    <a:moveTo>
                      <a:pt x="11038470" y="4678931"/>
                    </a:moveTo>
                    <a:lnTo>
                      <a:pt x="11183249" y="4678931"/>
                    </a:lnTo>
                    <a:lnTo>
                      <a:pt x="11183249" y="4823711"/>
                    </a:lnTo>
                    <a:lnTo>
                      <a:pt x="11038470" y="4823711"/>
                    </a:lnTo>
                    <a:lnTo>
                      <a:pt x="11038470"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1038470" y="144780"/>
                    </a:moveTo>
                    <a:lnTo>
                      <a:pt x="11183249" y="144780"/>
                    </a:lnTo>
                    <a:lnTo>
                      <a:pt x="11183249" y="4678931"/>
                    </a:lnTo>
                    <a:lnTo>
                      <a:pt x="11038470" y="4678931"/>
                    </a:lnTo>
                    <a:lnTo>
                      <a:pt x="11038470" y="144780"/>
                    </a:lnTo>
                    <a:close/>
                    <a:moveTo>
                      <a:pt x="144780" y="4678931"/>
                    </a:moveTo>
                    <a:lnTo>
                      <a:pt x="11038470" y="4678931"/>
                    </a:lnTo>
                    <a:lnTo>
                      <a:pt x="11038470" y="4823711"/>
                    </a:lnTo>
                    <a:lnTo>
                      <a:pt x="144780" y="4823711"/>
                    </a:lnTo>
                    <a:lnTo>
                      <a:pt x="144780" y="4678931"/>
                    </a:lnTo>
                    <a:close/>
                    <a:moveTo>
                      <a:pt x="11038470" y="0"/>
                    </a:moveTo>
                    <a:lnTo>
                      <a:pt x="11183249" y="0"/>
                    </a:lnTo>
                    <a:lnTo>
                      <a:pt x="11183249" y="144780"/>
                    </a:lnTo>
                    <a:lnTo>
                      <a:pt x="11038470" y="144780"/>
                    </a:lnTo>
                    <a:lnTo>
                      <a:pt x="11038470" y="0"/>
                    </a:lnTo>
                    <a:close/>
                    <a:moveTo>
                      <a:pt x="0" y="0"/>
                    </a:moveTo>
                    <a:lnTo>
                      <a:pt x="144780" y="0"/>
                    </a:lnTo>
                    <a:lnTo>
                      <a:pt x="144780" y="144780"/>
                    </a:lnTo>
                    <a:lnTo>
                      <a:pt x="0" y="144780"/>
                    </a:lnTo>
                    <a:lnTo>
                      <a:pt x="0" y="0"/>
                    </a:lnTo>
                    <a:close/>
                    <a:moveTo>
                      <a:pt x="144780" y="0"/>
                    </a:moveTo>
                    <a:lnTo>
                      <a:pt x="11038470" y="0"/>
                    </a:lnTo>
                    <a:lnTo>
                      <a:pt x="11038470" y="144780"/>
                    </a:lnTo>
                    <a:lnTo>
                      <a:pt x="144780" y="144780"/>
                    </a:lnTo>
                    <a:lnTo>
                      <a:pt x="144780" y="0"/>
                    </a:lnTo>
                    <a:close/>
                  </a:path>
                </a:pathLst>
              </a:custGeom>
              <a:solidFill>
                <a:srgbClr val="F39200"/>
              </a:solidFill>
            </p:spPr>
          </p:sp>
        </p:grpSp>
        <p:sp>
          <p:nvSpPr>
            <p:cNvPr id="50" name="TextBox 50"/>
            <p:cNvSpPr txBox="1"/>
            <p:nvPr/>
          </p:nvSpPr>
          <p:spPr>
            <a:xfrm>
              <a:off x="328921" y="255431"/>
              <a:ext cx="4817644" cy="171132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239"/>
                </a:lnSpc>
              </a:pPr>
              <a:r>
                <a:rPr lang="en-US" sz="1600" dirty="0">
                  <a:solidFill>
                    <a:srgbClr val="000000"/>
                  </a:solidFill>
                  <a:latin typeface="Calibri"/>
                </a:rPr>
                <a:t>9. You will be glowing and have lovely thick hair throughout pregnancy</a:t>
              </a:r>
            </a:p>
          </p:txBody>
        </p:sp>
      </p:grpSp>
      <p:sp>
        <p:nvSpPr>
          <p:cNvPr id="53" name="TextBox 52">
            <a:extLst>
              <a:ext uri="{FF2B5EF4-FFF2-40B4-BE49-F238E27FC236}">
                <a16:creationId xmlns:a16="http://schemas.microsoft.com/office/drawing/2014/main" id="{04908C13-AD26-C30B-2DF6-A2FA80F6BCFF}"/>
              </a:ext>
            </a:extLst>
          </p:cNvPr>
          <p:cNvSpPr txBox="1"/>
          <p:nvPr/>
        </p:nvSpPr>
        <p:spPr>
          <a:xfrm>
            <a:off x="0" y="0"/>
            <a:ext cx="12192000" cy="923330"/>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5400" b="1">
                <a:solidFill>
                  <a:schemeClr val="bg1"/>
                </a:solidFill>
                <a:ea typeface="Calibri"/>
                <a:cs typeface="Calibri"/>
              </a:rPr>
              <a:t>Pregnancy: True or false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392986" y="1239957"/>
            <a:ext cx="2721297" cy="1173787"/>
            <a:chOff x="0" y="0"/>
            <a:chExt cx="11183249" cy="4823711"/>
          </a:xfrm>
        </p:grpSpPr>
        <p:sp>
          <p:nvSpPr>
            <p:cNvPr id="3" name="Freeform 3"/>
            <p:cNvSpPr/>
            <p:nvPr/>
          </p:nvSpPr>
          <p:spPr>
            <a:xfrm>
              <a:off x="72390" y="72390"/>
              <a:ext cx="11038469" cy="4678931"/>
            </a:xfrm>
            <a:custGeom>
              <a:avLst/>
              <a:gdLst/>
              <a:ahLst/>
              <a:cxnLst/>
              <a:rect l="l" t="t" r="r" b="b"/>
              <a:pathLst>
                <a:path w="11038469" h="4678931">
                  <a:moveTo>
                    <a:pt x="0" y="0"/>
                  </a:moveTo>
                  <a:lnTo>
                    <a:pt x="11038469" y="0"/>
                  </a:lnTo>
                  <a:lnTo>
                    <a:pt x="11038469" y="4678931"/>
                  </a:lnTo>
                  <a:lnTo>
                    <a:pt x="0" y="4678931"/>
                  </a:lnTo>
                  <a:lnTo>
                    <a:pt x="0" y="0"/>
                  </a:lnTo>
                  <a:close/>
                </a:path>
              </a:pathLst>
            </a:custGeom>
            <a:solidFill>
              <a:srgbClr val="FFFFFF"/>
            </a:solidFill>
          </p:spPr>
        </p:sp>
        <p:sp>
          <p:nvSpPr>
            <p:cNvPr id="4" name="Freeform 4"/>
            <p:cNvSpPr/>
            <p:nvPr/>
          </p:nvSpPr>
          <p:spPr>
            <a:xfrm>
              <a:off x="0" y="0"/>
              <a:ext cx="11183249" cy="4823711"/>
            </a:xfrm>
            <a:custGeom>
              <a:avLst/>
              <a:gdLst/>
              <a:ahLst/>
              <a:cxnLst/>
              <a:rect l="l" t="t" r="r" b="b"/>
              <a:pathLst>
                <a:path w="11183249" h="4823711">
                  <a:moveTo>
                    <a:pt x="11038470" y="4678931"/>
                  </a:moveTo>
                  <a:lnTo>
                    <a:pt x="11183249" y="4678931"/>
                  </a:lnTo>
                  <a:lnTo>
                    <a:pt x="11183249" y="4823711"/>
                  </a:lnTo>
                  <a:lnTo>
                    <a:pt x="11038470" y="4823711"/>
                  </a:lnTo>
                  <a:lnTo>
                    <a:pt x="11038470"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1038470" y="144780"/>
                  </a:moveTo>
                  <a:lnTo>
                    <a:pt x="11183249" y="144780"/>
                  </a:lnTo>
                  <a:lnTo>
                    <a:pt x="11183249" y="4678931"/>
                  </a:lnTo>
                  <a:lnTo>
                    <a:pt x="11038470" y="4678931"/>
                  </a:lnTo>
                  <a:lnTo>
                    <a:pt x="11038470" y="144780"/>
                  </a:lnTo>
                  <a:close/>
                  <a:moveTo>
                    <a:pt x="144780" y="4678931"/>
                  </a:moveTo>
                  <a:lnTo>
                    <a:pt x="11038470" y="4678931"/>
                  </a:lnTo>
                  <a:lnTo>
                    <a:pt x="11038470" y="4823711"/>
                  </a:lnTo>
                  <a:lnTo>
                    <a:pt x="144780" y="4823711"/>
                  </a:lnTo>
                  <a:lnTo>
                    <a:pt x="144780" y="4678931"/>
                  </a:lnTo>
                  <a:close/>
                  <a:moveTo>
                    <a:pt x="11038470" y="0"/>
                  </a:moveTo>
                  <a:lnTo>
                    <a:pt x="11183249" y="0"/>
                  </a:lnTo>
                  <a:lnTo>
                    <a:pt x="11183249" y="144780"/>
                  </a:lnTo>
                  <a:lnTo>
                    <a:pt x="11038470" y="144780"/>
                  </a:lnTo>
                  <a:lnTo>
                    <a:pt x="11038470" y="0"/>
                  </a:lnTo>
                  <a:close/>
                  <a:moveTo>
                    <a:pt x="0" y="0"/>
                  </a:moveTo>
                  <a:lnTo>
                    <a:pt x="144780" y="0"/>
                  </a:lnTo>
                  <a:lnTo>
                    <a:pt x="144780" y="144780"/>
                  </a:lnTo>
                  <a:lnTo>
                    <a:pt x="0" y="144780"/>
                  </a:lnTo>
                  <a:lnTo>
                    <a:pt x="0" y="0"/>
                  </a:lnTo>
                  <a:close/>
                  <a:moveTo>
                    <a:pt x="144780" y="0"/>
                  </a:moveTo>
                  <a:lnTo>
                    <a:pt x="11038470" y="0"/>
                  </a:lnTo>
                  <a:lnTo>
                    <a:pt x="11038470" y="144780"/>
                  </a:lnTo>
                  <a:lnTo>
                    <a:pt x="144780" y="144780"/>
                  </a:lnTo>
                  <a:lnTo>
                    <a:pt x="144780" y="0"/>
                  </a:lnTo>
                  <a:close/>
                </a:path>
              </a:pathLst>
            </a:custGeom>
            <a:solidFill>
              <a:srgbClr val="F39200"/>
            </a:solidFill>
          </p:spPr>
        </p:sp>
      </p:grpSp>
      <p:sp>
        <p:nvSpPr>
          <p:cNvPr id="5" name="TextBox 5"/>
          <p:cNvSpPr txBox="1"/>
          <p:nvPr/>
        </p:nvSpPr>
        <p:spPr>
          <a:xfrm>
            <a:off x="8547008" y="1311632"/>
            <a:ext cx="2408822" cy="82997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239"/>
              </a:lnSpc>
            </a:pPr>
            <a:r>
              <a:rPr lang="en-US" sz="1600" dirty="0">
                <a:solidFill>
                  <a:srgbClr val="000000"/>
                </a:solidFill>
                <a:latin typeface="Calibri"/>
              </a:rPr>
              <a:t>16. It is much safer to have a caesarian than a natural birth</a:t>
            </a:r>
          </a:p>
        </p:txBody>
      </p:sp>
      <p:grpSp>
        <p:nvGrpSpPr>
          <p:cNvPr id="6" name="Group 6"/>
          <p:cNvGrpSpPr/>
          <p:nvPr/>
        </p:nvGrpSpPr>
        <p:grpSpPr>
          <a:xfrm>
            <a:off x="8392986" y="2981008"/>
            <a:ext cx="2721297" cy="1173787"/>
            <a:chOff x="0" y="0"/>
            <a:chExt cx="11183249" cy="4823711"/>
          </a:xfrm>
        </p:grpSpPr>
        <p:sp>
          <p:nvSpPr>
            <p:cNvPr id="7" name="Freeform 7"/>
            <p:cNvSpPr/>
            <p:nvPr/>
          </p:nvSpPr>
          <p:spPr>
            <a:xfrm>
              <a:off x="72390" y="72390"/>
              <a:ext cx="11038469" cy="4678931"/>
            </a:xfrm>
            <a:custGeom>
              <a:avLst/>
              <a:gdLst/>
              <a:ahLst/>
              <a:cxnLst/>
              <a:rect l="l" t="t" r="r" b="b"/>
              <a:pathLst>
                <a:path w="11038469" h="4678931">
                  <a:moveTo>
                    <a:pt x="0" y="0"/>
                  </a:moveTo>
                  <a:lnTo>
                    <a:pt x="11038469" y="0"/>
                  </a:lnTo>
                  <a:lnTo>
                    <a:pt x="11038469" y="4678931"/>
                  </a:lnTo>
                  <a:lnTo>
                    <a:pt x="0" y="4678931"/>
                  </a:lnTo>
                  <a:lnTo>
                    <a:pt x="0" y="0"/>
                  </a:lnTo>
                  <a:close/>
                </a:path>
              </a:pathLst>
            </a:custGeom>
            <a:solidFill>
              <a:srgbClr val="FFFFFF"/>
            </a:solidFill>
          </p:spPr>
        </p:sp>
        <p:sp>
          <p:nvSpPr>
            <p:cNvPr id="8" name="Freeform 8"/>
            <p:cNvSpPr/>
            <p:nvPr/>
          </p:nvSpPr>
          <p:spPr>
            <a:xfrm>
              <a:off x="0" y="0"/>
              <a:ext cx="11183249" cy="4823711"/>
            </a:xfrm>
            <a:custGeom>
              <a:avLst/>
              <a:gdLst/>
              <a:ahLst/>
              <a:cxnLst/>
              <a:rect l="l" t="t" r="r" b="b"/>
              <a:pathLst>
                <a:path w="11183249" h="4823711">
                  <a:moveTo>
                    <a:pt x="11038470" y="4678931"/>
                  </a:moveTo>
                  <a:lnTo>
                    <a:pt x="11183249" y="4678931"/>
                  </a:lnTo>
                  <a:lnTo>
                    <a:pt x="11183249" y="4823711"/>
                  </a:lnTo>
                  <a:lnTo>
                    <a:pt x="11038470" y="4823711"/>
                  </a:lnTo>
                  <a:lnTo>
                    <a:pt x="11038470"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1038470" y="144780"/>
                  </a:moveTo>
                  <a:lnTo>
                    <a:pt x="11183249" y="144780"/>
                  </a:lnTo>
                  <a:lnTo>
                    <a:pt x="11183249" y="4678931"/>
                  </a:lnTo>
                  <a:lnTo>
                    <a:pt x="11038470" y="4678931"/>
                  </a:lnTo>
                  <a:lnTo>
                    <a:pt x="11038470" y="144780"/>
                  </a:lnTo>
                  <a:close/>
                  <a:moveTo>
                    <a:pt x="144780" y="4678931"/>
                  </a:moveTo>
                  <a:lnTo>
                    <a:pt x="11038470" y="4678931"/>
                  </a:lnTo>
                  <a:lnTo>
                    <a:pt x="11038470" y="4823711"/>
                  </a:lnTo>
                  <a:lnTo>
                    <a:pt x="144780" y="4823711"/>
                  </a:lnTo>
                  <a:lnTo>
                    <a:pt x="144780" y="4678931"/>
                  </a:lnTo>
                  <a:close/>
                  <a:moveTo>
                    <a:pt x="11038470" y="0"/>
                  </a:moveTo>
                  <a:lnTo>
                    <a:pt x="11183249" y="0"/>
                  </a:lnTo>
                  <a:lnTo>
                    <a:pt x="11183249" y="144780"/>
                  </a:lnTo>
                  <a:lnTo>
                    <a:pt x="11038470" y="144780"/>
                  </a:lnTo>
                  <a:lnTo>
                    <a:pt x="11038470" y="0"/>
                  </a:lnTo>
                  <a:close/>
                  <a:moveTo>
                    <a:pt x="0" y="0"/>
                  </a:moveTo>
                  <a:lnTo>
                    <a:pt x="144780" y="0"/>
                  </a:lnTo>
                  <a:lnTo>
                    <a:pt x="144780" y="144780"/>
                  </a:lnTo>
                  <a:lnTo>
                    <a:pt x="0" y="144780"/>
                  </a:lnTo>
                  <a:lnTo>
                    <a:pt x="0" y="0"/>
                  </a:lnTo>
                  <a:close/>
                  <a:moveTo>
                    <a:pt x="144780" y="0"/>
                  </a:moveTo>
                  <a:lnTo>
                    <a:pt x="11038470" y="0"/>
                  </a:lnTo>
                  <a:lnTo>
                    <a:pt x="11038470" y="144780"/>
                  </a:lnTo>
                  <a:lnTo>
                    <a:pt x="144780" y="144780"/>
                  </a:lnTo>
                  <a:lnTo>
                    <a:pt x="144780" y="0"/>
                  </a:lnTo>
                  <a:close/>
                </a:path>
              </a:pathLst>
            </a:custGeom>
            <a:solidFill>
              <a:srgbClr val="F39200"/>
            </a:solidFill>
          </p:spPr>
        </p:sp>
      </p:grpSp>
      <p:sp>
        <p:nvSpPr>
          <p:cNvPr id="9" name="TextBox 9"/>
          <p:cNvSpPr txBox="1"/>
          <p:nvPr/>
        </p:nvSpPr>
        <p:spPr>
          <a:xfrm>
            <a:off x="8547008" y="3157762"/>
            <a:ext cx="2408822" cy="82997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239"/>
              </a:lnSpc>
            </a:pPr>
            <a:r>
              <a:rPr lang="en-US" sz="1600" dirty="0">
                <a:solidFill>
                  <a:srgbClr val="000000"/>
                </a:solidFill>
                <a:latin typeface="Calibri"/>
              </a:rPr>
              <a:t>17. You can't touch dogs and cats when you are pregnant</a:t>
            </a:r>
          </a:p>
          <a:p>
            <a:pPr algn="ctr">
              <a:lnSpc>
                <a:spcPts val="2239"/>
              </a:lnSpc>
            </a:pPr>
            <a:endParaRPr lang="en-US" sz="1600" dirty="0">
              <a:solidFill>
                <a:srgbClr val="000000"/>
              </a:solidFill>
              <a:latin typeface="Calibri"/>
            </a:endParaRPr>
          </a:p>
        </p:txBody>
      </p:sp>
      <p:grpSp>
        <p:nvGrpSpPr>
          <p:cNvPr id="10" name="Group 10"/>
          <p:cNvGrpSpPr/>
          <p:nvPr/>
        </p:nvGrpSpPr>
        <p:grpSpPr>
          <a:xfrm>
            <a:off x="8392986" y="4775994"/>
            <a:ext cx="2721297" cy="1173787"/>
            <a:chOff x="0" y="0"/>
            <a:chExt cx="11183249" cy="4823711"/>
          </a:xfrm>
        </p:grpSpPr>
        <p:sp>
          <p:nvSpPr>
            <p:cNvPr id="11" name="Freeform 11"/>
            <p:cNvSpPr/>
            <p:nvPr/>
          </p:nvSpPr>
          <p:spPr>
            <a:xfrm>
              <a:off x="72390" y="72390"/>
              <a:ext cx="11038469" cy="4678931"/>
            </a:xfrm>
            <a:custGeom>
              <a:avLst/>
              <a:gdLst/>
              <a:ahLst/>
              <a:cxnLst/>
              <a:rect l="l" t="t" r="r" b="b"/>
              <a:pathLst>
                <a:path w="11038469" h="4678931">
                  <a:moveTo>
                    <a:pt x="0" y="0"/>
                  </a:moveTo>
                  <a:lnTo>
                    <a:pt x="11038469" y="0"/>
                  </a:lnTo>
                  <a:lnTo>
                    <a:pt x="11038469" y="4678931"/>
                  </a:lnTo>
                  <a:lnTo>
                    <a:pt x="0" y="4678931"/>
                  </a:lnTo>
                  <a:lnTo>
                    <a:pt x="0" y="0"/>
                  </a:lnTo>
                  <a:close/>
                </a:path>
              </a:pathLst>
            </a:custGeom>
            <a:solidFill>
              <a:srgbClr val="FFFFFF"/>
            </a:solidFill>
          </p:spPr>
        </p:sp>
        <p:sp>
          <p:nvSpPr>
            <p:cNvPr id="12" name="Freeform 12"/>
            <p:cNvSpPr/>
            <p:nvPr/>
          </p:nvSpPr>
          <p:spPr>
            <a:xfrm>
              <a:off x="0" y="0"/>
              <a:ext cx="11183249" cy="4823711"/>
            </a:xfrm>
            <a:custGeom>
              <a:avLst/>
              <a:gdLst/>
              <a:ahLst/>
              <a:cxnLst/>
              <a:rect l="l" t="t" r="r" b="b"/>
              <a:pathLst>
                <a:path w="11183249" h="4823711">
                  <a:moveTo>
                    <a:pt x="11038470" y="4678931"/>
                  </a:moveTo>
                  <a:lnTo>
                    <a:pt x="11183249" y="4678931"/>
                  </a:lnTo>
                  <a:lnTo>
                    <a:pt x="11183249" y="4823711"/>
                  </a:lnTo>
                  <a:lnTo>
                    <a:pt x="11038470" y="4823711"/>
                  </a:lnTo>
                  <a:lnTo>
                    <a:pt x="11038470"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1038470" y="144780"/>
                  </a:moveTo>
                  <a:lnTo>
                    <a:pt x="11183249" y="144780"/>
                  </a:lnTo>
                  <a:lnTo>
                    <a:pt x="11183249" y="4678931"/>
                  </a:lnTo>
                  <a:lnTo>
                    <a:pt x="11038470" y="4678931"/>
                  </a:lnTo>
                  <a:lnTo>
                    <a:pt x="11038470" y="144780"/>
                  </a:lnTo>
                  <a:close/>
                  <a:moveTo>
                    <a:pt x="144780" y="4678931"/>
                  </a:moveTo>
                  <a:lnTo>
                    <a:pt x="11038470" y="4678931"/>
                  </a:lnTo>
                  <a:lnTo>
                    <a:pt x="11038470" y="4823711"/>
                  </a:lnTo>
                  <a:lnTo>
                    <a:pt x="144780" y="4823711"/>
                  </a:lnTo>
                  <a:lnTo>
                    <a:pt x="144780" y="4678931"/>
                  </a:lnTo>
                  <a:close/>
                  <a:moveTo>
                    <a:pt x="11038470" y="0"/>
                  </a:moveTo>
                  <a:lnTo>
                    <a:pt x="11183249" y="0"/>
                  </a:lnTo>
                  <a:lnTo>
                    <a:pt x="11183249" y="144780"/>
                  </a:lnTo>
                  <a:lnTo>
                    <a:pt x="11038470" y="144780"/>
                  </a:lnTo>
                  <a:lnTo>
                    <a:pt x="11038470" y="0"/>
                  </a:lnTo>
                  <a:close/>
                  <a:moveTo>
                    <a:pt x="0" y="0"/>
                  </a:moveTo>
                  <a:lnTo>
                    <a:pt x="144780" y="0"/>
                  </a:lnTo>
                  <a:lnTo>
                    <a:pt x="144780" y="144780"/>
                  </a:lnTo>
                  <a:lnTo>
                    <a:pt x="0" y="144780"/>
                  </a:lnTo>
                  <a:lnTo>
                    <a:pt x="0" y="0"/>
                  </a:lnTo>
                  <a:close/>
                  <a:moveTo>
                    <a:pt x="144780" y="0"/>
                  </a:moveTo>
                  <a:lnTo>
                    <a:pt x="11038470" y="0"/>
                  </a:lnTo>
                  <a:lnTo>
                    <a:pt x="11038470" y="144780"/>
                  </a:lnTo>
                  <a:lnTo>
                    <a:pt x="144780" y="144780"/>
                  </a:lnTo>
                  <a:lnTo>
                    <a:pt x="144780" y="0"/>
                  </a:lnTo>
                  <a:close/>
                </a:path>
              </a:pathLst>
            </a:custGeom>
            <a:solidFill>
              <a:srgbClr val="F39200"/>
            </a:solidFill>
          </p:spPr>
        </p:sp>
      </p:grpSp>
      <p:sp>
        <p:nvSpPr>
          <p:cNvPr id="13" name="TextBox 13"/>
          <p:cNvSpPr txBox="1"/>
          <p:nvPr/>
        </p:nvSpPr>
        <p:spPr>
          <a:xfrm>
            <a:off x="8536570" y="4947208"/>
            <a:ext cx="2408822" cy="82997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239"/>
              </a:lnSpc>
            </a:pPr>
            <a:r>
              <a:rPr lang="en-US" sz="1600" dirty="0">
                <a:solidFill>
                  <a:srgbClr val="000000"/>
                </a:solidFill>
                <a:latin typeface="Calibri"/>
              </a:rPr>
              <a:t>18. It is not safe to exercise during pregnancy </a:t>
            </a:r>
          </a:p>
          <a:p>
            <a:pPr algn="ctr">
              <a:lnSpc>
                <a:spcPts val="2239"/>
              </a:lnSpc>
            </a:pPr>
            <a:endParaRPr lang="en-US" sz="1600" dirty="0">
              <a:solidFill>
                <a:srgbClr val="000000"/>
              </a:solidFill>
              <a:latin typeface="Calibri"/>
            </a:endParaRPr>
          </a:p>
        </p:txBody>
      </p:sp>
      <p:grpSp>
        <p:nvGrpSpPr>
          <p:cNvPr id="14" name="Group 14"/>
          <p:cNvGrpSpPr/>
          <p:nvPr/>
        </p:nvGrpSpPr>
        <p:grpSpPr>
          <a:xfrm>
            <a:off x="4616404" y="1239957"/>
            <a:ext cx="2721297" cy="1173787"/>
            <a:chOff x="0" y="0"/>
            <a:chExt cx="5442594" cy="2347573"/>
          </a:xfrm>
        </p:grpSpPr>
        <p:grpSp>
          <p:nvGrpSpPr>
            <p:cNvPr id="15" name="Group 15"/>
            <p:cNvGrpSpPr/>
            <p:nvPr/>
          </p:nvGrpSpPr>
          <p:grpSpPr>
            <a:xfrm>
              <a:off x="0" y="0"/>
              <a:ext cx="5442594" cy="2347573"/>
              <a:chOff x="0" y="0"/>
              <a:chExt cx="11183249" cy="4823711"/>
            </a:xfrm>
          </p:grpSpPr>
          <p:sp>
            <p:nvSpPr>
              <p:cNvPr id="16" name="Freeform 16"/>
              <p:cNvSpPr/>
              <p:nvPr/>
            </p:nvSpPr>
            <p:spPr>
              <a:xfrm>
                <a:off x="72390" y="72390"/>
                <a:ext cx="11038469" cy="4678931"/>
              </a:xfrm>
              <a:custGeom>
                <a:avLst/>
                <a:gdLst/>
                <a:ahLst/>
                <a:cxnLst/>
                <a:rect l="l" t="t" r="r" b="b"/>
                <a:pathLst>
                  <a:path w="11038469" h="4678931">
                    <a:moveTo>
                      <a:pt x="0" y="0"/>
                    </a:moveTo>
                    <a:lnTo>
                      <a:pt x="11038469" y="0"/>
                    </a:lnTo>
                    <a:lnTo>
                      <a:pt x="11038469" y="4678931"/>
                    </a:lnTo>
                    <a:lnTo>
                      <a:pt x="0" y="4678931"/>
                    </a:lnTo>
                    <a:lnTo>
                      <a:pt x="0" y="0"/>
                    </a:lnTo>
                    <a:close/>
                  </a:path>
                </a:pathLst>
              </a:custGeom>
              <a:solidFill>
                <a:srgbClr val="FFFFFF"/>
              </a:solidFill>
            </p:spPr>
          </p:sp>
          <p:sp>
            <p:nvSpPr>
              <p:cNvPr id="17" name="Freeform 17"/>
              <p:cNvSpPr/>
              <p:nvPr/>
            </p:nvSpPr>
            <p:spPr>
              <a:xfrm>
                <a:off x="0" y="0"/>
                <a:ext cx="11183249" cy="4823711"/>
              </a:xfrm>
              <a:custGeom>
                <a:avLst/>
                <a:gdLst/>
                <a:ahLst/>
                <a:cxnLst/>
                <a:rect l="l" t="t" r="r" b="b"/>
                <a:pathLst>
                  <a:path w="11183249" h="4823711">
                    <a:moveTo>
                      <a:pt x="11038470" y="4678931"/>
                    </a:moveTo>
                    <a:lnTo>
                      <a:pt x="11183249" y="4678931"/>
                    </a:lnTo>
                    <a:lnTo>
                      <a:pt x="11183249" y="4823711"/>
                    </a:lnTo>
                    <a:lnTo>
                      <a:pt x="11038470" y="4823711"/>
                    </a:lnTo>
                    <a:lnTo>
                      <a:pt x="11038470"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1038470" y="144780"/>
                    </a:moveTo>
                    <a:lnTo>
                      <a:pt x="11183249" y="144780"/>
                    </a:lnTo>
                    <a:lnTo>
                      <a:pt x="11183249" y="4678931"/>
                    </a:lnTo>
                    <a:lnTo>
                      <a:pt x="11038470" y="4678931"/>
                    </a:lnTo>
                    <a:lnTo>
                      <a:pt x="11038470" y="144780"/>
                    </a:lnTo>
                    <a:close/>
                    <a:moveTo>
                      <a:pt x="144780" y="4678931"/>
                    </a:moveTo>
                    <a:lnTo>
                      <a:pt x="11038470" y="4678931"/>
                    </a:lnTo>
                    <a:lnTo>
                      <a:pt x="11038470" y="4823711"/>
                    </a:lnTo>
                    <a:lnTo>
                      <a:pt x="144780" y="4823711"/>
                    </a:lnTo>
                    <a:lnTo>
                      <a:pt x="144780" y="4678931"/>
                    </a:lnTo>
                    <a:close/>
                    <a:moveTo>
                      <a:pt x="11038470" y="0"/>
                    </a:moveTo>
                    <a:lnTo>
                      <a:pt x="11183249" y="0"/>
                    </a:lnTo>
                    <a:lnTo>
                      <a:pt x="11183249" y="144780"/>
                    </a:lnTo>
                    <a:lnTo>
                      <a:pt x="11038470" y="144780"/>
                    </a:lnTo>
                    <a:lnTo>
                      <a:pt x="11038470" y="0"/>
                    </a:lnTo>
                    <a:close/>
                    <a:moveTo>
                      <a:pt x="0" y="0"/>
                    </a:moveTo>
                    <a:lnTo>
                      <a:pt x="144780" y="0"/>
                    </a:lnTo>
                    <a:lnTo>
                      <a:pt x="144780" y="144780"/>
                    </a:lnTo>
                    <a:lnTo>
                      <a:pt x="0" y="144780"/>
                    </a:lnTo>
                    <a:lnTo>
                      <a:pt x="0" y="0"/>
                    </a:lnTo>
                    <a:close/>
                    <a:moveTo>
                      <a:pt x="144780" y="0"/>
                    </a:moveTo>
                    <a:lnTo>
                      <a:pt x="11038470" y="0"/>
                    </a:lnTo>
                    <a:lnTo>
                      <a:pt x="11038470" y="144780"/>
                    </a:lnTo>
                    <a:lnTo>
                      <a:pt x="144780" y="144780"/>
                    </a:lnTo>
                    <a:lnTo>
                      <a:pt x="144780" y="0"/>
                    </a:lnTo>
                    <a:close/>
                  </a:path>
                </a:pathLst>
              </a:custGeom>
              <a:solidFill>
                <a:srgbClr val="F39200"/>
              </a:solidFill>
            </p:spPr>
          </p:sp>
        </p:grpSp>
        <p:sp>
          <p:nvSpPr>
            <p:cNvPr id="18" name="TextBox 18"/>
            <p:cNvSpPr txBox="1"/>
            <p:nvPr/>
          </p:nvSpPr>
          <p:spPr>
            <a:xfrm>
              <a:off x="328921" y="255431"/>
              <a:ext cx="4817644" cy="171132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239"/>
                </a:lnSpc>
              </a:pPr>
              <a:r>
                <a:rPr lang="en-US" sz="1600" dirty="0">
                  <a:solidFill>
                    <a:srgbClr val="000000"/>
                  </a:solidFill>
                  <a:latin typeface="Calibri"/>
                </a:rPr>
                <a:t>13. It is common to suffer from constipation and get piles during pregnancy</a:t>
              </a:r>
            </a:p>
          </p:txBody>
        </p:sp>
      </p:grpSp>
      <p:grpSp>
        <p:nvGrpSpPr>
          <p:cNvPr id="19" name="Group 19"/>
          <p:cNvGrpSpPr/>
          <p:nvPr/>
        </p:nvGrpSpPr>
        <p:grpSpPr>
          <a:xfrm>
            <a:off x="4616404" y="2982315"/>
            <a:ext cx="2721297" cy="1173787"/>
            <a:chOff x="0" y="0"/>
            <a:chExt cx="5442594" cy="2347573"/>
          </a:xfrm>
        </p:grpSpPr>
        <p:grpSp>
          <p:nvGrpSpPr>
            <p:cNvPr id="20" name="Group 20"/>
            <p:cNvGrpSpPr/>
            <p:nvPr/>
          </p:nvGrpSpPr>
          <p:grpSpPr>
            <a:xfrm>
              <a:off x="0" y="0"/>
              <a:ext cx="5442594" cy="2347573"/>
              <a:chOff x="0" y="0"/>
              <a:chExt cx="11183249" cy="4823711"/>
            </a:xfrm>
          </p:grpSpPr>
          <p:sp>
            <p:nvSpPr>
              <p:cNvPr id="21" name="Freeform 21"/>
              <p:cNvSpPr/>
              <p:nvPr/>
            </p:nvSpPr>
            <p:spPr>
              <a:xfrm>
                <a:off x="72390" y="72390"/>
                <a:ext cx="11038469" cy="4678931"/>
              </a:xfrm>
              <a:custGeom>
                <a:avLst/>
                <a:gdLst/>
                <a:ahLst/>
                <a:cxnLst/>
                <a:rect l="l" t="t" r="r" b="b"/>
                <a:pathLst>
                  <a:path w="11038469" h="4678931">
                    <a:moveTo>
                      <a:pt x="0" y="0"/>
                    </a:moveTo>
                    <a:lnTo>
                      <a:pt x="11038469" y="0"/>
                    </a:lnTo>
                    <a:lnTo>
                      <a:pt x="11038469" y="4678931"/>
                    </a:lnTo>
                    <a:lnTo>
                      <a:pt x="0" y="4678931"/>
                    </a:lnTo>
                    <a:lnTo>
                      <a:pt x="0" y="0"/>
                    </a:lnTo>
                    <a:close/>
                  </a:path>
                </a:pathLst>
              </a:custGeom>
              <a:solidFill>
                <a:srgbClr val="FFFFFF"/>
              </a:solidFill>
            </p:spPr>
          </p:sp>
          <p:sp>
            <p:nvSpPr>
              <p:cNvPr id="22" name="Freeform 22"/>
              <p:cNvSpPr/>
              <p:nvPr/>
            </p:nvSpPr>
            <p:spPr>
              <a:xfrm>
                <a:off x="0" y="0"/>
                <a:ext cx="11183249" cy="4823711"/>
              </a:xfrm>
              <a:custGeom>
                <a:avLst/>
                <a:gdLst/>
                <a:ahLst/>
                <a:cxnLst/>
                <a:rect l="l" t="t" r="r" b="b"/>
                <a:pathLst>
                  <a:path w="11183249" h="4823711">
                    <a:moveTo>
                      <a:pt x="11038470" y="4678931"/>
                    </a:moveTo>
                    <a:lnTo>
                      <a:pt x="11183249" y="4678931"/>
                    </a:lnTo>
                    <a:lnTo>
                      <a:pt x="11183249" y="4823711"/>
                    </a:lnTo>
                    <a:lnTo>
                      <a:pt x="11038470" y="4823711"/>
                    </a:lnTo>
                    <a:lnTo>
                      <a:pt x="11038470"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1038470" y="144780"/>
                    </a:moveTo>
                    <a:lnTo>
                      <a:pt x="11183249" y="144780"/>
                    </a:lnTo>
                    <a:lnTo>
                      <a:pt x="11183249" y="4678931"/>
                    </a:lnTo>
                    <a:lnTo>
                      <a:pt x="11038470" y="4678931"/>
                    </a:lnTo>
                    <a:lnTo>
                      <a:pt x="11038470" y="144780"/>
                    </a:lnTo>
                    <a:close/>
                    <a:moveTo>
                      <a:pt x="144780" y="4678931"/>
                    </a:moveTo>
                    <a:lnTo>
                      <a:pt x="11038470" y="4678931"/>
                    </a:lnTo>
                    <a:lnTo>
                      <a:pt x="11038470" y="4823711"/>
                    </a:lnTo>
                    <a:lnTo>
                      <a:pt x="144780" y="4823711"/>
                    </a:lnTo>
                    <a:lnTo>
                      <a:pt x="144780" y="4678931"/>
                    </a:lnTo>
                    <a:close/>
                    <a:moveTo>
                      <a:pt x="11038470" y="0"/>
                    </a:moveTo>
                    <a:lnTo>
                      <a:pt x="11183249" y="0"/>
                    </a:lnTo>
                    <a:lnTo>
                      <a:pt x="11183249" y="144780"/>
                    </a:lnTo>
                    <a:lnTo>
                      <a:pt x="11038470" y="144780"/>
                    </a:lnTo>
                    <a:lnTo>
                      <a:pt x="11038470" y="0"/>
                    </a:lnTo>
                    <a:close/>
                    <a:moveTo>
                      <a:pt x="0" y="0"/>
                    </a:moveTo>
                    <a:lnTo>
                      <a:pt x="144780" y="0"/>
                    </a:lnTo>
                    <a:lnTo>
                      <a:pt x="144780" y="144780"/>
                    </a:lnTo>
                    <a:lnTo>
                      <a:pt x="0" y="144780"/>
                    </a:lnTo>
                    <a:lnTo>
                      <a:pt x="0" y="0"/>
                    </a:lnTo>
                    <a:close/>
                    <a:moveTo>
                      <a:pt x="144780" y="0"/>
                    </a:moveTo>
                    <a:lnTo>
                      <a:pt x="11038470" y="0"/>
                    </a:lnTo>
                    <a:lnTo>
                      <a:pt x="11038470" y="144780"/>
                    </a:lnTo>
                    <a:lnTo>
                      <a:pt x="144780" y="144780"/>
                    </a:lnTo>
                    <a:lnTo>
                      <a:pt x="144780" y="0"/>
                    </a:lnTo>
                    <a:close/>
                  </a:path>
                </a:pathLst>
              </a:custGeom>
              <a:solidFill>
                <a:srgbClr val="F39200"/>
              </a:solidFill>
            </p:spPr>
          </p:sp>
        </p:grpSp>
        <p:sp>
          <p:nvSpPr>
            <p:cNvPr id="23" name="TextBox 23"/>
            <p:cNvSpPr txBox="1"/>
            <p:nvPr/>
          </p:nvSpPr>
          <p:spPr>
            <a:xfrm>
              <a:off x="328921" y="255431"/>
              <a:ext cx="4817644" cy="171132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239"/>
                </a:lnSpc>
              </a:pPr>
              <a:r>
                <a:rPr lang="en-US" sz="1600" dirty="0">
                  <a:solidFill>
                    <a:srgbClr val="000000"/>
                  </a:solidFill>
                  <a:latin typeface="Calibri"/>
                </a:rPr>
                <a:t>14. These days child-birth is a pain-free experience</a:t>
              </a:r>
            </a:p>
            <a:p>
              <a:pPr algn="ctr">
                <a:lnSpc>
                  <a:spcPts val="2239"/>
                </a:lnSpc>
              </a:pPr>
              <a:endParaRPr lang="en-US" sz="1600" dirty="0">
                <a:solidFill>
                  <a:srgbClr val="000000"/>
                </a:solidFill>
                <a:latin typeface="Calibri"/>
              </a:endParaRPr>
            </a:p>
          </p:txBody>
        </p:sp>
      </p:grpSp>
      <p:grpSp>
        <p:nvGrpSpPr>
          <p:cNvPr id="24" name="Group 24"/>
          <p:cNvGrpSpPr/>
          <p:nvPr/>
        </p:nvGrpSpPr>
        <p:grpSpPr>
          <a:xfrm>
            <a:off x="4616404" y="4771150"/>
            <a:ext cx="2721297" cy="1271918"/>
            <a:chOff x="0" y="0"/>
            <a:chExt cx="5442594" cy="2543836"/>
          </a:xfrm>
        </p:grpSpPr>
        <p:grpSp>
          <p:nvGrpSpPr>
            <p:cNvPr id="25" name="Group 25"/>
            <p:cNvGrpSpPr/>
            <p:nvPr/>
          </p:nvGrpSpPr>
          <p:grpSpPr>
            <a:xfrm>
              <a:off x="0" y="0"/>
              <a:ext cx="5442594" cy="2347573"/>
              <a:chOff x="0" y="0"/>
              <a:chExt cx="11183249" cy="4823711"/>
            </a:xfrm>
          </p:grpSpPr>
          <p:sp>
            <p:nvSpPr>
              <p:cNvPr id="26" name="Freeform 26"/>
              <p:cNvSpPr/>
              <p:nvPr/>
            </p:nvSpPr>
            <p:spPr>
              <a:xfrm>
                <a:off x="72390" y="72390"/>
                <a:ext cx="11038469" cy="4678931"/>
              </a:xfrm>
              <a:custGeom>
                <a:avLst/>
                <a:gdLst/>
                <a:ahLst/>
                <a:cxnLst/>
                <a:rect l="l" t="t" r="r" b="b"/>
                <a:pathLst>
                  <a:path w="11038469" h="4678931">
                    <a:moveTo>
                      <a:pt x="0" y="0"/>
                    </a:moveTo>
                    <a:lnTo>
                      <a:pt x="11038469" y="0"/>
                    </a:lnTo>
                    <a:lnTo>
                      <a:pt x="11038469" y="4678931"/>
                    </a:lnTo>
                    <a:lnTo>
                      <a:pt x="0" y="4678931"/>
                    </a:lnTo>
                    <a:lnTo>
                      <a:pt x="0" y="0"/>
                    </a:lnTo>
                    <a:close/>
                  </a:path>
                </a:pathLst>
              </a:custGeom>
              <a:solidFill>
                <a:srgbClr val="FFFFFF"/>
              </a:solidFill>
            </p:spPr>
          </p:sp>
          <p:sp>
            <p:nvSpPr>
              <p:cNvPr id="27" name="Freeform 27"/>
              <p:cNvSpPr/>
              <p:nvPr/>
            </p:nvSpPr>
            <p:spPr>
              <a:xfrm>
                <a:off x="0" y="0"/>
                <a:ext cx="11183249" cy="4823711"/>
              </a:xfrm>
              <a:custGeom>
                <a:avLst/>
                <a:gdLst/>
                <a:ahLst/>
                <a:cxnLst/>
                <a:rect l="l" t="t" r="r" b="b"/>
                <a:pathLst>
                  <a:path w="11183249" h="4823711">
                    <a:moveTo>
                      <a:pt x="11038470" y="4678931"/>
                    </a:moveTo>
                    <a:lnTo>
                      <a:pt x="11183249" y="4678931"/>
                    </a:lnTo>
                    <a:lnTo>
                      <a:pt x="11183249" y="4823711"/>
                    </a:lnTo>
                    <a:lnTo>
                      <a:pt x="11038470" y="4823711"/>
                    </a:lnTo>
                    <a:lnTo>
                      <a:pt x="11038470"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1038470" y="144780"/>
                    </a:moveTo>
                    <a:lnTo>
                      <a:pt x="11183249" y="144780"/>
                    </a:lnTo>
                    <a:lnTo>
                      <a:pt x="11183249" y="4678931"/>
                    </a:lnTo>
                    <a:lnTo>
                      <a:pt x="11038470" y="4678931"/>
                    </a:lnTo>
                    <a:lnTo>
                      <a:pt x="11038470" y="144780"/>
                    </a:lnTo>
                    <a:close/>
                    <a:moveTo>
                      <a:pt x="144780" y="4678931"/>
                    </a:moveTo>
                    <a:lnTo>
                      <a:pt x="11038470" y="4678931"/>
                    </a:lnTo>
                    <a:lnTo>
                      <a:pt x="11038470" y="4823711"/>
                    </a:lnTo>
                    <a:lnTo>
                      <a:pt x="144780" y="4823711"/>
                    </a:lnTo>
                    <a:lnTo>
                      <a:pt x="144780" y="4678931"/>
                    </a:lnTo>
                    <a:close/>
                    <a:moveTo>
                      <a:pt x="11038470" y="0"/>
                    </a:moveTo>
                    <a:lnTo>
                      <a:pt x="11183249" y="0"/>
                    </a:lnTo>
                    <a:lnTo>
                      <a:pt x="11183249" y="144780"/>
                    </a:lnTo>
                    <a:lnTo>
                      <a:pt x="11038470" y="144780"/>
                    </a:lnTo>
                    <a:lnTo>
                      <a:pt x="11038470" y="0"/>
                    </a:lnTo>
                    <a:close/>
                    <a:moveTo>
                      <a:pt x="0" y="0"/>
                    </a:moveTo>
                    <a:lnTo>
                      <a:pt x="144780" y="0"/>
                    </a:lnTo>
                    <a:lnTo>
                      <a:pt x="144780" y="144780"/>
                    </a:lnTo>
                    <a:lnTo>
                      <a:pt x="0" y="144780"/>
                    </a:lnTo>
                    <a:lnTo>
                      <a:pt x="0" y="0"/>
                    </a:lnTo>
                    <a:close/>
                    <a:moveTo>
                      <a:pt x="144780" y="0"/>
                    </a:moveTo>
                    <a:lnTo>
                      <a:pt x="11038470" y="0"/>
                    </a:lnTo>
                    <a:lnTo>
                      <a:pt x="11038470" y="144780"/>
                    </a:lnTo>
                    <a:lnTo>
                      <a:pt x="144780" y="144780"/>
                    </a:lnTo>
                    <a:lnTo>
                      <a:pt x="144780" y="0"/>
                    </a:lnTo>
                    <a:close/>
                  </a:path>
                </a:pathLst>
              </a:custGeom>
              <a:solidFill>
                <a:srgbClr val="F39200"/>
              </a:solidFill>
            </p:spPr>
          </p:sp>
        </p:grpSp>
        <p:sp>
          <p:nvSpPr>
            <p:cNvPr id="28" name="TextBox 28"/>
            <p:cNvSpPr txBox="1"/>
            <p:nvPr/>
          </p:nvSpPr>
          <p:spPr>
            <a:xfrm>
              <a:off x="328921" y="255431"/>
              <a:ext cx="4817645" cy="228840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239"/>
                </a:lnSpc>
              </a:pPr>
              <a:r>
                <a:rPr lang="en-US" sz="1600" dirty="0">
                  <a:solidFill>
                    <a:srgbClr val="000000"/>
                  </a:solidFill>
                  <a:latin typeface="Calibri"/>
                </a:rPr>
                <a:t>15. Babies only eat and sleep during the first few months after birth </a:t>
              </a:r>
            </a:p>
            <a:p>
              <a:pPr algn="ctr">
                <a:lnSpc>
                  <a:spcPts val="2239"/>
                </a:lnSpc>
              </a:pPr>
              <a:endParaRPr lang="en-US" sz="1600" dirty="0">
                <a:solidFill>
                  <a:srgbClr val="000000"/>
                </a:solidFill>
                <a:latin typeface="Calibri"/>
              </a:endParaRPr>
            </a:p>
          </p:txBody>
        </p:sp>
      </p:grpSp>
      <p:grpSp>
        <p:nvGrpSpPr>
          <p:cNvPr id="29" name="Group 29"/>
          <p:cNvGrpSpPr/>
          <p:nvPr/>
        </p:nvGrpSpPr>
        <p:grpSpPr>
          <a:xfrm>
            <a:off x="769307" y="1313025"/>
            <a:ext cx="2721297" cy="1173787"/>
            <a:chOff x="0" y="0"/>
            <a:chExt cx="5442594" cy="2347573"/>
          </a:xfrm>
        </p:grpSpPr>
        <p:grpSp>
          <p:nvGrpSpPr>
            <p:cNvPr id="30" name="Group 30"/>
            <p:cNvGrpSpPr/>
            <p:nvPr/>
          </p:nvGrpSpPr>
          <p:grpSpPr>
            <a:xfrm>
              <a:off x="0" y="0"/>
              <a:ext cx="5442594" cy="2347573"/>
              <a:chOff x="0" y="0"/>
              <a:chExt cx="11183249" cy="4823711"/>
            </a:xfrm>
          </p:grpSpPr>
          <p:sp>
            <p:nvSpPr>
              <p:cNvPr id="31" name="Freeform 31"/>
              <p:cNvSpPr/>
              <p:nvPr/>
            </p:nvSpPr>
            <p:spPr>
              <a:xfrm>
                <a:off x="72390" y="72390"/>
                <a:ext cx="11038469" cy="4678931"/>
              </a:xfrm>
              <a:custGeom>
                <a:avLst/>
                <a:gdLst/>
                <a:ahLst/>
                <a:cxnLst/>
                <a:rect l="l" t="t" r="r" b="b"/>
                <a:pathLst>
                  <a:path w="11038469" h="4678931">
                    <a:moveTo>
                      <a:pt x="0" y="0"/>
                    </a:moveTo>
                    <a:lnTo>
                      <a:pt x="11038469" y="0"/>
                    </a:lnTo>
                    <a:lnTo>
                      <a:pt x="11038469" y="4678931"/>
                    </a:lnTo>
                    <a:lnTo>
                      <a:pt x="0" y="4678931"/>
                    </a:lnTo>
                    <a:lnTo>
                      <a:pt x="0" y="0"/>
                    </a:lnTo>
                    <a:close/>
                  </a:path>
                </a:pathLst>
              </a:custGeom>
              <a:solidFill>
                <a:srgbClr val="FFFFFF"/>
              </a:solidFill>
            </p:spPr>
          </p:sp>
          <p:sp>
            <p:nvSpPr>
              <p:cNvPr id="32" name="Freeform 32"/>
              <p:cNvSpPr/>
              <p:nvPr/>
            </p:nvSpPr>
            <p:spPr>
              <a:xfrm>
                <a:off x="0" y="0"/>
                <a:ext cx="11183249" cy="4823711"/>
              </a:xfrm>
              <a:custGeom>
                <a:avLst/>
                <a:gdLst/>
                <a:ahLst/>
                <a:cxnLst/>
                <a:rect l="l" t="t" r="r" b="b"/>
                <a:pathLst>
                  <a:path w="11183249" h="4823711">
                    <a:moveTo>
                      <a:pt x="11038470" y="4678931"/>
                    </a:moveTo>
                    <a:lnTo>
                      <a:pt x="11183249" y="4678931"/>
                    </a:lnTo>
                    <a:lnTo>
                      <a:pt x="11183249" y="4823711"/>
                    </a:lnTo>
                    <a:lnTo>
                      <a:pt x="11038470" y="4823711"/>
                    </a:lnTo>
                    <a:lnTo>
                      <a:pt x="11038470"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1038470" y="144780"/>
                    </a:moveTo>
                    <a:lnTo>
                      <a:pt x="11183249" y="144780"/>
                    </a:lnTo>
                    <a:lnTo>
                      <a:pt x="11183249" y="4678931"/>
                    </a:lnTo>
                    <a:lnTo>
                      <a:pt x="11038470" y="4678931"/>
                    </a:lnTo>
                    <a:lnTo>
                      <a:pt x="11038470" y="144780"/>
                    </a:lnTo>
                    <a:close/>
                    <a:moveTo>
                      <a:pt x="144780" y="4678931"/>
                    </a:moveTo>
                    <a:lnTo>
                      <a:pt x="11038470" y="4678931"/>
                    </a:lnTo>
                    <a:lnTo>
                      <a:pt x="11038470" y="4823711"/>
                    </a:lnTo>
                    <a:lnTo>
                      <a:pt x="144780" y="4823711"/>
                    </a:lnTo>
                    <a:lnTo>
                      <a:pt x="144780" y="4678931"/>
                    </a:lnTo>
                    <a:close/>
                    <a:moveTo>
                      <a:pt x="11038470" y="0"/>
                    </a:moveTo>
                    <a:lnTo>
                      <a:pt x="11183249" y="0"/>
                    </a:lnTo>
                    <a:lnTo>
                      <a:pt x="11183249" y="144780"/>
                    </a:lnTo>
                    <a:lnTo>
                      <a:pt x="11038470" y="144780"/>
                    </a:lnTo>
                    <a:lnTo>
                      <a:pt x="11038470" y="0"/>
                    </a:lnTo>
                    <a:close/>
                    <a:moveTo>
                      <a:pt x="0" y="0"/>
                    </a:moveTo>
                    <a:lnTo>
                      <a:pt x="144780" y="0"/>
                    </a:lnTo>
                    <a:lnTo>
                      <a:pt x="144780" y="144780"/>
                    </a:lnTo>
                    <a:lnTo>
                      <a:pt x="0" y="144780"/>
                    </a:lnTo>
                    <a:lnTo>
                      <a:pt x="0" y="0"/>
                    </a:lnTo>
                    <a:close/>
                    <a:moveTo>
                      <a:pt x="144780" y="0"/>
                    </a:moveTo>
                    <a:lnTo>
                      <a:pt x="11038470" y="0"/>
                    </a:lnTo>
                    <a:lnTo>
                      <a:pt x="11038470" y="144780"/>
                    </a:lnTo>
                    <a:lnTo>
                      <a:pt x="144780" y="144780"/>
                    </a:lnTo>
                    <a:lnTo>
                      <a:pt x="144780" y="0"/>
                    </a:lnTo>
                    <a:close/>
                  </a:path>
                </a:pathLst>
              </a:custGeom>
              <a:solidFill>
                <a:srgbClr val="F39200"/>
              </a:solidFill>
            </p:spPr>
          </p:sp>
        </p:grpSp>
        <p:sp>
          <p:nvSpPr>
            <p:cNvPr id="33" name="TextBox 33"/>
            <p:cNvSpPr txBox="1"/>
            <p:nvPr/>
          </p:nvSpPr>
          <p:spPr>
            <a:xfrm>
              <a:off x="328921" y="255431"/>
              <a:ext cx="4817644" cy="171132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239"/>
                </a:lnSpc>
              </a:pPr>
              <a:r>
                <a:rPr lang="en-US" sz="1600" dirty="0">
                  <a:solidFill>
                    <a:srgbClr val="000000"/>
                  </a:solidFill>
                  <a:latin typeface="Calibri"/>
                </a:rPr>
                <a:t>10. You will have uncontrollable cravings throughout pregnancy</a:t>
              </a:r>
            </a:p>
          </p:txBody>
        </p:sp>
      </p:grpSp>
      <p:grpSp>
        <p:nvGrpSpPr>
          <p:cNvPr id="34" name="Group 34"/>
          <p:cNvGrpSpPr/>
          <p:nvPr/>
        </p:nvGrpSpPr>
        <p:grpSpPr>
          <a:xfrm>
            <a:off x="769307" y="2984073"/>
            <a:ext cx="2721297" cy="1173787"/>
            <a:chOff x="0" y="0"/>
            <a:chExt cx="5442594" cy="2347573"/>
          </a:xfrm>
        </p:grpSpPr>
        <p:grpSp>
          <p:nvGrpSpPr>
            <p:cNvPr id="35" name="Group 35"/>
            <p:cNvGrpSpPr/>
            <p:nvPr/>
          </p:nvGrpSpPr>
          <p:grpSpPr>
            <a:xfrm>
              <a:off x="0" y="0"/>
              <a:ext cx="5442594" cy="2347573"/>
              <a:chOff x="0" y="0"/>
              <a:chExt cx="11183249" cy="4823711"/>
            </a:xfrm>
          </p:grpSpPr>
          <p:sp>
            <p:nvSpPr>
              <p:cNvPr id="36" name="Freeform 36"/>
              <p:cNvSpPr/>
              <p:nvPr/>
            </p:nvSpPr>
            <p:spPr>
              <a:xfrm>
                <a:off x="72390" y="72390"/>
                <a:ext cx="11038469" cy="4678931"/>
              </a:xfrm>
              <a:custGeom>
                <a:avLst/>
                <a:gdLst/>
                <a:ahLst/>
                <a:cxnLst/>
                <a:rect l="l" t="t" r="r" b="b"/>
                <a:pathLst>
                  <a:path w="11038469" h="4678931">
                    <a:moveTo>
                      <a:pt x="0" y="0"/>
                    </a:moveTo>
                    <a:lnTo>
                      <a:pt x="11038469" y="0"/>
                    </a:lnTo>
                    <a:lnTo>
                      <a:pt x="11038469" y="4678931"/>
                    </a:lnTo>
                    <a:lnTo>
                      <a:pt x="0" y="4678931"/>
                    </a:lnTo>
                    <a:lnTo>
                      <a:pt x="0" y="0"/>
                    </a:lnTo>
                    <a:close/>
                  </a:path>
                </a:pathLst>
              </a:custGeom>
              <a:solidFill>
                <a:srgbClr val="FFFFFF"/>
              </a:solidFill>
            </p:spPr>
          </p:sp>
          <p:sp>
            <p:nvSpPr>
              <p:cNvPr id="37" name="Freeform 37"/>
              <p:cNvSpPr/>
              <p:nvPr/>
            </p:nvSpPr>
            <p:spPr>
              <a:xfrm>
                <a:off x="0" y="0"/>
                <a:ext cx="11183249" cy="4823711"/>
              </a:xfrm>
              <a:custGeom>
                <a:avLst/>
                <a:gdLst/>
                <a:ahLst/>
                <a:cxnLst/>
                <a:rect l="l" t="t" r="r" b="b"/>
                <a:pathLst>
                  <a:path w="11183249" h="4823711">
                    <a:moveTo>
                      <a:pt x="11038470" y="4678931"/>
                    </a:moveTo>
                    <a:lnTo>
                      <a:pt x="11183249" y="4678931"/>
                    </a:lnTo>
                    <a:lnTo>
                      <a:pt x="11183249" y="4823711"/>
                    </a:lnTo>
                    <a:lnTo>
                      <a:pt x="11038470" y="4823711"/>
                    </a:lnTo>
                    <a:lnTo>
                      <a:pt x="11038470"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1038470" y="144780"/>
                    </a:moveTo>
                    <a:lnTo>
                      <a:pt x="11183249" y="144780"/>
                    </a:lnTo>
                    <a:lnTo>
                      <a:pt x="11183249" y="4678931"/>
                    </a:lnTo>
                    <a:lnTo>
                      <a:pt x="11038470" y="4678931"/>
                    </a:lnTo>
                    <a:lnTo>
                      <a:pt x="11038470" y="144780"/>
                    </a:lnTo>
                    <a:close/>
                    <a:moveTo>
                      <a:pt x="144780" y="4678931"/>
                    </a:moveTo>
                    <a:lnTo>
                      <a:pt x="11038470" y="4678931"/>
                    </a:lnTo>
                    <a:lnTo>
                      <a:pt x="11038470" y="4823711"/>
                    </a:lnTo>
                    <a:lnTo>
                      <a:pt x="144780" y="4823711"/>
                    </a:lnTo>
                    <a:lnTo>
                      <a:pt x="144780" y="4678931"/>
                    </a:lnTo>
                    <a:close/>
                    <a:moveTo>
                      <a:pt x="11038470" y="0"/>
                    </a:moveTo>
                    <a:lnTo>
                      <a:pt x="11183249" y="0"/>
                    </a:lnTo>
                    <a:lnTo>
                      <a:pt x="11183249" y="144780"/>
                    </a:lnTo>
                    <a:lnTo>
                      <a:pt x="11038470" y="144780"/>
                    </a:lnTo>
                    <a:lnTo>
                      <a:pt x="11038470" y="0"/>
                    </a:lnTo>
                    <a:close/>
                    <a:moveTo>
                      <a:pt x="0" y="0"/>
                    </a:moveTo>
                    <a:lnTo>
                      <a:pt x="144780" y="0"/>
                    </a:lnTo>
                    <a:lnTo>
                      <a:pt x="144780" y="144780"/>
                    </a:lnTo>
                    <a:lnTo>
                      <a:pt x="0" y="144780"/>
                    </a:lnTo>
                    <a:lnTo>
                      <a:pt x="0" y="0"/>
                    </a:lnTo>
                    <a:close/>
                    <a:moveTo>
                      <a:pt x="144780" y="0"/>
                    </a:moveTo>
                    <a:lnTo>
                      <a:pt x="11038470" y="0"/>
                    </a:lnTo>
                    <a:lnTo>
                      <a:pt x="11038470" y="144780"/>
                    </a:lnTo>
                    <a:lnTo>
                      <a:pt x="144780" y="144780"/>
                    </a:lnTo>
                    <a:lnTo>
                      <a:pt x="144780" y="0"/>
                    </a:lnTo>
                    <a:close/>
                  </a:path>
                </a:pathLst>
              </a:custGeom>
              <a:solidFill>
                <a:srgbClr val="F39200"/>
              </a:solidFill>
            </p:spPr>
          </p:sp>
        </p:grpSp>
        <p:sp>
          <p:nvSpPr>
            <p:cNvPr id="38" name="TextBox 38"/>
            <p:cNvSpPr txBox="1"/>
            <p:nvPr/>
          </p:nvSpPr>
          <p:spPr>
            <a:xfrm>
              <a:off x="328921" y="255431"/>
              <a:ext cx="4817644" cy="171132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239"/>
                </a:lnSpc>
              </a:pPr>
              <a:r>
                <a:rPr lang="en-US" sz="1600" dirty="0">
                  <a:solidFill>
                    <a:srgbClr val="000000"/>
                  </a:solidFill>
                  <a:latin typeface="Calibri"/>
                </a:rPr>
                <a:t>11. High blood pressure during pregnancy is a life-threatening condition</a:t>
              </a:r>
            </a:p>
          </p:txBody>
        </p:sp>
      </p:grpSp>
      <p:grpSp>
        <p:nvGrpSpPr>
          <p:cNvPr id="39" name="Group 39"/>
          <p:cNvGrpSpPr/>
          <p:nvPr/>
        </p:nvGrpSpPr>
        <p:grpSpPr>
          <a:xfrm>
            <a:off x="769307" y="4812903"/>
            <a:ext cx="2721297" cy="1173787"/>
            <a:chOff x="0" y="0"/>
            <a:chExt cx="5442594" cy="2347573"/>
          </a:xfrm>
        </p:grpSpPr>
        <p:grpSp>
          <p:nvGrpSpPr>
            <p:cNvPr id="40" name="Group 40"/>
            <p:cNvGrpSpPr/>
            <p:nvPr/>
          </p:nvGrpSpPr>
          <p:grpSpPr>
            <a:xfrm>
              <a:off x="0" y="0"/>
              <a:ext cx="5442594" cy="2347573"/>
              <a:chOff x="0" y="0"/>
              <a:chExt cx="11183249" cy="4823711"/>
            </a:xfrm>
          </p:grpSpPr>
          <p:sp>
            <p:nvSpPr>
              <p:cNvPr id="41" name="Freeform 41"/>
              <p:cNvSpPr/>
              <p:nvPr/>
            </p:nvSpPr>
            <p:spPr>
              <a:xfrm>
                <a:off x="72390" y="72390"/>
                <a:ext cx="11038469" cy="4678931"/>
              </a:xfrm>
              <a:custGeom>
                <a:avLst/>
                <a:gdLst/>
                <a:ahLst/>
                <a:cxnLst/>
                <a:rect l="l" t="t" r="r" b="b"/>
                <a:pathLst>
                  <a:path w="11038469" h="4678931">
                    <a:moveTo>
                      <a:pt x="0" y="0"/>
                    </a:moveTo>
                    <a:lnTo>
                      <a:pt x="11038469" y="0"/>
                    </a:lnTo>
                    <a:lnTo>
                      <a:pt x="11038469" y="4678931"/>
                    </a:lnTo>
                    <a:lnTo>
                      <a:pt x="0" y="4678931"/>
                    </a:lnTo>
                    <a:lnTo>
                      <a:pt x="0" y="0"/>
                    </a:lnTo>
                    <a:close/>
                  </a:path>
                </a:pathLst>
              </a:custGeom>
              <a:solidFill>
                <a:srgbClr val="FFFFFF"/>
              </a:solidFill>
            </p:spPr>
          </p:sp>
          <p:sp>
            <p:nvSpPr>
              <p:cNvPr id="42" name="Freeform 42"/>
              <p:cNvSpPr/>
              <p:nvPr/>
            </p:nvSpPr>
            <p:spPr>
              <a:xfrm>
                <a:off x="0" y="0"/>
                <a:ext cx="11183249" cy="4823711"/>
              </a:xfrm>
              <a:custGeom>
                <a:avLst/>
                <a:gdLst/>
                <a:ahLst/>
                <a:cxnLst/>
                <a:rect l="l" t="t" r="r" b="b"/>
                <a:pathLst>
                  <a:path w="11183249" h="4823711">
                    <a:moveTo>
                      <a:pt x="11038470" y="4678931"/>
                    </a:moveTo>
                    <a:lnTo>
                      <a:pt x="11183249" y="4678931"/>
                    </a:lnTo>
                    <a:lnTo>
                      <a:pt x="11183249" y="4823711"/>
                    </a:lnTo>
                    <a:lnTo>
                      <a:pt x="11038470" y="4823711"/>
                    </a:lnTo>
                    <a:lnTo>
                      <a:pt x="11038470"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1038470" y="144780"/>
                    </a:moveTo>
                    <a:lnTo>
                      <a:pt x="11183249" y="144780"/>
                    </a:lnTo>
                    <a:lnTo>
                      <a:pt x="11183249" y="4678931"/>
                    </a:lnTo>
                    <a:lnTo>
                      <a:pt x="11038470" y="4678931"/>
                    </a:lnTo>
                    <a:lnTo>
                      <a:pt x="11038470" y="144780"/>
                    </a:lnTo>
                    <a:close/>
                    <a:moveTo>
                      <a:pt x="144780" y="4678931"/>
                    </a:moveTo>
                    <a:lnTo>
                      <a:pt x="11038470" y="4678931"/>
                    </a:lnTo>
                    <a:lnTo>
                      <a:pt x="11038470" y="4823711"/>
                    </a:lnTo>
                    <a:lnTo>
                      <a:pt x="144780" y="4823711"/>
                    </a:lnTo>
                    <a:lnTo>
                      <a:pt x="144780" y="4678931"/>
                    </a:lnTo>
                    <a:close/>
                    <a:moveTo>
                      <a:pt x="11038470" y="0"/>
                    </a:moveTo>
                    <a:lnTo>
                      <a:pt x="11183249" y="0"/>
                    </a:lnTo>
                    <a:lnTo>
                      <a:pt x="11183249" y="144780"/>
                    </a:lnTo>
                    <a:lnTo>
                      <a:pt x="11038470" y="144780"/>
                    </a:lnTo>
                    <a:lnTo>
                      <a:pt x="11038470" y="0"/>
                    </a:lnTo>
                    <a:close/>
                    <a:moveTo>
                      <a:pt x="0" y="0"/>
                    </a:moveTo>
                    <a:lnTo>
                      <a:pt x="144780" y="0"/>
                    </a:lnTo>
                    <a:lnTo>
                      <a:pt x="144780" y="144780"/>
                    </a:lnTo>
                    <a:lnTo>
                      <a:pt x="0" y="144780"/>
                    </a:lnTo>
                    <a:lnTo>
                      <a:pt x="0" y="0"/>
                    </a:lnTo>
                    <a:close/>
                    <a:moveTo>
                      <a:pt x="144780" y="0"/>
                    </a:moveTo>
                    <a:lnTo>
                      <a:pt x="11038470" y="0"/>
                    </a:lnTo>
                    <a:lnTo>
                      <a:pt x="11038470" y="144780"/>
                    </a:lnTo>
                    <a:lnTo>
                      <a:pt x="144780" y="144780"/>
                    </a:lnTo>
                    <a:lnTo>
                      <a:pt x="144780" y="0"/>
                    </a:lnTo>
                    <a:close/>
                  </a:path>
                </a:pathLst>
              </a:custGeom>
              <a:solidFill>
                <a:srgbClr val="F39200"/>
              </a:solidFill>
            </p:spPr>
          </p:sp>
        </p:grpSp>
        <p:sp>
          <p:nvSpPr>
            <p:cNvPr id="43" name="TextBox 43"/>
            <p:cNvSpPr txBox="1"/>
            <p:nvPr/>
          </p:nvSpPr>
          <p:spPr>
            <a:xfrm>
              <a:off x="328921" y="255431"/>
              <a:ext cx="4817644" cy="171132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239"/>
                </a:lnSpc>
              </a:pPr>
              <a:r>
                <a:rPr lang="en-US" sz="1600" dirty="0">
                  <a:solidFill>
                    <a:srgbClr val="000000"/>
                  </a:solidFill>
                  <a:latin typeface="Calibri"/>
                </a:rPr>
                <a:t>12. It is illegal to fly during pregnancy</a:t>
              </a:r>
            </a:p>
            <a:p>
              <a:pPr algn="ctr">
                <a:lnSpc>
                  <a:spcPts val="2239"/>
                </a:lnSpc>
              </a:pPr>
              <a:endParaRPr lang="en-US" sz="1600" dirty="0">
                <a:solidFill>
                  <a:srgbClr val="000000"/>
                </a:solidFill>
                <a:latin typeface="Calibri"/>
              </a:endParaRPr>
            </a:p>
          </p:txBody>
        </p:sp>
      </p:grpSp>
      <p:sp>
        <p:nvSpPr>
          <p:cNvPr id="49" name="TextBox 48">
            <a:extLst>
              <a:ext uri="{FF2B5EF4-FFF2-40B4-BE49-F238E27FC236}">
                <a16:creationId xmlns:a16="http://schemas.microsoft.com/office/drawing/2014/main" id="{E6184BD9-2694-89E3-91D8-249F922F5089}"/>
              </a:ext>
            </a:extLst>
          </p:cNvPr>
          <p:cNvSpPr txBox="1"/>
          <p:nvPr/>
        </p:nvSpPr>
        <p:spPr>
          <a:xfrm>
            <a:off x="0" y="0"/>
            <a:ext cx="12192000" cy="923330"/>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5400" b="1">
                <a:solidFill>
                  <a:schemeClr val="bg1"/>
                </a:solidFill>
                <a:ea typeface="Calibri"/>
                <a:cs typeface="Calibri"/>
              </a:rPr>
              <a:t>Pregnancy: True or false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5"/>
          <p:cNvGrpSpPr/>
          <p:nvPr/>
        </p:nvGrpSpPr>
        <p:grpSpPr>
          <a:xfrm>
            <a:off x="743678" y="1037730"/>
            <a:ext cx="2721297" cy="1173787"/>
            <a:chOff x="0" y="0"/>
            <a:chExt cx="5442594" cy="2347573"/>
          </a:xfrm>
        </p:grpSpPr>
        <p:grpSp>
          <p:nvGrpSpPr>
            <p:cNvPr id="6" name="Group 6"/>
            <p:cNvGrpSpPr/>
            <p:nvPr/>
          </p:nvGrpSpPr>
          <p:grpSpPr>
            <a:xfrm>
              <a:off x="0" y="0"/>
              <a:ext cx="5442594" cy="2347573"/>
              <a:chOff x="0" y="0"/>
              <a:chExt cx="11183249" cy="4823711"/>
            </a:xfrm>
          </p:grpSpPr>
          <p:sp>
            <p:nvSpPr>
              <p:cNvPr id="7" name="Freeform 7"/>
              <p:cNvSpPr/>
              <p:nvPr/>
            </p:nvSpPr>
            <p:spPr>
              <a:xfrm>
                <a:off x="72390" y="72390"/>
                <a:ext cx="11038469" cy="4678931"/>
              </a:xfrm>
              <a:custGeom>
                <a:avLst/>
                <a:gdLst/>
                <a:ahLst/>
                <a:cxnLst/>
                <a:rect l="l" t="t" r="r" b="b"/>
                <a:pathLst>
                  <a:path w="11038469" h="4678931">
                    <a:moveTo>
                      <a:pt x="0" y="0"/>
                    </a:moveTo>
                    <a:lnTo>
                      <a:pt x="11038469" y="0"/>
                    </a:lnTo>
                    <a:lnTo>
                      <a:pt x="11038469" y="4678931"/>
                    </a:lnTo>
                    <a:lnTo>
                      <a:pt x="0" y="4678931"/>
                    </a:lnTo>
                    <a:lnTo>
                      <a:pt x="0" y="0"/>
                    </a:lnTo>
                    <a:close/>
                  </a:path>
                </a:pathLst>
              </a:custGeom>
              <a:solidFill>
                <a:srgbClr val="FFFFFF"/>
              </a:solidFill>
            </p:spPr>
          </p:sp>
          <p:sp>
            <p:nvSpPr>
              <p:cNvPr id="8" name="Freeform 8"/>
              <p:cNvSpPr/>
              <p:nvPr/>
            </p:nvSpPr>
            <p:spPr>
              <a:xfrm>
                <a:off x="0" y="0"/>
                <a:ext cx="11183249" cy="4823711"/>
              </a:xfrm>
              <a:custGeom>
                <a:avLst/>
                <a:gdLst/>
                <a:ahLst/>
                <a:cxnLst/>
                <a:rect l="l" t="t" r="r" b="b"/>
                <a:pathLst>
                  <a:path w="11183249" h="4823711">
                    <a:moveTo>
                      <a:pt x="11038470" y="4678931"/>
                    </a:moveTo>
                    <a:lnTo>
                      <a:pt x="11183249" y="4678931"/>
                    </a:lnTo>
                    <a:lnTo>
                      <a:pt x="11183249" y="4823711"/>
                    </a:lnTo>
                    <a:lnTo>
                      <a:pt x="11038470" y="4823711"/>
                    </a:lnTo>
                    <a:lnTo>
                      <a:pt x="11038470"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1038470" y="144780"/>
                    </a:moveTo>
                    <a:lnTo>
                      <a:pt x="11183249" y="144780"/>
                    </a:lnTo>
                    <a:lnTo>
                      <a:pt x="11183249" y="4678931"/>
                    </a:lnTo>
                    <a:lnTo>
                      <a:pt x="11038470" y="4678931"/>
                    </a:lnTo>
                    <a:lnTo>
                      <a:pt x="11038470" y="144780"/>
                    </a:lnTo>
                    <a:close/>
                    <a:moveTo>
                      <a:pt x="144780" y="4678931"/>
                    </a:moveTo>
                    <a:lnTo>
                      <a:pt x="11038470" y="4678931"/>
                    </a:lnTo>
                    <a:lnTo>
                      <a:pt x="11038470" y="4823711"/>
                    </a:lnTo>
                    <a:lnTo>
                      <a:pt x="144780" y="4823711"/>
                    </a:lnTo>
                    <a:lnTo>
                      <a:pt x="144780" y="4678931"/>
                    </a:lnTo>
                    <a:close/>
                    <a:moveTo>
                      <a:pt x="11038470" y="0"/>
                    </a:moveTo>
                    <a:lnTo>
                      <a:pt x="11183249" y="0"/>
                    </a:lnTo>
                    <a:lnTo>
                      <a:pt x="11183249" y="144780"/>
                    </a:lnTo>
                    <a:lnTo>
                      <a:pt x="11038470" y="144780"/>
                    </a:lnTo>
                    <a:lnTo>
                      <a:pt x="11038470" y="0"/>
                    </a:lnTo>
                    <a:close/>
                    <a:moveTo>
                      <a:pt x="0" y="0"/>
                    </a:moveTo>
                    <a:lnTo>
                      <a:pt x="144780" y="0"/>
                    </a:lnTo>
                    <a:lnTo>
                      <a:pt x="144780" y="144780"/>
                    </a:lnTo>
                    <a:lnTo>
                      <a:pt x="0" y="144780"/>
                    </a:lnTo>
                    <a:lnTo>
                      <a:pt x="0" y="0"/>
                    </a:lnTo>
                    <a:close/>
                    <a:moveTo>
                      <a:pt x="144780" y="0"/>
                    </a:moveTo>
                    <a:lnTo>
                      <a:pt x="11038470" y="0"/>
                    </a:lnTo>
                    <a:lnTo>
                      <a:pt x="11038470" y="144780"/>
                    </a:lnTo>
                    <a:lnTo>
                      <a:pt x="144780" y="144780"/>
                    </a:lnTo>
                    <a:lnTo>
                      <a:pt x="144780" y="0"/>
                    </a:lnTo>
                    <a:close/>
                  </a:path>
                </a:pathLst>
              </a:custGeom>
              <a:solidFill>
                <a:srgbClr val="F39200"/>
              </a:solidFill>
            </p:spPr>
          </p:sp>
        </p:grpSp>
        <p:sp>
          <p:nvSpPr>
            <p:cNvPr id="9" name="TextBox 9"/>
            <p:cNvSpPr txBox="1"/>
            <p:nvPr/>
          </p:nvSpPr>
          <p:spPr>
            <a:xfrm>
              <a:off x="328921" y="255431"/>
              <a:ext cx="4817644" cy="171132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239"/>
                </a:lnSpc>
              </a:pPr>
              <a:r>
                <a:rPr lang="en-US" sz="1600" dirty="0">
                  <a:solidFill>
                    <a:srgbClr val="000000"/>
                  </a:solidFill>
                  <a:latin typeface="Calibri"/>
                </a:rPr>
                <a:t>1. Many women suffer from depression following the birth of their baby</a:t>
              </a:r>
            </a:p>
          </p:txBody>
        </p:sp>
      </p:grpSp>
      <p:grpSp>
        <p:nvGrpSpPr>
          <p:cNvPr id="10" name="Group 10"/>
          <p:cNvGrpSpPr/>
          <p:nvPr/>
        </p:nvGrpSpPr>
        <p:grpSpPr>
          <a:xfrm>
            <a:off x="743678" y="2842107"/>
            <a:ext cx="2721297" cy="1271918"/>
            <a:chOff x="0" y="0"/>
            <a:chExt cx="5442594" cy="2543836"/>
          </a:xfrm>
        </p:grpSpPr>
        <p:grpSp>
          <p:nvGrpSpPr>
            <p:cNvPr id="11" name="Group 11"/>
            <p:cNvGrpSpPr/>
            <p:nvPr/>
          </p:nvGrpSpPr>
          <p:grpSpPr>
            <a:xfrm>
              <a:off x="0" y="0"/>
              <a:ext cx="5442594" cy="2347573"/>
              <a:chOff x="0" y="0"/>
              <a:chExt cx="11183249" cy="4823711"/>
            </a:xfrm>
          </p:grpSpPr>
          <p:sp>
            <p:nvSpPr>
              <p:cNvPr id="12" name="Freeform 12"/>
              <p:cNvSpPr/>
              <p:nvPr/>
            </p:nvSpPr>
            <p:spPr>
              <a:xfrm>
                <a:off x="72390" y="72390"/>
                <a:ext cx="11038469" cy="4678931"/>
              </a:xfrm>
              <a:custGeom>
                <a:avLst/>
                <a:gdLst/>
                <a:ahLst/>
                <a:cxnLst/>
                <a:rect l="l" t="t" r="r" b="b"/>
                <a:pathLst>
                  <a:path w="11038469" h="4678931">
                    <a:moveTo>
                      <a:pt x="0" y="0"/>
                    </a:moveTo>
                    <a:lnTo>
                      <a:pt x="11038469" y="0"/>
                    </a:lnTo>
                    <a:lnTo>
                      <a:pt x="11038469" y="4678931"/>
                    </a:lnTo>
                    <a:lnTo>
                      <a:pt x="0" y="4678931"/>
                    </a:lnTo>
                    <a:lnTo>
                      <a:pt x="0" y="0"/>
                    </a:lnTo>
                    <a:close/>
                  </a:path>
                </a:pathLst>
              </a:custGeom>
              <a:solidFill>
                <a:srgbClr val="FFFFFF"/>
              </a:solidFill>
            </p:spPr>
          </p:sp>
          <p:sp>
            <p:nvSpPr>
              <p:cNvPr id="13" name="Freeform 13"/>
              <p:cNvSpPr/>
              <p:nvPr/>
            </p:nvSpPr>
            <p:spPr>
              <a:xfrm>
                <a:off x="0" y="0"/>
                <a:ext cx="11183249" cy="4823711"/>
              </a:xfrm>
              <a:custGeom>
                <a:avLst/>
                <a:gdLst/>
                <a:ahLst/>
                <a:cxnLst/>
                <a:rect l="l" t="t" r="r" b="b"/>
                <a:pathLst>
                  <a:path w="11183249" h="4823711">
                    <a:moveTo>
                      <a:pt x="11038470" y="4678931"/>
                    </a:moveTo>
                    <a:lnTo>
                      <a:pt x="11183249" y="4678931"/>
                    </a:lnTo>
                    <a:lnTo>
                      <a:pt x="11183249" y="4823711"/>
                    </a:lnTo>
                    <a:lnTo>
                      <a:pt x="11038470" y="4823711"/>
                    </a:lnTo>
                    <a:lnTo>
                      <a:pt x="11038470"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1038470" y="144780"/>
                    </a:moveTo>
                    <a:lnTo>
                      <a:pt x="11183249" y="144780"/>
                    </a:lnTo>
                    <a:lnTo>
                      <a:pt x="11183249" y="4678931"/>
                    </a:lnTo>
                    <a:lnTo>
                      <a:pt x="11038470" y="4678931"/>
                    </a:lnTo>
                    <a:lnTo>
                      <a:pt x="11038470" y="144780"/>
                    </a:lnTo>
                    <a:close/>
                    <a:moveTo>
                      <a:pt x="144780" y="4678931"/>
                    </a:moveTo>
                    <a:lnTo>
                      <a:pt x="11038470" y="4678931"/>
                    </a:lnTo>
                    <a:lnTo>
                      <a:pt x="11038470" y="4823711"/>
                    </a:lnTo>
                    <a:lnTo>
                      <a:pt x="144780" y="4823711"/>
                    </a:lnTo>
                    <a:lnTo>
                      <a:pt x="144780" y="4678931"/>
                    </a:lnTo>
                    <a:close/>
                    <a:moveTo>
                      <a:pt x="11038470" y="0"/>
                    </a:moveTo>
                    <a:lnTo>
                      <a:pt x="11183249" y="0"/>
                    </a:lnTo>
                    <a:lnTo>
                      <a:pt x="11183249" y="144780"/>
                    </a:lnTo>
                    <a:lnTo>
                      <a:pt x="11038470" y="144780"/>
                    </a:lnTo>
                    <a:lnTo>
                      <a:pt x="11038470" y="0"/>
                    </a:lnTo>
                    <a:close/>
                    <a:moveTo>
                      <a:pt x="0" y="0"/>
                    </a:moveTo>
                    <a:lnTo>
                      <a:pt x="144780" y="0"/>
                    </a:lnTo>
                    <a:lnTo>
                      <a:pt x="144780" y="144780"/>
                    </a:lnTo>
                    <a:lnTo>
                      <a:pt x="0" y="144780"/>
                    </a:lnTo>
                    <a:lnTo>
                      <a:pt x="0" y="0"/>
                    </a:lnTo>
                    <a:close/>
                    <a:moveTo>
                      <a:pt x="144780" y="0"/>
                    </a:moveTo>
                    <a:lnTo>
                      <a:pt x="11038470" y="0"/>
                    </a:lnTo>
                    <a:lnTo>
                      <a:pt x="11038470" y="144780"/>
                    </a:lnTo>
                    <a:lnTo>
                      <a:pt x="144780" y="144780"/>
                    </a:lnTo>
                    <a:lnTo>
                      <a:pt x="144780" y="0"/>
                    </a:lnTo>
                    <a:close/>
                  </a:path>
                </a:pathLst>
              </a:custGeom>
              <a:solidFill>
                <a:srgbClr val="F39200"/>
              </a:solidFill>
            </p:spPr>
          </p:sp>
        </p:grpSp>
        <p:sp>
          <p:nvSpPr>
            <p:cNvPr id="14" name="TextBox 14"/>
            <p:cNvSpPr txBox="1"/>
            <p:nvPr/>
          </p:nvSpPr>
          <p:spPr>
            <a:xfrm>
              <a:off x="328921" y="255431"/>
              <a:ext cx="4817645" cy="228840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239"/>
                </a:lnSpc>
              </a:pPr>
              <a:r>
                <a:rPr lang="en-US" sz="1600" dirty="0">
                  <a:solidFill>
                    <a:srgbClr val="000000"/>
                  </a:solidFill>
                  <a:latin typeface="Calibri"/>
                </a:rPr>
                <a:t>2. You can't drink coffee or other caffeinated drinks while pregnant</a:t>
              </a:r>
            </a:p>
            <a:p>
              <a:pPr algn="ctr">
                <a:lnSpc>
                  <a:spcPts val="2239"/>
                </a:lnSpc>
              </a:pPr>
              <a:endParaRPr lang="en-US" sz="1600" dirty="0">
                <a:solidFill>
                  <a:srgbClr val="000000"/>
                </a:solidFill>
                <a:latin typeface="Calibri"/>
              </a:endParaRPr>
            </a:p>
          </p:txBody>
        </p:sp>
      </p:grpSp>
      <p:grpSp>
        <p:nvGrpSpPr>
          <p:cNvPr id="15" name="Group 15"/>
          <p:cNvGrpSpPr/>
          <p:nvPr/>
        </p:nvGrpSpPr>
        <p:grpSpPr>
          <a:xfrm>
            <a:off x="743678" y="4548046"/>
            <a:ext cx="2721297" cy="1173787"/>
            <a:chOff x="0" y="0"/>
            <a:chExt cx="5442594" cy="2347573"/>
          </a:xfrm>
        </p:grpSpPr>
        <p:grpSp>
          <p:nvGrpSpPr>
            <p:cNvPr id="16" name="Group 16"/>
            <p:cNvGrpSpPr/>
            <p:nvPr/>
          </p:nvGrpSpPr>
          <p:grpSpPr>
            <a:xfrm>
              <a:off x="0" y="0"/>
              <a:ext cx="5442594" cy="2347573"/>
              <a:chOff x="0" y="0"/>
              <a:chExt cx="11183249" cy="4823711"/>
            </a:xfrm>
          </p:grpSpPr>
          <p:sp>
            <p:nvSpPr>
              <p:cNvPr id="17" name="Freeform 17"/>
              <p:cNvSpPr/>
              <p:nvPr/>
            </p:nvSpPr>
            <p:spPr>
              <a:xfrm>
                <a:off x="72390" y="72390"/>
                <a:ext cx="11038469" cy="4678931"/>
              </a:xfrm>
              <a:custGeom>
                <a:avLst/>
                <a:gdLst/>
                <a:ahLst/>
                <a:cxnLst/>
                <a:rect l="l" t="t" r="r" b="b"/>
                <a:pathLst>
                  <a:path w="11038469" h="4678931">
                    <a:moveTo>
                      <a:pt x="0" y="0"/>
                    </a:moveTo>
                    <a:lnTo>
                      <a:pt x="11038469" y="0"/>
                    </a:lnTo>
                    <a:lnTo>
                      <a:pt x="11038469" y="4678931"/>
                    </a:lnTo>
                    <a:lnTo>
                      <a:pt x="0" y="4678931"/>
                    </a:lnTo>
                    <a:lnTo>
                      <a:pt x="0" y="0"/>
                    </a:lnTo>
                    <a:close/>
                  </a:path>
                </a:pathLst>
              </a:custGeom>
              <a:solidFill>
                <a:srgbClr val="FFFFFF"/>
              </a:solidFill>
            </p:spPr>
          </p:sp>
          <p:sp>
            <p:nvSpPr>
              <p:cNvPr id="18" name="Freeform 18"/>
              <p:cNvSpPr/>
              <p:nvPr/>
            </p:nvSpPr>
            <p:spPr>
              <a:xfrm>
                <a:off x="0" y="0"/>
                <a:ext cx="11183249" cy="4823711"/>
              </a:xfrm>
              <a:custGeom>
                <a:avLst/>
                <a:gdLst/>
                <a:ahLst/>
                <a:cxnLst/>
                <a:rect l="l" t="t" r="r" b="b"/>
                <a:pathLst>
                  <a:path w="11183249" h="4823711">
                    <a:moveTo>
                      <a:pt x="11038470" y="4678931"/>
                    </a:moveTo>
                    <a:lnTo>
                      <a:pt x="11183249" y="4678931"/>
                    </a:lnTo>
                    <a:lnTo>
                      <a:pt x="11183249" y="4823711"/>
                    </a:lnTo>
                    <a:lnTo>
                      <a:pt x="11038470" y="4823711"/>
                    </a:lnTo>
                    <a:lnTo>
                      <a:pt x="11038470"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1038470" y="144780"/>
                    </a:moveTo>
                    <a:lnTo>
                      <a:pt x="11183249" y="144780"/>
                    </a:lnTo>
                    <a:lnTo>
                      <a:pt x="11183249" y="4678931"/>
                    </a:lnTo>
                    <a:lnTo>
                      <a:pt x="11038470" y="4678931"/>
                    </a:lnTo>
                    <a:lnTo>
                      <a:pt x="11038470" y="144780"/>
                    </a:lnTo>
                    <a:close/>
                    <a:moveTo>
                      <a:pt x="144780" y="4678931"/>
                    </a:moveTo>
                    <a:lnTo>
                      <a:pt x="11038470" y="4678931"/>
                    </a:lnTo>
                    <a:lnTo>
                      <a:pt x="11038470" y="4823711"/>
                    </a:lnTo>
                    <a:lnTo>
                      <a:pt x="144780" y="4823711"/>
                    </a:lnTo>
                    <a:lnTo>
                      <a:pt x="144780" y="4678931"/>
                    </a:lnTo>
                    <a:close/>
                    <a:moveTo>
                      <a:pt x="11038470" y="0"/>
                    </a:moveTo>
                    <a:lnTo>
                      <a:pt x="11183249" y="0"/>
                    </a:lnTo>
                    <a:lnTo>
                      <a:pt x="11183249" y="144780"/>
                    </a:lnTo>
                    <a:lnTo>
                      <a:pt x="11038470" y="144780"/>
                    </a:lnTo>
                    <a:lnTo>
                      <a:pt x="11038470" y="0"/>
                    </a:lnTo>
                    <a:close/>
                    <a:moveTo>
                      <a:pt x="0" y="0"/>
                    </a:moveTo>
                    <a:lnTo>
                      <a:pt x="144780" y="0"/>
                    </a:lnTo>
                    <a:lnTo>
                      <a:pt x="144780" y="144780"/>
                    </a:lnTo>
                    <a:lnTo>
                      <a:pt x="0" y="144780"/>
                    </a:lnTo>
                    <a:lnTo>
                      <a:pt x="0" y="0"/>
                    </a:lnTo>
                    <a:close/>
                    <a:moveTo>
                      <a:pt x="144780" y="0"/>
                    </a:moveTo>
                    <a:lnTo>
                      <a:pt x="11038470" y="0"/>
                    </a:lnTo>
                    <a:lnTo>
                      <a:pt x="11038470" y="144780"/>
                    </a:lnTo>
                    <a:lnTo>
                      <a:pt x="144780" y="144780"/>
                    </a:lnTo>
                    <a:lnTo>
                      <a:pt x="144780" y="0"/>
                    </a:lnTo>
                    <a:close/>
                  </a:path>
                </a:pathLst>
              </a:custGeom>
              <a:solidFill>
                <a:srgbClr val="F39200"/>
              </a:solidFill>
            </p:spPr>
          </p:sp>
        </p:grpSp>
        <p:sp>
          <p:nvSpPr>
            <p:cNvPr id="19" name="TextBox 19"/>
            <p:cNvSpPr txBox="1"/>
            <p:nvPr/>
          </p:nvSpPr>
          <p:spPr>
            <a:xfrm>
              <a:off x="328921" y="255431"/>
              <a:ext cx="4817644" cy="171132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239"/>
                </a:lnSpc>
              </a:pPr>
              <a:r>
                <a:rPr lang="en-US" sz="1600" dirty="0">
                  <a:solidFill>
                    <a:srgbClr val="000000"/>
                  </a:solidFill>
                  <a:latin typeface="Calibri"/>
                </a:rPr>
                <a:t>3. Morning sickness can last for many months and every pregnant woman gets it</a:t>
              </a:r>
            </a:p>
          </p:txBody>
        </p:sp>
      </p:grpSp>
      <p:grpSp>
        <p:nvGrpSpPr>
          <p:cNvPr id="20" name="Group 20"/>
          <p:cNvGrpSpPr/>
          <p:nvPr/>
        </p:nvGrpSpPr>
        <p:grpSpPr>
          <a:xfrm>
            <a:off x="3814520" y="1037730"/>
            <a:ext cx="4596146" cy="1173787"/>
            <a:chOff x="0" y="0"/>
            <a:chExt cx="18887995" cy="4823711"/>
          </a:xfrm>
        </p:grpSpPr>
        <p:sp>
          <p:nvSpPr>
            <p:cNvPr id="21" name="Freeform 21"/>
            <p:cNvSpPr/>
            <p:nvPr/>
          </p:nvSpPr>
          <p:spPr>
            <a:xfrm>
              <a:off x="72390" y="72390"/>
              <a:ext cx="18743215" cy="4678931"/>
            </a:xfrm>
            <a:custGeom>
              <a:avLst/>
              <a:gdLst/>
              <a:ahLst/>
              <a:cxnLst/>
              <a:rect l="l" t="t" r="r" b="b"/>
              <a:pathLst>
                <a:path w="18743215" h="4678931">
                  <a:moveTo>
                    <a:pt x="0" y="0"/>
                  </a:moveTo>
                  <a:lnTo>
                    <a:pt x="18743215" y="0"/>
                  </a:lnTo>
                  <a:lnTo>
                    <a:pt x="18743215" y="4678931"/>
                  </a:lnTo>
                  <a:lnTo>
                    <a:pt x="0" y="4678931"/>
                  </a:lnTo>
                  <a:lnTo>
                    <a:pt x="0" y="0"/>
                  </a:lnTo>
                  <a:close/>
                </a:path>
              </a:pathLst>
            </a:custGeom>
            <a:solidFill>
              <a:srgbClr val="FFFFFF"/>
            </a:solidFill>
          </p:spPr>
        </p:sp>
        <p:sp>
          <p:nvSpPr>
            <p:cNvPr id="22" name="Freeform 22"/>
            <p:cNvSpPr/>
            <p:nvPr/>
          </p:nvSpPr>
          <p:spPr>
            <a:xfrm>
              <a:off x="0" y="0"/>
              <a:ext cx="18887994" cy="4823711"/>
            </a:xfrm>
            <a:custGeom>
              <a:avLst/>
              <a:gdLst/>
              <a:ahLst/>
              <a:cxnLst/>
              <a:rect l="l" t="t" r="r" b="b"/>
              <a:pathLst>
                <a:path w="18887994" h="4823711">
                  <a:moveTo>
                    <a:pt x="18743216" y="4678931"/>
                  </a:moveTo>
                  <a:lnTo>
                    <a:pt x="18887994" y="4678931"/>
                  </a:lnTo>
                  <a:lnTo>
                    <a:pt x="18887994" y="4823711"/>
                  </a:lnTo>
                  <a:lnTo>
                    <a:pt x="18743216" y="4823711"/>
                  </a:lnTo>
                  <a:lnTo>
                    <a:pt x="18743216"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8743216" y="144780"/>
                  </a:moveTo>
                  <a:lnTo>
                    <a:pt x="18887994" y="144780"/>
                  </a:lnTo>
                  <a:lnTo>
                    <a:pt x="18887994" y="4678931"/>
                  </a:lnTo>
                  <a:lnTo>
                    <a:pt x="18743216" y="4678931"/>
                  </a:lnTo>
                  <a:lnTo>
                    <a:pt x="18743216" y="144780"/>
                  </a:lnTo>
                  <a:close/>
                  <a:moveTo>
                    <a:pt x="144780" y="4678931"/>
                  </a:moveTo>
                  <a:lnTo>
                    <a:pt x="18743216" y="4678931"/>
                  </a:lnTo>
                  <a:lnTo>
                    <a:pt x="18743216" y="4823711"/>
                  </a:lnTo>
                  <a:lnTo>
                    <a:pt x="144780" y="4823711"/>
                  </a:lnTo>
                  <a:lnTo>
                    <a:pt x="144780" y="4678931"/>
                  </a:lnTo>
                  <a:close/>
                  <a:moveTo>
                    <a:pt x="18743216" y="0"/>
                  </a:moveTo>
                  <a:lnTo>
                    <a:pt x="18887994" y="0"/>
                  </a:lnTo>
                  <a:lnTo>
                    <a:pt x="18887994" y="144780"/>
                  </a:lnTo>
                  <a:lnTo>
                    <a:pt x="18743216" y="144780"/>
                  </a:lnTo>
                  <a:lnTo>
                    <a:pt x="18743216" y="0"/>
                  </a:lnTo>
                  <a:close/>
                  <a:moveTo>
                    <a:pt x="0" y="0"/>
                  </a:moveTo>
                  <a:lnTo>
                    <a:pt x="144780" y="0"/>
                  </a:lnTo>
                  <a:lnTo>
                    <a:pt x="144780" y="144780"/>
                  </a:lnTo>
                  <a:lnTo>
                    <a:pt x="0" y="144780"/>
                  </a:lnTo>
                  <a:lnTo>
                    <a:pt x="0" y="0"/>
                  </a:lnTo>
                  <a:close/>
                  <a:moveTo>
                    <a:pt x="144780" y="0"/>
                  </a:moveTo>
                  <a:lnTo>
                    <a:pt x="18743216" y="0"/>
                  </a:lnTo>
                  <a:lnTo>
                    <a:pt x="18743216" y="144780"/>
                  </a:lnTo>
                  <a:lnTo>
                    <a:pt x="144780" y="144780"/>
                  </a:lnTo>
                  <a:lnTo>
                    <a:pt x="144780" y="0"/>
                  </a:lnTo>
                  <a:close/>
                </a:path>
              </a:pathLst>
            </a:custGeom>
            <a:solidFill>
              <a:srgbClr val="F39200"/>
            </a:solidFill>
          </p:spPr>
        </p:sp>
      </p:grpSp>
      <p:grpSp>
        <p:nvGrpSpPr>
          <p:cNvPr id="23" name="Group 23"/>
          <p:cNvGrpSpPr/>
          <p:nvPr/>
        </p:nvGrpSpPr>
        <p:grpSpPr>
          <a:xfrm>
            <a:off x="3781628" y="2842107"/>
            <a:ext cx="4596146" cy="1173787"/>
            <a:chOff x="0" y="0"/>
            <a:chExt cx="18887995" cy="4823711"/>
          </a:xfrm>
        </p:grpSpPr>
        <p:sp>
          <p:nvSpPr>
            <p:cNvPr id="24" name="Freeform 24"/>
            <p:cNvSpPr/>
            <p:nvPr/>
          </p:nvSpPr>
          <p:spPr>
            <a:xfrm>
              <a:off x="72390" y="72390"/>
              <a:ext cx="18743215" cy="4678931"/>
            </a:xfrm>
            <a:custGeom>
              <a:avLst/>
              <a:gdLst/>
              <a:ahLst/>
              <a:cxnLst/>
              <a:rect l="l" t="t" r="r" b="b"/>
              <a:pathLst>
                <a:path w="18743215" h="4678931">
                  <a:moveTo>
                    <a:pt x="0" y="0"/>
                  </a:moveTo>
                  <a:lnTo>
                    <a:pt x="18743215" y="0"/>
                  </a:lnTo>
                  <a:lnTo>
                    <a:pt x="18743215" y="4678931"/>
                  </a:lnTo>
                  <a:lnTo>
                    <a:pt x="0" y="4678931"/>
                  </a:lnTo>
                  <a:lnTo>
                    <a:pt x="0" y="0"/>
                  </a:lnTo>
                  <a:close/>
                </a:path>
              </a:pathLst>
            </a:custGeom>
            <a:solidFill>
              <a:srgbClr val="FFFFFF"/>
            </a:solidFill>
          </p:spPr>
        </p:sp>
        <p:sp>
          <p:nvSpPr>
            <p:cNvPr id="25" name="Freeform 25"/>
            <p:cNvSpPr/>
            <p:nvPr/>
          </p:nvSpPr>
          <p:spPr>
            <a:xfrm>
              <a:off x="0" y="0"/>
              <a:ext cx="18887994" cy="4823711"/>
            </a:xfrm>
            <a:custGeom>
              <a:avLst/>
              <a:gdLst/>
              <a:ahLst/>
              <a:cxnLst/>
              <a:rect l="l" t="t" r="r" b="b"/>
              <a:pathLst>
                <a:path w="18887994" h="4823711">
                  <a:moveTo>
                    <a:pt x="18743216" y="4678931"/>
                  </a:moveTo>
                  <a:lnTo>
                    <a:pt x="18887994" y="4678931"/>
                  </a:lnTo>
                  <a:lnTo>
                    <a:pt x="18887994" y="4823711"/>
                  </a:lnTo>
                  <a:lnTo>
                    <a:pt x="18743216" y="4823711"/>
                  </a:lnTo>
                  <a:lnTo>
                    <a:pt x="18743216"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8743216" y="144780"/>
                  </a:moveTo>
                  <a:lnTo>
                    <a:pt x="18887994" y="144780"/>
                  </a:lnTo>
                  <a:lnTo>
                    <a:pt x="18887994" y="4678931"/>
                  </a:lnTo>
                  <a:lnTo>
                    <a:pt x="18743216" y="4678931"/>
                  </a:lnTo>
                  <a:lnTo>
                    <a:pt x="18743216" y="144780"/>
                  </a:lnTo>
                  <a:close/>
                  <a:moveTo>
                    <a:pt x="144780" y="4678931"/>
                  </a:moveTo>
                  <a:lnTo>
                    <a:pt x="18743216" y="4678931"/>
                  </a:lnTo>
                  <a:lnTo>
                    <a:pt x="18743216" y="4823711"/>
                  </a:lnTo>
                  <a:lnTo>
                    <a:pt x="144780" y="4823711"/>
                  </a:lnTo>
                  <a:lnTo>
                    <a:pt x="144780" y="4678931"/>
                  </a:lnTo>
                  <a:close/>
                  <a:moveTo>
                    <a:pt x="18743216" y="0"/>
                  </a:moveTo>
                  <a:lnTo>
                    <a:pt x="18887994" y="0"/>
                  </a:lnTo>
                  <a:lnTo>
                    <a:pt x="18887994" y="144780"/>
                  </a:lnTo>
                  <a:lnTo>
                    <a:pt x="18743216" y="144780"/>
                  </a:lnTo>
                  <a:lnTo>
                    <a:pt x="18743216" y="0"/>
                  </a:lnTo>
                  <a:close/>
                  <a:moveTo>
                    <a:pt x="0" y="0"/>
                  </a:moveTo>
                  <a:lnTo>
                    <a:pt x="144780" y="0"/>
                  </a:lnTo>
                  <a:lnTo>
                    <a:pt x="144780" y="144780"/>
                  </a:lnTo>
                  <a:lnTo>
                    <a:pt x="0" y="144780"/>
                  </a:lnTo>
                  <a:lnTo>
                    <a:pt x="0" y="0"/>
                  </a:lnTo>
                  <a:close/>
                  <a:moveTo>
                    <a:pt x="144780" y="0"/>
                  </a:moveTo>
                  <a:lnTo>
                    <a:pt x="18743216" y="0"/>
                  </a:lnTo>
                  <a:lnTo>
                    <a:pt x="18743216" y="144780"/>
                  </a:lnTo>
                  <a:lnTo>
                    <a:pt x="144780" y="144780"/>
                  </a:lnTo>
                  <a:lnTo>
                    <a:pt x="144780" y="0"/>
                  </a:lnTo>
                  <a:close/>
                </a:path>
              </a:pathLst>
            </a:custGeom>
            <a:solidFill>
              <a:srgbClr val="F39200"/>
            </a:solidFill>
          </p:spPr>
        </p:sp>
      </p:grpSp>
      <p:grpSp>
        <p:nvGrpSpPr>
          <p:cNvPr id="26" name="Group 26"/>
          <p:cNvGrpSpPr/>
          <p:nvPr/>
        </p:nvGrpSpPr>
        <p:grpSpPr>
          <a:xfrm>
            <a:off x="3814520" y="4548046"/>
            <a:ext cx="4596146" cy="1173787"/>
            <a:chOff x="0" y="0"/>
            <a:chExt cx="18887995" cy="4823711"/>
          </a:xfrm>
        </p:grpSpPr>
        <p:sp>
          <p:nvSpPr>
            <p:cNvPr id="27" name="Freeform 27"/>
            <p:cNvSpPr/>
            <p:nvPr/>
          </p:nvSpPr>
          <p:spPr>
            <a:xfrm>
              <a:off x="72390" y="72390"/>
              <a:ext cx="18743215" cy="4678931"/>
            </a:xfrm>
            <a:custGeom>
              <a:avLst/>
              <a:gdLst/>
              <a:ahLst/>
              <a:cxnLst/>
              <a:rect l="l" t="t" r="r" b="b"/>
              <a:pathLst>
                <a:path w="18743215" h="4678931">
                  <a:moveTo>
                    <a:pt x="0" y="0"/>
                  </a:moveTo>
                  <a:lnTo>
                    <a:pt x="18743215" y="0"/>
                  </a:lnTo>
                  <a:lnTo>
                    <a:pt x="18743215" y="4678931"/>
                  </a:lnTo>
                  <a:lnTo>
                    <a:pt x="0" y="4678931"/>
                  </a:lnTo>
                  <a:lnTo>
                    <a:pt x="0" y="0"/>
                  </a:lnTo>
                  <a:close/>
                </a:path>
              </a:pathLst>
            </a:custGeom>
            <a:solidFill>
              <a:srgbClr val="FFFFFF"/>
            </a:solidFill>
          </p:spPr>
        </p:sp>
        <p:sp>
          <p:nvSpPr>
            <p:cNvPr id="28" name="Freeform 28"/>
            <p:cNvSpPr/>
            <p:nvPr/>
          </p:nvSpPr>
          <p:spPr>
            <a:xfrm>
              <a:off x="0" y="0"/>
              <a:ext cx="18887994" cy="4823711"/>
            </a:xfrm>
            <a:custGeom>
              <a:avLst/>
              <a:gdLst/>
              <a:ahLst/>
              <a:cxnLst/>
              <a:rect l="l" t="t" r="r" b="b"/>
              <a:pathLst>
                <a:path w="18887994" h="4823711">
                  <a:moveTo>
                    <a:pt x="18743216" y="4678931"/>
                  </a:moveTo>
                  <a:lnTo>
                    <a:pt x="18887994" y="4678931"/>
                  </a:lnTo>
                  <a:lnTo>
                    <a:pt x="18887994" y="4823711"/>
                  </a:lnTo>
                  <a:lnTo>
                    <a:pt x="18743216" y="4823711"/>
                  </a:lnTo>
                  <a:lnTo>
                    <a:pt x="18743216"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8743216" y="144780"/>
                  </a:moveTo>
                  <a:lnTo>
                    <a:pt x="18887994" y="144780"/>
                  </a:lnTo>
                  <a:lnTo>
                    <a:pt x="18887994" y="4678931"/>
                  </a:lnTo>
                  <a:lnTo>
                    <a:pt x="18743216" y="4678931"/>
                  </a:lnTo>
                  <a:lnTo>
                    <a:pt x="18743216" y="144780"/>
                  </a:lnTo>
                  <a:close/>
                  <a:moveTo>
                    <a:pt x="144780" y="4678931"/>
                  </a:moveTo>
                  <a:lnTo>
                    <a:pt x="18743216" y="4678931"/>
                  </a:lnTo>
                  <a:lnTo>
                    <a:pt x="18743216" y="4823711"/>
                  </a:lnTo>
                  <a:lnTo>
                    <a:pt x="144780" y="4823711"/>
                  </a:lnTo>
                  <a:lnTo>
                    <a:pt x="144780" y="4678931"/>
                  </a:lnTo>
                  <a:close/>
                  <a:moveTo>
                    <a:pt x="18743216" y="0"/>
                  </a:moveTo>
                  <a:lnTo>
                    <a:pt x="18887994" y="0"/>
                  </a:lnTo>
                  <a:lnTo>
                    <a:pt x="18887994" y="144780"/>
                  </a:lnTo>
                  <a:lnTo>
                    <a:pt x="18743216" y="144780"/>
                  </a:lnTo>
                  <a:lnTo>
                    <a:pt x="18743216" y="0"/>
                  </a:lnTo>
                  <a:close/>
                  <a:moveTo>
                    <a:pt x="0" y="0"/>
                  </a:moveTo>
                  <a:lnTo>
                    <a:pt x="144780" y="0"/>
                  </a:lnTo>
                  <a:lnTo>
                    <a:pt x="144780" y="144780"/>
                  </a:lnTo>
                  <a:lnTo>
                    <a:pt x="0" y="144780"/>
                  </a:lnTo>
                  <a:lnTo>
                    <a:pt x="0" y="0"/>
                  </a:lnTo>
                  <a:close/>
                  <a:moveTo>
                    <a:pt x="144780" y="0"/>
                  </a:moveTo>
                  <a:lnTo>
                    <a:pt x="18743216" y="0"/>
                  </a:lnTo>
                  <a:lnTo>
                    <a:pt x="18743216" y="144780"/>
                  </a:lnTo>
                  <a:lnTo>
                    <a:pt x="144780" y="144780"/>
                  </a:lnTo>
                  <a:lnTo>
                    <a:pt x="144780" y="0"/>
                  </a:lnTo>
                  <a:close/>
                </a:path>
              </a:pathLst>
            </a:custGeom>
            <a:solidFill>
              <a:srgbClr val="F39200"/>
            </a:solidFill>
          </p:spPr>
        </p:sp>
      </p:grpSp>
      <p:pic>
        <p:nvPicPr>
          <p:cNvPr id="29" name="Picture 29"/>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8779512" y="1460036"/>
            <a:ext cx="2726688" cy="3937928"/>
          </a:xfrm>
          <a:prstGeom prst="rect">
            <a:avLst/>
          </a:prstGeom>
        </p:spPr>
      </p:pic>
      <p:pic>
        <p:nvPicPr>
          <p:cNvPr id="30" name="Picture 30"/>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p:blipFill>
        <p:spPr>
          <a:xfrm>
            <a:off x="3022646" y="1946472"/>
            <a:ext cx="552179" cy="530091"/>
          </a:xfrm>
          <a:prstGeom prst="rect">
            <a:avLst/>
          </a:prstGeom>
        </p:spPr>
      </p:pic>
      <p:sp>
        <p:nvSpPr>
          <p:cNvPr id="31" name="TextBox 31"/>
          <p:cNvSpPr txBox="1"/>
          <p:nvPr/>
        </p:nvSpPr>
        <p:spPr>
          <a:xfrm>
            <a:off x="4108267" y="100698"/>
            <a:ext cx="3096895" cy="62658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5226"/>
              </a:lnSpc>
            </a:pPr>
            <a:r>
              <a:rPr lang="en-US" sz="3734" dirty="0">
                <a:solidFill>
                  <a:srgbClr val="F39200"/>
                </a:solidFill>
                <a:latin typeface="Calibri"/>
              </a:rPr>
              <a:t>Myth or reality?</a:t>
            </a:r>
          </a:p>
        </p:txBody>
      </p:sp>
      <p:sp>
        <p:nvSpPr>
          <p:cNvPr id="32" name="TextBox 32"/>
          <p:cNvSpPr txBox="1"/>
          <p:nvPr/>
        </p:nvSpPr>
        <p:spPr>
          <a:xfrm>
            <a:off x="3904973" y="1161074"/>
            <a:ext cx="4415239" cy="82997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2239"/>
              </a:lnSpc>
            </a:pPr>
            <a:r>
              <a:rPr lang="en-US" sz="1599" dirty="0">
                <a:solidFill>
                  <a:srgbClr val="000000"/>
                </a:solidFill>
                <a:latin typeface="Calibri"/>
              </a:rPr>
              <a:t>Mild depression and anxiety are fairly common but for a minority of women a serious post-natal depression occurs that requires treatment.</a:t>
            </a:r>
          </a:p>
        </p:txBody>
      </p:sp>
      <p:sp>
        <p:nvSpPr>
          <p:cNvPr id="33" name="TextBox 33"/>
          <p:cNvSpPr txBox="1"/>
          <p:nvPr/>
        </p:nvSpPr>
        <p:spPr>
          <a:xfrm>
            <a:off x="3904973" y="2839413"/>
            <a:ext cx="4415239" cy="115443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2239"/>
              </a:lnSpc>
            </a:pPr>
            <a:r>
              <a:rPr lang="en-US" sz="1599" dirty="0">
                <a:solidFill>
                  <a:srgbClr val="000000"/>
                </a:solidFill>
                <a:latin typeface="Calibri"/>
              </a:rPr>
              <a:t>Someone can drink coffee, but it’s recommended that they consume no more than 200mg of caffeine per day. Caffeine is also found in chocolate and energy drinks, so it’s easy to reach 200mg</a:t>
            </a:r>
          </a:p>
        </p:txBody>
      </p:sp>
      <p:sp>
        <p:nvSpPr>
          <p:cNvPr id="34" name="TextBox 34"/>
          <p:cNvSpPr txBox="1"/>
          <p:nvPr/>
        </p:nvSpPr>
        <p:spPr>
          <a:xfrm>
            <a:off x="3929642" y="4567404"/>
            <a:ext cx="4357678" cy="115443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2239"/>
              </a:lnSpc>
            </a:pPr>
            <a:r>
              <a:rPr lang="en-US" sz="1599" dirty="0">
                <a:solidFill>
                  <a:srgbClr val="000000"/>
                </a:solidFill>
                <a:latin typeface="Calibri"/>
              </a:rPr>
              <a:t>For most women morning sickness passes within the first few months or may not happen at all. For others it’s on-going  and in rare cases can be long-lasting and severe.</a:t>
            </a:r>
          </a:p>
        </p:txBody>
      </p:sp>
      <p:pic>
        <p:nvPicPr>
          <p:cNvPr id="35" name="Picture 35"/>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p:blipFill>
        <p:spPr>
          <a:xfrm>
            <a:off x="3022646" y="3712595"/>
            <a:ext cx="552179" cy="530091"/>
          </a:xfrm>
          <a:prstGeom prst="rect">
            <a:avLst/>
          </a:prstGeom>
        </p:spPr>
      </p:pic>
      <p:pic>
        <p:nvPicPr>
          <p:cNvPr id="36" name="Picture 36"/>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p:blipFill>
        <p:spPr>
          <a:xfrm>
            <a:off x="3022646" y="5397965"/>
            <a:ext cx="552179" cy="530091"/>
          </a:xfrm>
          <a:prstGeom prst="rect">
            <a:avLst/>
          </a:prstGeom>
        </p:spPr>
      </p:pic>
      <p:sp>
        <p:nvSpPr>
          <p:cNvPr id="39" name="TextBox 38">
            <a:extLst>
              <a:ext uri="{FF2B5EF4-FFF2-40B4-BE49-F238E27FC236}">
                <a16:creationId xmlns:a16="http://schemas.microsoft.com/office/drawing/2014/main" id="{8A3D112C-7D5E-856D-74CD-D09FC6F6C6C2}"/>
              </a:ext>
            </a:extLst>
          </p:cNvPr>
          <p:cNvSpPr txBox="1"/>
          <p:nvPr/>
        </p:nvSpPr>
        <p:spPr>
          <a:xfrm>
            <a:off x="0" y="0"/>
            <a:ext cx="12192000" cy="923330"/>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5400" b="1">
                <a:solidFill>
                  <a:schemeClr val="bg1"/>
                </a:solidFill>
                <a:ea typeface="Calibri"/>
                <a:cs typeface="Calibri"/>
              </a:rPr>
              <a:t>Pregnancy: True or false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barn(inVertical)">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3">
                                            <p:txEl>
                                              <p:pRg st="0" end="0"/>
                                            </p:txEl>
                                          </p:spTgt>
                                        </p:tgtEl>
                                        <p:attrNameLst>
                                          <p:attrName>style.visibility</p:attrName>
                                        </p:attrNameLst>
                                      </p:cBhvr>
                                      <p:to>
                                        <p:strVal val="visible"/>
                                      </p:to>
                                    </p:set>
                                    <p:animEffect transition="in" filter="barn(inVertical)">
                                      <p:cBhvr>
                                        <p:cTn id="12" dur="500"/>
                                        <p:tgtEl>
                                          <p:spTgt spid="3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4">
                                            <p:txEl>
                                              <p:pRg st="0" end="0"/>
                                            </p:txEl>
                                          </p:spTgt>
                                        </p:tgtEl>
                                        <p:attrNameLst>
                                          <p:attrName>style.visibility</p:attrName>
                                        </p:attrNameLst>
                                      </p:cBhvr>
                                      <p:to>
                                        <p:strVal val="visible"/>
                                      </p:to>
                                    </p:set>
                                    <p:animEffect transition="in" filter="barn(inVertical)">
                                      <p:cBhvr>
                                        <p:cTn id="17"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5"/>
          <p:cNvGrpSpPr/>
          <p:nvPr/>
        </p:nvGrpSpPr>
        <p:grpSpPr>
          <a:xfrm>
            <a:off x="685800" y="1267975"/>
            <a:ext cx="2721297" cy="1173787"/>
            <a:chOff x="0" y="0"/>
            <a:chExt cx="5442594" cy="2347573"/>
          </a:xfrm>
        </p:grpSpPr>
        <p:grpSp>
          <p:nvGrpSpPr>
            <p:cNvPr id="6" name="Group 6"/>
            <p:cNvGrpSpPr/>
            <p:nvPr/>
          </p:nvGrpSpPr>
          <p:grpSpPr>
            <a:xfrm>
              <a:off x="0" y="0"/>
              <a:ext cx="5442594" cy="2347573"/>
              <a:chOff x="0" y="0"/>
              <a:chExt cx="11183249" cy="4823711"/>
            </a:xfrm>
          </p:grpSpPr>
          <p:sp>
            <p:nvSpPr>
              <p:cNvPr id="7" name="Freeform 7"/>
              <p:cNvSpPr/>
              <p:nvPr/>
            </p:nvSpPr>
            <p:spPr>
              <a:xfrm>
                <a:off x="72390" y="72390"/>
                <a:ext cx="11038469" cy="4678931"/>
              </a:xfrm>
              <a:custGeom>
                <a:avLst/>
                <a:gdLst/>
                <a:ahLst/>
                <a:cxnLst/>
                <a:rect l="l" t="t" r="r" b="b"/>
                <a:pathLst>
                  <a:path w="11038469" h="4678931">
                    <a:moveTo>
                      <a:pt x="0" y="0"/>
                    </a:moveTo>
                    <a:lnTo>
                      <a:pt x="11038469" y="0"/>
                    </a:lnTo>
                    <a:lnTo>
                      <a:pt x="11038469" y="4678931"/>
                    </a:lnTo>
                    <a:lnTo>
                      <a:pt x="0" y="4678931"/>
                    </a:lnTo>
                    <a:lnTo>
                      <a:pt x="0" y="0"/>
                    </a:lnTo>
                    <a:close/>
                  </a:path>
                </a:pathLst>
              </a:custGeom>
              <a:solidFill>
                <a:srgbClr val="FFFFFF"/>
              </a:solidFill>
            </p:spPr>
          </p:sp>
          <p:sp>
            <p:nvSpPr>
              <p:cNvPr id="8" name="Freeform 8"/>
              <p:cNvSpPr/>
              <p:nvPr/>
            </p:nvSpPr>
            <p:spPr>
              <a:xfrm>
                <a:off x="0" y="0"/>
                <a:ext cx="11183249" cy="4823711"/>
              </a:xfrm>
              <a:custGeom>
                <a:avLst/>
                <a:gdLst/>
                <a:ahLst/>
                <a:cxnLst/>
                <a:rect l="l" t="t" r="r" b="b"/>
                <a:pathLst>
                  <a:path w="11183249" h="4823711">
                    <a:moveTo>
                      <a:pt x="11038470" y="4678931"/>
                    </a:moveTo>
                    <a:lnTo>
                      <a:pt x="11183249" y="4678931"/>
                    </a:lnTo>
                    <a:lnTo>
                      <a:pt x="11183249" y="4823711"/>
                    </a:lnTo>
                    <a:lnTo>
                      <a:pt x="11038470" y="4823711"/>
                    </a:lnTo>
                    <a:lnTo>
                      <a:pt x="11038470"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1038470" y="144780"/>
                    </a:moveTo>
                    <a:lnTo>
                      <a:pt x="11183249" y="144780"/>
                    </a:lnTo>
                    <a:lnTo>
                      <a:pt x="11183249" y="4678931"/>
                    </a:lnTo>
                    <a:lnTo>
                      <a:pt x="11038470" y="4678931"/>
                    </a:lnTo>
                    <a:lnTo>
                      <a:pt x="11038470" y="144780"/>
                    </a:lnTo>
                    <a:close/>
                    <a:moveTo>
                      <a:pt x="144780" y="4678931"/>
                    </a:moveTo>
                    <a:lnTo>
                      <a:pt x="11038470" y="4678931"/>
                    </a:lnTo>
                    <a:lnTo>
                      <a:pt x="11038470" y="4823711"/>
                    </a:lnTo>
                    <a:lnTo>
                      <a:pt x="144780" y="4823711"/>
                    </a:lnTo>
                    <a:lnTo>
                      <a:pt x="144780" y="4678931"/>
                    </a:lnTo>
                    <a:close/>
                    <a:moveTo>
                      <a:pt x="11038470" y="0"/>
                    </a:moveTo>
                    <a:lnTo>
                      <a:pt x="11183249" y="0"/>
                    </a:lnTo>
                    <a:lnTo>
                      <a:pt x="11183249" y="144780"/>
                    </a:lnTo>
                    <a:lnTo>
                      <a:pt x="11038470" y="144780"/>
                    </a:lnTo>
                    <a:lnTo>
                      <a:pt x="11038470" y="0"/>
                    </a:lnTo>
                    <a:close/>
                    <a:moveTo>
                      <a:pt x="0" y="0"/>
                    </a:moveTo>
                    <a:lnTo>
                      <a:pt x="144780" y="0"/>
                    </a:lnTo>
                    <a:lnTo>
                      <a:pt x="144780" y="144780"/>
                    </a:lnTo>
                    <a:lnTo>
                      <a:pt x="0" y="144780"/>
                    </a:lnTo>
                    <a:lnTo>
                      <a:pt x="0" y="0"/>
                    </a:lnTo>
                    <a:close/>
                    <a:moveTo>
                      <a:pt x="144780" y="0"/>
                    </a:moveTo>
                    <a:lnTo>
                      <a:pt x="11038470" y="0"/>
                    </a:lnTo>
                    <a:lnTo>
                      <a:pt x="11038470" y="144780"/>
                    </a:lnTo>
                    <a:lnTo>
                      <a:pt x="144780" y="144780"/>
                    </a:lnTo>
                    <a:lnTo>
                      <a:pt x="144780" y="0"/>
                    </a:lnTo>
                    <a:close/>
                  </a:path>
                </a:pathLst>
              </a:custGeom>
              <a:solidFill>
                <a:srgbClr val="F39200"/>
              </a:solidFill>
            </p:spPr>
          </p:sp>
        </p:grpSp>
        <p:sp>
          <p:nvSpPr>
            <p:cNvPr id="9" name="TextBox 9"/>
            <p:cNvSpPr txBox="1"/>
            <p:nvPr/>
          </p:nvSpPr>
          <p:spPr>
            <a:xfrm>
              <a:off x="328921" y="255431"/>
              <a:ext cx="4817644" cy="171132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239"/>
                </a:lnSpc>
              </a:pPr>
              <a:r>
                <a:rPr lang="en-US" sz="1600" dirty="0">
                  <a:solidFill>
                    <a:srgbClr val="000000"/>
                  </a:solidFill>
                  <a:latin typeface="Calibri"/>
                </a:rPr>
                <a:t>4. You can't dye your hair or use fake tan during pregnancy</a:t>
              </a:r>
            </a:p>
          </p:txBody>
        </p:sp>
      </p:grpSp>
      <p:grpSp>
        <p:nvGrpSpPr>
          <p:cNvPr id="10" name="Group 10"/>
          <p:cNvGrpSpPr/>
          <p:nvPr/>
        </p:nvGrpSpPr>
        <p:grpSpPr>
          <a:xfrm>
            <a:off x="685800" y="3025754"/>
            <a:ext cx="2721297" cy="1173787"/>
            <a:chOff x="0" y="0"/>
            <a:chExt cx="5442594" cy="2347573"/>
          </a:xfrm>
        </p:grpSpPr>
        <p:grpSp>
          <p:nvGrpSpPr>
            <p:cNvPr id="11" name="Group 11"/>
            <p:cNvGrpSpPr/>
            <p:nvPr/>
          </p:nvGrpSpPr>
          <p:grpSpPr>
            <a:xfrm>
              <a:off x="0" y="0"/>
              <a:ext cx="5442594" cy="2347573"/>
              <a:chOff x="0" y="0"/>
              <a:chExt cx="11183249" cy="4823711"/>
            </a:xfrm>
          </p:grpSpPr>
          <p:sp>
            <p:nvSpPr>
              <p:cNvPr id="12" name="Freeform 12"/>
              <p:cNvSpPr/>
              <p:nvPr/>
            </p:nvSpPr>
            <p:spPr>
              <a:xfrm>
                <a:off x="72390" y="72390"/>
                <a:ext cx="11038469" cy="4678931"/>
              </a:xfrm>
              <a:custGeom>
                <a:avLst/>
                <a:gdLst/>
                <a:ahLst/>
                <a:cxnLst/>
                <a:rect l="l" t="t" r="r" b="b"/>
                <a:pathLst>
                  <a:path w="11038469" h="4678931">
                    <a:moveTo>
                      <a:pt x="0" y="0"/>
                    </a:moveTo>
                    <a:lnTo>
                      <a:pt x="11038469" y="0"/>
                    </a:lnTo>
                    <a:lnTo>
                      <a:pt x="11038469" y="4678931"/>
                    </a:lnTo>
                    <a:lnTo>
                      <a:pt x="0" y="4678931"/>
                    </a:lnTo>
                    <a:lnTo>
                      <a:pt x="0" y="0"/>
                    </a:lnTo>
                    <a:close/>
                  </a:path>
                </a:pathLst>
              </a:custGeom>
              <a:solidFill>
                <a:srgbClr val="FFFFFF"/>
              </a:solidFill>
            </p:spPr>
          </p:sp>
          <p:sp>
            <p:nvSpPr>
              <p:cNvPr id="13" name="Freeform 13"/>
              <p:cNvSpPr/>
              <p:nvPr/>
            </p:nvSpPr>
            <p:spPr>
              <a:xfrm>
                <a:off x="0" y="0"/>
                <a:ext cx="11183249" cy="4823711"/>
              </a:xfrm>
              <a:custGeom>
                <a:avLst/>
                <a:gdLst/>
                <a:ahLst/>
                <a:cxnLst/>
                <a:rect l="l" t="t" r="r" b="b"/>
                <a:pathLst>
                  <a:path w="11183249" h="4823711">
                    <a:moveTo>
                      <a:pt x="11038470" y="4678931"/>
                    </a:moveTo>
                    <a:lnTo>
                      <a:pt x="11183249" y="4678931"/>
                    </a:lnTo>
                    <a:lnTo>
                      <a:pt x="11183249" y="4823711"/>
                    </a:lnTo>
                    <a:lnTo>
                      <a:pt x="11038470" y="4823711"/>
                    </a:lnTo>
                    <a:lnTo>
                      <a:pt x="11038470"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1038470" y="144780"/>
                    </a:moveTo>
                    <a:lnTo>
                      <a:pt x="11183249" y="144780"/>
                    </a:lnTo>
                    <a:lnTo>
                      <a:pt x="11183249" y="4678931"/>
                    </a:lnTo>
                    <a:lnTo>
                      <a:pt x="11038470" y="4678931"/>
                    </a:lnTo>
                    <a:lnTo>
                      <a:pt x="11038470" y="144780"/>
                    </a:lnTo>
                    <a:close/>
                    <a:moveTo>
                      <a:pt x="144780" y="4678931"/>
                    </a:moveTo>
                    <a:lnTo>
                      <a:pt x="11038470" y="4678931"/>
                    </a:lnTo>
                    <a:lnTo>
                      <a:pt x="11038470" y="4823711"/>
                    </a:lnTo>
                    <a:lnTo>
                      <a:pt x="144780" y="4823711"/>
                    </a:lnTo>
                    <a:lnTo>
                      <a:pt x="144780" y="4678931"/>
                    </a:lnTo>
                    <a:close/>
                    <a:moveTo>
                      <a:pt x="11038470" y="0"/>
                    </a:moveTo>
                    <a:lnTo>
                      <a:pt x="11183249" y="0"/>
                    </a:lnTo>
                    <a:lnTo>
                      <a:pt x="11183249" y="144780"/>
                    </a:lnTo>
                    <a:lnTo>
                      <a:pt x="11038470" y="144780"/>
                    </a:lnTo>
                    <a:lnTo>
                      <a:pt x="11038470" y="0"/>
                    </a:lnTo>
                    <a:close/>
                    <a:moveTo>
                      <a:pt x="0" y="0"/>
                    </a:moveTo>
                    <a:lnTo>
                      <a:pt x="144780" y="0"/>
                    </a:lnTo>
                    <a:lnTo>
                      <a:pt x="144780" y="144780"/>
                    </a:lnTo>
                    <a:lnTo>
                      <a:pt x="0" y="144780"/>
                    </a:lnTo>
                    <a:lnTo>
                      <a:pt x="0" y="0"/>
                    </a:lnTo>
                    <a:close/>
                    <a:moveTo>
                      <a:pt x="144780" y="0"/>
                    </a:moveTo>
                    <a:lnTo>
                      <a:pt x="11038470" y="0"/>
                    </a:lnTo>
                    <a:lnTo>
                      <a:pt x="11038470" y="144780"/>
                    </a:lnTo>
                    <a:lnTo>
                      <a:pt x="144780" y="144780"/>
                    </a:lnTo>
                    <a:lnTo>
                      <a:pt x="144780" y="0"/>
                    </a:lnTo>
                    <a:close/>
                  </a:path>
                </a:pathLst>
              </a:custGeom>
              <a:solidFill>
                <a:srgbClr val="F39200"/>
              </a:solidFill>
            </p:spPr>
          </p:sp>
        </p:grpSp>
        <p:sp>
          <p:nvSpPr>
            <p:cNvPr id="14" name="TextBox 14"/>
            <p:cNvSpPr txBox="1"/>
            <p:nvPr/>
          </p:nvSpPr>
          <p:spPr>
            <a:xfrm>
              <a:off x="328921" y="255431"/>
              <a:ext cx="4817644" cy="171132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239"/>
                </a:lnSpc>
              </a:pPr>
              <a:r>
                <a:rPr lang="en-US" sz="1600" dirty="0">
                  <a:solidFill>
                    <a:srgbClr val="000000"/>
                  </a:solidFill>
                  <a:latin typeface="Calibri"/>
                </a:rPr>
                <a:t>5. You must eat for two as soon as you find out you're pregnant</a:t>
              </a:r>
            </a:p>
          </p:txBody>
        </p:sp>
      </p:grpSp>
      <p:grpSp>
        <p:nvGrpSpPr>
          <p:cNvPr id="15" name="Group 15"/>
          <p:cNvGrpSpPr/>
          <p:nvPr/>
        </p:nvGrpSpPr>
        <p:grpSpPr>
          <a:xfrm>
            <a:off x="685800" y="4778291"/>
            <a:ext cx="2721297" cy="1173787"/>
            <a:chOff x="0" y="0"/>
            <a:chExt cx="5442594" cy="2347573"/>
          </a:xfrm>
        </p:grpSpPr>
        <p:grpSp>
          <p:nvGrpSpPr>
            <p:cNvPr id="16" name="Group 16"/>
            <p:cNvGrpSpPr/>
            <p:nvPr/>
          </p:nvGrpSpPr>
          <p:grpSpPr>
            <a:xfrm>
              <a:off x="0" y="0"/>
              <a:ext cx="5442594" cy="2347573"/>
              <a:chOff x="0" y="0"/>
              <a:chExt cx="11183249" cy="4823711"/>
            </a:xfrm>
          </p:grpSpPr>
          <p:sp>
            <p:nvSpPr>
              <p:cNvPr id="17" name="Freeform 17"/>
              <p:cNvSpPr/>
              <p:nvPr/>
            </p:nvSpPr>
            <p:spPr>
              <a:xfrm>
                <a:off x="72390" y="72390"/>
                <a:ext cx="11038469" cy="4678931"/>
              </a:xfrm>
              <a:custGeom>
                <a:avLst/>
                <a:gdLst/>
                <a:ahLst/>
                <a:cxnLst/>
                <a:rect l="l" t="t" r="r" b="b"/>
                <a:pathLst>
                  <a:path w="11038469" h="4678931">
                    <a:moveTo>
                      <a:pt x="0" y="0"/>
                    </a:moveTo>
                    <a:lnTo>
                      <a:pt x="11038469" y="0"/>
                    </a:lnTo>
                    <a:lnTo>
                      <a:pt x="11038469" y="4678931"/>
                    </a:lnTo>
                    <a:lnTo>
                      <a:pt x="0" y="4678931"/>
                    </a:lnTo>
                    <a:lnTo>
                      <a:pt x="0" y="0"/>
                    </a:lnTo>
                    <a:close/>
                  </a:path>
                </a:pathLst>
              </a:custGeom>
              <a:solidFill>
                <a:srgbClr val="FFFFFF"/>
              </a:solidFill>
            </p:spPr>
          </p:sp>
          <p:sp>
            <p:nvSpPr>
              <p:cNvPr id="18" name="Freeform 18"/>
              <p:cNvSpPr/>
              <p:nvPr/>
            </p:nvSpPr>
            <p:spPr>
              <a:xfrm>
                <a:off x="0" y="0"/>
                <a:ext cx="11183249" cy="4823711"/>
              </a:xfrm>
              <a:custGeom>
                <a:avLst/>
                <a:gdLst/>
                <a:ahLst/>
                <a:cxnLst/>
                <a:rect l="l" t="t" r="r" b="b"/>
                <a:pathLst>
                  <a:path w="11183249" h="4823711">
                    <a:moveTo>
                      <a:pt x="11038470" y="4678931"/>
                    </a:moveTo>
                    <a:lnTo>
                      <a:pt x="11183249" y="4678931"/>
                    </a:lnTo>
                    <a:lnTo>
                      <a:pt x="11183249" y="4823711"/>
                    </a:lnTo>
                    <a:lnTo>
                      <a:pt x="11038470" y="4823711"/>
                    </a:lnTo>
                    <a:lnTo>
                      <a:pt x="11038470"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1038470" y="144780"/>
                    </a:moveTo>
                    <a:lnTo>
                      <a:pt x="11183249" y="144780"/>
                    </a:lnTo>
                    <a:lnTo>
                      <a:pt x="11183249" y="4678931"/>
                    </a:lnTo>
                    <a:lnTo>
                      <a:pt x="11038470" y="4678931"/>
                    </a:lnTo>
                    <a:lnTo>
                      <a:pt x="11038470" y="144780"/>
                    </a:lnTo>
                    <a:close/>
                    <a:moveTo>
                      <a:pt x="144780" y="4678931"/>
                    </a:moveTo>
                    <a:lnTo>
                      <a:pt x="11038470" y="4678931"/>
                    </a:lnTo>
                    <a:lnTo>
                      <a:pt x="11038470" y="4823711"/>
                    </a:lnTo>
                    <a:lnTo>
                      <a:pt x="144780" y="4823711"/>
                    </a:lnTo>
                    <a:lnTo>
                      <a:pt x="144780" y="4678931"/>
                    </a:lnTo>
                    <a:close/>
                    <a:moveTo>
                      <a:pt x="11038470" y="0"/>
                    </a:moveTo>
                    <a:lnTo>
                      <a:pt x="11183249" y="0"/>
                    </a:lnTo>
                    <a:lnTo>
                      <a:pt x="11183249" y="144780"/>
                    </a:lnTo>
                    <a:lnTo>
                      <a:pt x="11038470" y="144780"/>
                    </a:lnTo>
                    <a:lnTo>
                      <a:pt x="11038470" y="0"/>
                    </a:lnTo>
                    <a:close/>
                    <a:moveTo>
                      <a:pt x="0" y="0"/>
                    </a:moveTo>
                    <a:lnTo>
                      <a:pt x="144780" y="0"/>
                    </a:lnTo>
                    <a:lnTo>
                      <a:pt x="144780" y="144780"/>
                    </a:lnTo>
                    <a:lnTo>
                      <a:pt x="0" y="144780"/>
                    </a:lnTo>
                    <a:lnTo>
                      <a:pt x="0" y="0"/>
                    </a:lnTo>
                    <a:close/>
                    <a:moveTo>
                      <a:pt x="144780" y="0"/>
                    </a:moveTo>
                    <a:lnTo>
                      <a:pt x="11038470" y="0"/>
                    </a:lnTo>
                    <a:lnTo>
                      <a:pt x="11038470" y="144780"/>
                    </a:lnTo>
                    <a:lnTo>
                      <a:pt x="144780" y="144780"/>
                    </a:lnTo>
                    <a:lnTo>
                      <a:pt x="144780" y="0"/>
                    </a:lnTo>
                    <a:close/>
                  </a:path>
                </a:pathLst>
              </a:custGeom>
              <a:solidFill>
                <a:srgbClr val="F39200"/>
              </a:solidFill>
            </p:spPr>
          </p:sp>
        </p:grpSp>
        <p:sp>
          <p:nvSpPr>
            <p:cNvPr id="19" name="TextBox 19"/>
            <p:cNvSpPr txBox="1"/>
            <p:nvPr/>
          </p:nvSpPr>
          <p:spPr>
            <a:xfrm>
              <a:off x="328921" y="255431"/>
              <a:ext cx="4817644" cy="171132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239"/>
                </a:lnSpc>
              </a:pPr>
              <a:r>
                <a:rPr lang="en-US" sz="1600" dirty="0">
                  <a:solidFill>
                    <a:srgbClr val="000000"/>
                  </a:solidFill>
                  <a:latin typeface="Calibri"/>
                </a:rPr>
                <a:t>6. You can't have sex as this will harm the baby </a:t>
              </a:r>
            </a:p>
            <a:p>
              <a:pPr algn="ctr">
                <a:lnSpc>
                  <a:spcPts val="2239"/>
                </a:lnSpc>
              </a:pPr>
              <a:endParaRPr lang="en-US" sz="1600" dirty="0">
                <a:solidFill>
                  <a:srgbClr val="000000"/>
                </a:solidFill>
                <a:latin typeface="Calibri"/>
              </a:endParaRPr>
            </a:p>
          </p:txBody>
        </p:sp>
      </p:grpSp>
      <p:grpSp>
        <p:nvGrpSpPr>
          <p:cNvPr id="20" name="Group 20"/>
          <p:cNvGrpSpPr/>
          <p:nvPr/>
        </p:nvGrpSpPr>
        <p:grpSpPr>
          <a:xfrm>
            <a:off x="3781628" y="1221377"/>
            <a:ext cx="4596146" cy="1173787"/>
            <a:chOff x="0" y="0"/>
            <a:chExt cx="18887995" cy="4823711"/>
          </a:xfrm>
        </p:grpSpPr>
        <p:sp>
          <p:nvSpPr>
            <p:cNvPr id="21" name="Freeform 21"/>
            <p:cNvSpPr/>
            <p:nvPr/>
          </p:nvSpPr>
          <p:spPr>
            <a:xfrm>
              <a:off x="72390" y="72390"/>
              <a:ext cx="18743215" cy="4678931"/>
            </a:xfrm>
            <a:custGeom>
              <a:avLst/>
              <a:gdLst/>
              <a:ahLst/>
              <a:cxnLst/>
              <a:rect l="l" t="t" r="r" b="b"/>
              <a:pathLst>
                <a:path w="18743215" h="4678931">
                  <a:moveTo>
                    <a:pt x="0" y="0"/>
                  </a:moveTo>
                  <a:lnTo>
                    <a:pt x="18743215" y="0"/>
                  </a:lnTo>
                  <a:lnTo>
                    <a:pt x="18743215" y="4678931"/>
                  </a:lnTo>
                  <a:lnTo>
                    <a:pt x="0" y="4678931"/>
                  </a:lnTo>
                  <a:lnTo>
                    <a:pt x="0" y="0"/>
                  </a:lnTo>
                  <a:close/>
                </a:path>
              </a:pathLst>
            </a:custGeom>
            <a:solidFill>
              <a:srgbClr val="FFFFFF"/>
            </a:solidFill>
          </p:spPr>
        </p:sp>
        <p:sp>
          <p:nvSpPr>
            <p:cNvPr id="22" name="Freeform 22"/>
            <p:cNvSpPr/>
            <p:nvPr/>
          </p:nvSpPr>
          <p:spPr>
            <a:xfrm>
              <a:off x="0" y="0"/>
              <a:ext cx="18887994" cy="4823711"/>
            </a:xfrm>
            <a:custGeom>
              <a:avLst/>
              <a:gdLst/>
              <a:ahLst/>
              <a:cxnLst/>
              <a:rect l="l" t="t" r="r" b="b"/>
              <a:pathLst>
                <a:path w="18887994" h="4823711">
                  <a:moveTo>
                    <a:pt x="18743216" y="4678931"/>
                  </a:moveTo>
                  <a:lnTo>
                    <a:pt x="18887994" y="4678931"/>
                  </a:lnTo>
                  <a:lnTo>
                    <a:pt x="18887994" y="4823711"/>
                  </a:lnTo>
                  <a:lnTo>
                    <a:pt x="18743216" y="4823711"/>
                  </a:lnTo>
                  <a:lnTo>
                    <a:pt x="18743216"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8743216" y="144780"/>
                  </a:moveTo>
                  <a:lnTo>
                    <a:pt x="18887994" y="144780"/>
                  </a:lnTo>
                  <a:lnTo>
                    <a:pt x="18887994" y="4678931"/>
                  </a:lnTo>
                  <a:lnTo>
                    <a:pt x="18743216" y="4678931"/>
                  </a:lnTo>
                  <a:lnTo>
                    <a:pt x="18743216" y="144780"/>
                  </a:lnTo>
                  <a:close/>
                  <a:moveTo>
                    <a:pt x="144780" y="4678931"/>
                  </a:moveTo>
                  <a:lnTo>
                    <a:pt x="18743216" y="4678931"/>
                  </a:lnTo>
                  <a:lnTo>
                    <a:pt x="18743216" y="4823711"/>
                  </a:lnTo>
                  <a:lnTo>
                    <a:pt x="144780" y="4823711"/>
                  </a:lnTo>
                  <a:lnTo>
                    <a:pt x="144780" y="4678931"/>
                  </a:lnTo>
                  <a:close/>
                  <a:moveTo>
                    <a:pt x="18743216" y="0"/>
                  </a:moveTo>
                  <a:lnTo>
                    <a:pt x="18887994" y="0"/>
                  </a:lnTo>
                  <a:lnTo>
                    <a:pt x="18887994" y="144780"/>
                  </a:lnTo>
                  <a:lnTo>
                    <a:pt x="18743216" y="144780"/>
                  </a:lnTo>
                  <a:lnTo>
                    <a:pt x="18743216" y="0"/>
                  </a:lnTo>
                  <a:close/>
                  <a:moveTo>
                    <a:pt x="0" y="0"/>
                  </a:moveTo>
                  <a:lnTo>
                    <a:pt x="144780" y="0"/>
                  </a:lnTo>
                  <a:lnTo>
                    <a:pt x="144780" y="144780"/>
                  </a:lnTo>
                  <a:lnTo>
                    <a:pt x="0" y="144780"/>
                  </a:lnTo>
                  <a:lnTo>
                    <a:pt x="0" y="0"/>
                  </a:lnTo>
                  <a:close/>
                  <a:moveTo>
                    <a:pt x="144780" y="0"/>
                  </a:moveTo>
                  <a:lnTo>
                    <a:pt x="18743216" y="0"/>
                  </a:lnTo>
                  <a:lnTo>
                    <a:pt x="18743216" y="144780"/>
                  </a:lnTo>
                  <a:lnTo>
                    <a:pt x="144780" y="144780"/>
                  </a:lnTo>
                  <a:lnTo>
                    <a:pt x="144780" y="0"/>
                  </a:lnTo>
                  <a:close/>
                </a:path>
              </a:pathLst>
            </a:custGeom>
            <a:solidFill>
              <a:srgbClr val="F39200"/>
            </a:solidFill>
          </p:spPr>
        </p:sp>
      </p:grpSp>
      <p:grpSp>
        <p:nvGrpSpPr>
          <p:cNvPr id="23" name="Group 23"/>
          <p:cNvGrpSpPr/>
          <p:nvPr/>
        </p:nvGrpSpPr>
        <p:grpSpPr>
          <a:xfrm>
            <a:off x="3797928" y="3025754"/>
            <a:ext cx="4596146" cy="1173787"/>
            <a:chOff x="0" y="0"/>
            <a:chExt cx="18887995" cy="4823711"/>
          </a:xfrm>
        </p:grpSpPr>
        <p:sp>
          <p:nvSpPr>
            <p:cNvPr id="24" name="Freeform 24"/>
            <p:cNvSpPr/>
            <p:nvPr/>
          </p:nvSpPr>
          <p:spPr>
            <a:xfrm>
              <a:off x="72390" y="72390"/>
              <a:ext cx="18743215" cy="4678931"/>
            </a:xfrm>
            <a:custGeom>
              <a:avLst/>
              <a:gdLst/>
              <a:ahLst/>
              <a:cxnLst/>
              <a:rect l="l" t="t" r="r" b="b"/>
              <a:pathLst>
                <a:path w="18743215" h="4678931">
                  <a:moveTo>
                    <a:pt x="0" y="0"/>
                  </a:moveTo>
                  <a:lnTo>
                    <a:pt x="18743215" y="0"/>
                  </a:lnTo>
                  <a:lnTo>
                    <a:pt x="18743215" y="4678931"/>
                  </a:lnTo>
                  <a:lnTo>
                    <a:pt x="0" y="4678931"/>
                  </a:lnTo>
                  <a:lnTo>
                    <a:pt x="0" y="0"/>
                  </a:lnTo>
                  <a:close/>
                </a:path>
              </a:pathLst>
            </a:custGeom>
            <a:solidFill>
              <a:srgbClr val="FFFFFF"/>
            </a:solidFill>
          </p:spPr>
        </p:sp>
        <p:sp>
          <p:nvSpPr>
            <p:cNvPr id="25" name="Freeform 25"/>
            <p:cNvSpPr/>
            <p:nvPr/>
          </p:nvSpPr>
          <p:spPr>
            <a:xfrm>
              <a:off x="0" y="0"/>
              <a:ext cx="18887994" cy="4823711"/>
            </a:xfrm>
            <a:custGeom>
              <a:avLst/>
              <a:gdLst/>
              <a:ahLst/>
              <a:cxnLst/>
              <a:rect l="l" t="t" r="r" b="b"/>
              <a:pathLst>
                <a:path w="18887994" h="4823711">
                  <a:moveTo>
                    <a:pt x="18743216" y="4678931"/>
                  </a:moveTo>
                  <a:lnTo>
                    <a:pt x="18887994" y="4678931"/>
                  </a:lnTo>
                  <a:lnTo>
                    <a:pt x="18887994" y="4823711"/>
                  </a:lnTo>
                  <a:lnTo>
                    <a:pt x="18743216" y="4823711"/>
                  </a:lnTo>
                  <a:lnTo>
                    <a:pt x="18743216"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8743216" y="144780"/>
                  </a:moveTo>
                  <a:lnTo>
                    <a:pt x="18887994" y="144780"/>
                  </a:lnTo>
                  <a:lnTo>
                    <a:pt x="18887994" y="4678931"/>
                  </a:lnTo>
                  <a:lnTo>
                    <a:pt x="18743216" y="4678931"/>
                  </a:lnTo>
                  <a:lnTo>
                    <a:pt x="18743216" y="144780"/>
                  </a:lnTo>
                  <a:close/>
                  <a:moveTo>
                    <a:pt x="144780" y="4678931"/>
                  </a:moveTo>
                  <a:lnTo>
                    <a:pt x="18743216" y="4678931"/>
                  </a:lnTo>
                  <a:lnTo>
                    <a:pt x="18743216" y="4823711"/>
                  </a:lnTo>
                  <a:lnTo>
                    <a:pt x="144780" y="4823711"/>
                  </a:lnTo>
                  <a:lnTo>
                    <a:pt x="144780" y="4678931"/>
                  </a:lnTo>
                  <a:close/>
                  <a:moveTo>
                    <a:pt x="18743216" y="0"/>
                  </a:moveTo>
                  <a:lnTo>
                    <a:pt x="18887994" y="0"/>
                  </a:lnTo>
                  <a:lnTo>
                    <a:pt x="18887994" y="144780"/>
                  </a:lnTo>
                  <a:lnTo>
                    <a:pt x="18743216" y="144780"/>
                  </a:lnTo>
                  <a:lnTo>
                    <a:pt x="18743216" y="0"/>
                  </a:lnTo>
                  <a:close/>
                  <a:moveTo>
                    <a:pt x="0" y="0"/>
                  </a:moveTo>
                  <a:lnTo>
                    <a:pt x="144780" y="0"/>
                  </a:lnTo>
                  <a:lnTo>
                    <a:pt x="144780" y="144780"/>
                  </a:lnTo>
                  <a:lnTo>
                    <a:pt x="0" y="144780"/>
                  </a:lnTo>
                  <a:lnTo>
                    <a:pt x="0" y="0"/>
                  </a:lnTo>
                  <a:close/>
                  <a:moveTo>
                    <a:pt x="144780" y="0"/>
                  </a:moveTo>
                  <a:lnTo>
                    <a:pt x="18743216" y="0"/>
                  </a:lnTo>
                  <a:lnTo>
                    <a:pt x="18743216" y="144780"/>
                  </a:lnTo>
                  <a:lnTo>
                    <a:pt x="144780" y="144780"/>
                  </a:lnTo>
                  <a:lnTo>
                    <a:pt x="144780" y="0"/>
                  </a:lnTo>
                  <a:close/>
                </a:path>
              </a:pathLst>
            </a:custGeom>
            <a:solidFill>
              <a:srgbClr val="F39200"/>
            </a:solidFill>
          </p:spPr>
        </p:sp>
      </p:grpSp>
      <p:grpSp>
        <p:nvGrpSpPr>
          <p:cNvPr id="26" name="Group 26"/>
          <p:cNvGrpSpPr/>
          <p:nvPr/>
        </p:nvGrpSpPr>
        <p:grpSpPr>
          <a:xfrm>
            <a:off x="3781628" y="4778291"/>
            <a:ext cx="4596146" cy="1173787"/>
            <a:chOff x="0" y="0"/>
            <a:chExt cx="18887995" cy="4823711"/>
          </a:xfrm>
        </p:grpSpPr>
        <p:sp>
          <p:nvSpPr>
            <p:cNvPr id="27" name="Freeform 27"/>
            <p:cNvSpPr/>
            <p:nvPr/>
          </p:nvSpPr>
          <p:spPr>
            <a:xfrm>
              <a:off x="72390" y="72390"/>
              <a:ext cx="18743215" cy="4678931"/>
            </a:xfrm>
            <a:custGeom>
              <a:avLst/>
              <a:gdLst/>
              <a:ahLst/>
              <a:cxnLst/>
              <a:rect l="l" t="t" r="r" b="b"/>
              <a:pathLst>
                <a:path w="18743215" h="4678931">
                  <a:moveTo>
                    <a:pt x="0" y="0"/>
                  </a:moveTo>
                  <a:lnTo>
                    <a:pt x="18743215" y="0"/>
                  </a:lnTo>
                  <a:lnTo>
                    <a:pt x="18743215" y="4678931"/>
                  </a:lnTo>
                  <a:lnTo>
                    <a:pt x="0" y="4678931"/>
                  </a:lnTo>
                  <a:lnTo>
                    <a:pt x="0" y="0"/>
                  </a:lnTo>
                  <a:close/>
                </a:path>
              </a:pathLst>
            </a:custGeom>
            <a:solidFill>
              <a:srgbClr val="FFFFFF"/>
            </a:solidFill>
          </p:spPr>
        </p:sp>
        <p:sp>
          <p:nvSpPr>
            <p:cNvPr id="28" name="Freeform 28"/>
            <p:cNvSpPr/>
            <p:nvPr/>
          </p:nvSpPr>
          <p:spPr>
            <a:xfrm>
              <a:off x="0" y="0"/>
              <a:ext cx="18887994" cy="4823711"/>
            </a:xfrm>
            <a:custGeom>
              <a:avLst/>
              <a:gdLst/>
              <a:ahLst/>
              <a:cxnLst/>
              <a:rect l="l" t="t" r="r" b="b"/>
              <a:pathLst>
                <a:path w="18887994" h="4823711">
                  <a:moveTo>
                    <a:pt x="18743216" y="4678931"/>
                  </a:moveTo>
                  <a:lnTo>
                    <a:pt x="18887994" y="4678931"/>
                  </a:lnTo>
                  <a:lnTo>
                    <a:pt x="18887994" y="4823711"/>
                  </a:lnTo>
                  <a:lnTo>
                    <a:pt x="18743216" y="4823711"/>
                  </a:lnTo>
                  <a:lnTo>
                    <a:pt x="18743216"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8743216" y="144780"/>
                  </a:moveTo>
                  <a:lnTo>
                    <a:pt x="18887994" y="144780"/>
                  </a:lnTo>
                  <a:lnTo>
                    <a:pt x="18887994" y="4678931"/>
                  </a:lnTo>
                  <a:lnTo>
                    <a:pt x="18743216" y="4678931"/>
                  </a:lnTo>
                  <a:lnTo>
                    <a:pt x="18743216" y="144780"/>
                  </a:lnTo>
                  <a:close/>
                  <a:moveTo>
                    <a:pt x="144780" y="4678931"/>
                  </a:moveTo>
                  <a:lnTo>
                    <a:pt x="18743216" y="4678931"/>
                  </a:lnTo>
                  <a:lnTo>
                    <a:pt x="18743216" y="4823711"/>
                  </a:lnTo>
                  <a:lnTo>
                    <a:pt x="144780" y="4823711"/>
                  </a:lnTo>
                  <a:lnTo>
                    <a:pt x="144780" y="4678931"/>
                  </a:lnTo>
                  <a:close/>
                  <a:moveTo>
                    <a:pt x="18743216" y="0"/>
                  </a:moveTo>
                  <a:lnTo>
                    <a:pt x="18887994" y="0"/>
                  </a:lnTo>
                  <a:lnTo>
                    <a:pt x="18887994" y="144780"/>
                  </a:lnTo>
                  <a:lnTo>
                    <a:pt x="18743216" y="144780"/>
                  </a:lnTo>
                  <a:lnTo>
                    <a:pt x="18743216" y="0"/>
                  </a:lnTo>
                  <a:close/>
                  <a:moveTo>
                    <a:pt x="0" y="0"/>
                  </a:moveTo>
                  <a:lnTo>
                    <a:pt x="144780" y="0"/>
                  </a:lnTo>
                  <a:lnTo>
                    <a:pt x="144780" y="144780"/>
                  </a:lnTo>
                  <a:lnTo>
                    <a:pt x="0" y="144780"/>
                  </a:lnTo>
                  <a:lnTo>
                    <a:pt x="0" y="0"/>
                  </a:lnTo>
                  <a:close/>
                  <a:moveTo>
                    <a:pt x="144780" y="0"/>
                  </a:moveTo>
                  <a:lnTo>
                    <a:pt x="18743216" y="0"/>
                  </a:lnTo>
                  <a:lnTo>
                    <a:pt x="18743216" y="144780"/>
                  </a:lnTo>
                  <a:lnTo>
                    <a:pt x="144780" y="144780"/>
                  </a:lnTo>
                  <a:lnTo>
                    <a:pt x="144780" y="0"/>
                  </a:lnTo>
                  <a:close/>
                </a:path>
              </a:pathLst>
            </a:custGeom>
            <a:solidFill>
              <a:srgbClr val="F39200"/>
            </a:solidFill>
          </p:spPr>
        </p:sp>
      </p:grpSp>
      <p:pic>
        <p:nvPicPr>
          <p:cNvPr id="29" name="Picture 29"/>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8549704" y="1213349"/>
            <a:ext cx="3306934" cy="4958851"/>
          </a:xfrm>
          <a:prstGeom prst="rect">
            <a:avLst/>
          </a:prstGeom>
        </p:spPr>
      </p:pic>
      <p:sp>
        <p:nvSpPr>
          <p:cNvPr id="30" name="TextBox 30"/>
          <p:cNvSpPr txBox="1"/>
          <p:nvPr/>
        </p:nvSpPr>
        <p:spPr>
          <a:xfrm>
            <a:off x="4108267" y="100698"/>
            <a:ext cx="3096895" cy="62658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5226"/>
              </a:lnSpc>
            </a:pPr>
            <a:r>
              <a:rPr lang="en-US" sz="3734" dirty="0">
                <a:solidFill>
                  <a:srgbClr val="F39200"/>
                </a:solidFill>
                <a:latin typeface="Calibri"/>
              </a:rPr>
              <a:t>Myth or reality?</a:t>
            </a:r>
          </a:p>
        </p:txBody>
      </p:sp>
      <p:sp>
        <p:nvSpPr>
          <p:cNvPr id="31" name="TextBox 31"/>
          <p:cNvSpPr txBox="1"/>
          <p:nvPr/>
        </p:nvSpPr>
        <p:spPr>
          <a:xfrm>
            <a:off x="3900862" y="1388546"/>
            <a:ext cx="4357678" cy="82997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2239"/>
              </a:lnSpc>
            </a:pPr>
            <a:r>
              <a:rPr lang="en-US" sz="1599" dirty="0">
                <a:solidFill>
                  <a:srgbClr val="000000"/>
                </a:solidFill>
                <a:latin typeface="Calibri"/>
              </a:rPr>
              <a:t>It's fine to dye your hair. Some women worry about the chemicals in hair dye but there is no evidence they can affect the baby.</a:t>
            </a:r>
          </a:p>
        </p:txBody>
      </p:sp>
      <p:sp>
        <p:nvSpPr>
          <p:cNvPr id="32" name="TextBox 32"/>
          <p:cNvSpPr txBox="1"/>
          <p:nvPr/>
        </p:nvSpPr>
        <p:spPr>
          <a:xfrm>
            <a:off x="3917161" y="3177672"/>
            <a:ext cx="4357678" cy="82997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2239"/>
              </a:lnSpc>
            </a:pPr>
            <a:r>
              <a:rPr lang="en-US" sz="1599" dirty="0">
                <a:solidFill>
                  <a:srgbClr val="000000"/>
                </a:solidFill>
                <a:latin typeface="Calibri"/>
              </a:rPr>
              <a:t>Eating a healthy, balanced diet is advisable. Increasing calories will only lead to post-baby weight that can be difficult to lose.</a:t>
            </a:r>
          </a:p>
        </p:txBody>
      </p:sp>
      <p:sp>
        <p:nvSpPr>
          <p:cNvPr id="33" name="TextBox 33"/>
          <p:cNvSpPr txBox="1"/>
          <p:nvPr/>
        </p:nvSpPr>
        <p:spPr>
          <a:xfrm>
            <a:off x="3900861" y="4884165"/>
            <a:ext cx="4476912" cy="89853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2301"/>
              </a:lnSpc>
            </a:pPr>
            <a:r>
              <a:rPr lang="en-US" sz="1643" dirty="0">
                <a:solidFill>
                  <a:srgbClr val="000000"/>
                </a:solidFill>
              </a:rPr>
              <a:t>It’s perfectly safe to have sex during pregnancy although it may become uncomfortable in the later stages.</a:t>
            </a:r>
          </a:p>
        </p:txBody>
      </p:sp>
      <p:pic>
        <p:nvPicPr>
          <p:cNvPr id="34" name="Picture 34"/>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p:blipFill>
        <p:spPr>
          <a:xfrm>
            <a:off x="3022646" y="2219310"/>
            <a:ext cx="552179" cy="530091"/>
          </a:xfrm>
          <a:prstGeom prst="rect">
            <a:avLst/>
          </a:prstGeom>
        </p:spPr>
      </p:pic>
      <p:pic>
        <p:nvPicPr>
          <p:cNvPr id="35" name="Picture 35"/>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p:blipFill>
        <p:spPr>
          <a:xfrm>
            <a:off x="3022646" y="3934496"/>
            <a:ext cx="552179" cy="530091"/>
          </a:xfrm>
          <a:prstGeom prst="rect">
            <a:avLst/>
          </a:prstGeom>
        </p:spPr>
      </p:pic>
      <p:pic>
        <p:nvPicPr>
          <p:cNvPr id="36" name="Picture 36"/>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p:blipFill>
        <p:spPr>
          <a:xfrm>
            <a:off x="3022646" y="5642109"/>
            <a:ext cx="552179" cy="530091"/>
          </a:xfrm>
          <a:prstGeom prst="rect">
            <a:avLst/>
          </a:prstGeom>
        </p:spPr>
      </p:pic>
      <p:sp>
        <p:nvSpPr>
          <p:cNvPr id="39" name="TextBox 38">
            <a:extLst>
              <a:ext uri="{FF2B5EF4-FFF2-40B4-BE49-F238E27FC236}">
                <a16:creationId xmlns:a16="http://schemas.microsoft.com/office/drawing/2014/main" id="{0ADFB676-363F-CFB2-A5DC-F09CE7A664C1}"/>
              </a:ext>
            </a:extLst>
          </p:cNvPr>
          <p:cNvSpPr txBox="1"/>
          <p:nvPr/>
        </p:nvSpPr>
        <p:spPr>
          <a:xfrm>
            <a:off x="0" y="0"/>
            <a:ext cx="12192000" cy="923330"/>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5400" b="1">
                <a:solidFill>
                  <a:schemeClr val="bg1"/>
                </a:solidFill>
                <a:ea typeface="Calibri"/>
                <a:cs typeface="Calibri"/>
              </a:rPr>
              <a:t>Pregnancy: True or false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inVertical)">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barn(inVertical)">
                                      <p:cBhvr>
                                        <p:cTn id="12" dur="5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3">
                                            <p:txEl>
                                              <p:pRg st="0" end="0"/>
                                            </p:txEl>
                                          </p:spTgt>
                                        </p:tgtEl>
                                        <p:attrNameLst>
                                          <p:attrName>style.visibility</p:attrName>
                                        </p:attrNameLst>
                                      </p:cBhvr>
                                      <p:to>
                                        <p:strVal val="visible"/>
                                      </p:to>
                                    </p:set>
                                    <p:animEffect transition="in" filter="barn(inVertical)">
                                      <p:cBhvr>
                                        <p:cTn id="17" dur="500"/>
                                        <p:tgtEl>
                                          <p:spTgt spid="3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5"/>
          <p:cNvGrpSpPr/>
          <p:nvPr/>
        </p:nvGrpSpPr>
        <p:grpSpPr>
          <a:xfrm>
            <a:off x="685800" y="1218517"/>
            <a:ext cx="2721297" cy="1173787"/>
            <a:chOff x="0" y="0"/>
            <a:chExt cx="5442594" cy="2347573"/>
          </a:xfrm>
        </p:grpSpPr>
        <p:grpSp>
          <p:nvGrpSpPr>
            <p:cNvPr id="6" name="Group 6"/>
            <p:cNvGrpSpPr/>
            <p:nvPr/>
          </p:nvGrpSpPr>
          <p:grpSpPr>
            <a:xfrm>
              <a:off x="0" y="0"/>
              <a:ext cx="5442594" cy="2347573"/>
              <a:chOff x="0" y="0"/>
              <a:chExt cx="11183249" cy="4823711"/>
            </a:xfrm>
          </p:grpSpPr>
          <p:sp>
            <p:nvSpPr>
              <p:cNvPr id="7" name="Freeform 7"/>
              <p:cNvSpPr/>
              <p:nvPr/>
            </p:nvSpPr>
            <p:spPr>
              <a:xfrm>
                <a:off x="72390" y="72390"/>
                <a:ext cx="11038469" cy="4678931"/>
              </a:xfrm>
              <a:custGeom>
                <a:avLst/>
                <a:gdLst/>
                <a:ahLst/>
                <a:cxnLst/>
                <a:rect l="l" t="t" r="r" b="b"/>
                <a:pathLst>
                  <a:path w="11038469" h="4678931">
                    <a:moveTo>
                      <a:pt x="0" y="0"/>
                    </a:moveTo>
                    <a:lnTo>
                      <a:pt x="11038469" y="0"/>
                    </a:lnTo>
                    <a:lnTo>
                      <a:pt x="11038469" y="4678931"/>
                    </a:lnTo>
                    <a:lnTo>
                      <a:pt x="0" y="4678931"/>
                    </a:lnTo>
                    <a:lnTo>
                      <a:pt x="0" y="0"/>
                    </a:lnTo>
                    <a:close/>
                  </a:path>
                </a:pathLst>
              </a:custGeom>
              <a:solidFill>
                <a:srgbClr val="FFFFFF"/>
              </a:solidFill>
            </p:spPr>
          </p:sp>
          <p:sp>
            <p:nvSpPr>
              <p:cNvPr id="8" name="Freeform 8"/>
              <p:cNvSpPr/>
              <p:nvPr/>
            </p:nvSpPr>
            <p:spPr>
              <a:xfrm>
                <a:off x="0" y="0"/>
                <a:ext cx="11183249" cy="4823711"/>
              </a:xfrm>
              <a:custGeom>
                <a:avLst/>
                <a:gdLst/>
                <a:ahLst/>
                <a:cxnLst/>
                <a:rect l="l" t="t" r="r" b="b"/>
                <a:pathLst>
                  <a:path w="11183249" h="4823711">
                    <a:moveTo>
                      <a:pt x="11038470" y="4678931"/>
                    </a:moveTo>
                    <a:lnTo>
                      <a:pt x="11183249" y="4678931"/>
                    </a:lnTo>
                    <a:lnTo>
                      <a:pt x="11183249" y="4823711"/>
                    </a:lnTo>
                    <a:lnTo>
                      <a:pt x="11038470" y="4823711"/>
                    </a:lnTo>
                    <a:lnTo>
                      <a:pt x="11038470"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1038470" y="144780"/>
                    </a:moveTo>
                    <a:lnTo>
                      <a:pt x="11183249" y="144780"/>
                    </a:lnTo>
                    <a:lnTo>
                      <a:pt x="11183249" y="4678931"/>
                    </a:lnTo>
                    <a:lnTo>
                      <a:pt x="11038470" y="4678931"/>
                    </a:lnTo>
                    <a:lnTo>
                      <a:pt x="11038470" y="144780"/>
                    </a:lnTo>
                    <a:close/>
                    <a:moveTo>
                      <a:pt x="144780" y="4678931"/>
                    </a:moveTo>
                    <a:lnTo>
                      <a:pt x="11038470" y="4678931"/>
                    </a:lnTo>
                    <a:lnTo>
                      <a:pt x="11038470" y="4823711"/>
                    </a:lnTo>
                    <a:lnTo>
                      <a:pt x="144780" y="4823711"/>
                    </a:lnTo>
                    <a:lnTo>
                      <a:pt x="144780" y="4678931"/>
                    </a:lnTo>
                    <a:close/>
                    <a:moveTo>
                      <a:pt x="11038470" y="0"/>
                    </a:moveTo>
                    <a:lnTo>
                      <a:pt x="11183249" y="0"/>
                    </a:lnTo>
                    <a:lnTo>
                      <a:pt x="11183249" y="144780"/>
                    </a:lnTo>
                    <a:lnTo>
                      <a:pt x="11038470" y="144780"/>
                    </a:lnTo>
                    <a:lnTo>
                      <a:pt x="11038470" y="0"/>
                    </a:lnTo>
                    <a:close/>
                    <a:moveTo>
                      <a:pt x="0" y="0"/>
                    </a:moveTo>
                    <a:lnTo>
                      <a:pt x="144780" y="0"/>
                    </a:lnTo>
                    <a:lnTo>
                      <a:pt x="144780" y="144780"/>
                    </a:lnTo>
                    <a:lnTo>
                      <a:pt x="0" y="144780"/>
                    </a:lnTo>
                    <a:lnTo>
                      <a:pt x="0" y="0"/>
                    </a:lnTo>
                    <a:close/>
                    <a:moveTo>
                      <a:pt x="144780" y="0"/>
                    </a:moveTo>
                    <a:lnTo>
                      <a:pt x="11038470" y="0"/>
                    </a:lnTo>
                    <a:lnTo>
                      <a:pt x="11038470" y="144780"/>
                    </a:lnTo>
                    <a:lnTo>
                      <a:pt x="144780" y="144780"/>
                    </a:lnTo>
                    <a:lnTo>
                      <a:pt x="144780" y="0"/>
                    </a:lnTo>
                    <a:close/>
                  </a:path>
                </a:pathLst>
              </a:custGeom>
              <a:solidFill>
                <a:srgbClr val="F39200"/>
              </a:solidFill>
            </p:spPr>
          </p:sp>
        </p:grpSp>
        <p:sp>
          <p:nvSpPr>
            <p:cNvPr id="9" name="TextBox 9"/>
            <p:cNvSpPr txBox="1"/>
            <p:nvPr/>
          </p:nvSpPr>
          <p:spPr>
            <a:xfrm>
              <a:off x="328921" y="255431"/>
              <a:ext cx="4817644" cy="171132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239"/>
                </a:lnSpc>
              </a:pPr>
              <a:r>
                <a:rPr lang="en-US" sz="1600" dirty="0">
                  <a:solidFill>
                    <a:srgbClr val="000000"/>
                  </a:solidFill>
                  <a:latin typeface="Calibri"/>
                </a:rPr>
                <a:t>7. You will have blood tests taken regularly </a:t>
              </a:r>
            </a:p>
            <a:p>
              <a:pPr algn="ctr">
                <a:lnSpc>
                  <a:spcPts val="2239"/>
                </a:lnSpc>
              </a:pPr>
              <a:endParaRPr lang="en-US" sz="1600" dirty="0">
                <a:solidFill>
                  <a:srgbClr val="000000"/>
                </a:solidFill>
                <a:latin typeface="Calibri"/>
              </a:endParaRPr>
            </a:p>
          </p:txBody>
        </p:sp>
      </p:grpSp>
      <p:grpSp>
        <p:nvGrpSpPr>
          <p:cNvPr id="10" name="Group 10"/>
          <p:cNvGrpSpPr/>
          <p:nvPr/>
        </p:nvGrpSpPr>
        <p:grpSpPr>
          <a:xfrm>
            <a:off x="685800" y="3022893"/>
            <a:ext cx="2721297" cy="1173787"/>
            <a:chOff x="0" y="0"/>
            <a:chExt cx="5442594" cy="2347573"/>
          </a:xfrm>
        </p:grpSpPr>
        <p:grpSp>
          <p:nvGrpSpPr>
            <p:cNvPr id="11" name="Group 11"/>
            <p:cNvGrpSpPr/>
            <p:nvPr/>
          </p:nvGrpSpPr>
          <p:grpSpPr>
            <a:xfrm>
              <a:off x="0" y="0"/>
              <a:ext cx="5442594" cy="2347573"/>
              <a:chOff x="0" y="0"/>
              <a:chExt cx="11183249" cy="4823711"/>
            </a:xfrm>
          </p:grpSpPr>
          <p:sp>
            <p:nvSpPr>
              <p:cNvPr id="12" name="Freeform 12"/>
              <p:cNvSpPr/>
              <p:nvPr/>
            </p:nvSpPr>
            <p:spPr>
              <a:xfrm>
                <a:off x="72390" y="72390"/>
                <a:ext cx="11038469" cy="4678931"/>
              </a:xfrm>
              <a:custGeom>
                <a:avLst/>
                <a:gdLst/>
                <a:ahLst/>
                <a:cxnLst/>
                <a:rect l="l" t="t" r="r" b="b"/>
                <a:pathLst>
                  <a:path w="11038469" h="4678931">
                    <a:moveTo>
                      <a:pt x="0" y="0"/>
                    </a:moveTo>
                    <a:lnTo>
                      <a:pt x="11038469" y="0"/>
                    </a:lnTo>
                    <a:lnTo>
                      <a:pt x="11038469" y="4678931"/>
                    </a:lnTo>
                    <a:lnTo>
                      <a:pt x="0" y="4678931"/>
                    </a:lnTo>
                    <a:lnTo>
                      <a:pt x="0" y="0"/>
                    </a:lnTo>
                    <a:close/>
                  </a:path>
                </a:pathLst>
              </a:custGeom>
              <a:solidFill>
                <a:srgbClr val="FFFFFF"/>
              </a:solidFill>
            </p:spPr>
          </p:sp>
          <p:sp>
            <p:nvSpPr>
              <p:cNvPr id="13" name="Freeform 13"/>
              <p:cNvSpPr/>
              <p:nvPr/>
            </p:nvSpPr>
            <p:spPr>
              <a:xfrm>
                <a:off x="0" y="0"/>
                <a:ext cx="11183249" cy="4823711"/>
              </a:xfrm>
              <a:custGeom>
                <a:avLst/>
                <a:gdLst/>
                <a:ahLst/>
                <a:cxnLst/>
                <a:rect l="l" t="t" r="r" b="b"/>
                <a:pathLst>
                  <a:path w="11183249" h="4823711">
                    <a:moveTo>
                      <a:pt x="11038470" y="4678931"/>
                    </a:moveTo>
                    <a:lnTo>
                      <a:pt x="11183249" y="4678931"/>
                    </a:lnTo>
                    <a:lnTo>
                      <a:pt x="11183249" y="4823711"/>
                    </a:lnTo>
                    <a:lnTo>
                      <a:pt x="11038470" y="4823711"/>
                    </a:lnTo>
                    <a:lnTo>
                      <a:pt x="11038470"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1038470" y="144780"/>
                    </a:moveTo>
                    <a:lnTo>
                      <a:pt x="11183249" y="144780"/>
                    </a:lnTo>
                    <a:lnTo>
                      <a:pt x="11183249" y="4678931"/>
                    </a:lnTo>
                    <a:lnTo>
                      <a:pt x="11038470" y="4678931"/>
                    </a:lnTo>
                    <a:lnTo>
                      <a:pt x="11038470" y="144780"/>
                    </a:lnTo>
                    <a:close/>
                    <a:moveTo>
                      <a:pt x="144780" y="4678931"/>
                    </a:moveTo>
                    <a:lnTo>
                      <a:pt x="11038470" y="4678931"/>
                    </a:lnTo>
                    <a:lnTo>
                      <a:pt x="11038470" y="4823711"/>
                    </a:lnTo>
                    <a:lnTo>
                      <a:pt x="144780" y="4823711"/>
                    </a:lnTo>
                    <a:lnTo>
                      <a:pt x="144780" y="4678931"/>
                    </a:lnTo>
                    <a:close/>
                    <a:moveTo>
                      <a:pt x="11038470" y="0"/>
                    </a:moveTo>
                    <a:lnTo>
                      <a:pt x="11183249" y="0"/>
                    </a:lnTo>
                    <a:lnTo>
                      <a:pt x="11183249" y="144780"/>
                    </a:lnTo>
                    <a:lnTo>
                      <a:pt x="11038470" y="144780"/>
                    </a:lnTo>
                    <a:lnTo>
                      <a:pt x="11038470" y="0"/>
                    </a:lnTo>
                    <a:close/>
                    <a:moveTo>
                      <a:pt x="0" y="0"/>
                    </a:moveTo>
                    <a:lnTo>
                      <a:pt x="144780" y="0"/>
                    </a:lnTo>
                    <a:lnTo>
                      <a:pt x="144780" y="144780"/>
                    </a:lnTo>
                    <a:lnTo>
                      <a:pt x="0" y="144780"/>
                    </a:lnTo>
                    <a:lnTo>
                      <a:pt x="0" y="0"/>
                    </a:lnTo>
                    <a:close/>
                    <a:moveTo>
                      <a:pt x="144780" y="0"/>
                    </a:moveTo>
                    <a:lnTo>
                      <a:pt x="11038470" y="0"/>
                    </a:lnTo>
                    <a:lnTo>
                      <a:pt x="11038470" y="144780"/>
                    </a:lnTo>
                    <a:lnTo>
                      <a:pt x="144780" y="144780"/>
                    </a:lnTo>
                    <a:lnTo>
                      <a:pt x="144780" y="0"/>
                    </a:lnTo>
                    <a:close/>
                  </a:path>
                </a:pathLst>
              </a:custGeom>
              <a:solidFill>
                <a:srgbClr val="F39200"/>
              </a:solidFill>
            </p:spPr>
          </p:sp>
        </p:grpSp>
        <p:sp>
          <p:nvSpPr>
            <p:cNvPr id="14" name="TextBox 14"/>
            <p:cNvSpPr txBox="1"/>
            <p:nvPr/>
          </p:nvSpPr>
          <p:spPr>
            <a:xfrm>
              <a:off x="328921" y="255431"/>
              <a:ext cx="4817644" cy="171132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239"/>
                </a:lnSpc>
              </a:pPr>
              <a:r>
                <a:rPr lang="en-US" sz="1600" dirty="0">
                  <a:solidFill>
                    <a:srgbClr val="000000"/>
                  </a:solidFill>
                  <a:latin typeface="Calibri"/>
                </a:rPr>
                <a:t>8. Indigestion is a common complaint during pregnancy</a:t>
              </a:r>
            </a:p>
            <a:p>
              <a:pPr algn="ctr">
                <a:lnSpc>
                  <a:spcPts val="2239"/>
                </a:lnSpc>
              </a:pPr>
              <a:endParaRPr lang="en-US" sz="1600" dirty="0">
                <a:solidFill>
                  <a:srgbClr val="000000"/>
                </a:solidFill>
                <a:latin typeface="Calibri"/>
              </a:endParaRPr>
            </a:p>
          </p:txBody>
        </p:sp>
      </p:grpSp>
      <p:grpSp>
        <p:nvGrpSpPr>
          <p:cNvPr id="15" name="Group 15"/>
          <p:cNvGrpSpPr/>
          <p:nvPr/>
        </p:nvGrpSpPr>
        <p:grpSpPr>
          <a:xfrm>
            <a:off x="685800" y="4728833"/>
            <a:ext cx="2721297" cy="1173787"/>
            <a:chOff x="0" y="0"/>
            <a:chExt cx="5442594" cy="2347573"/>
          </a:xfrm>
        </p:grpSpPr>
        <p:grpSp>
          <p:nvGrpSpPr>
            <p:cNvPr id="16" name="Group 16"/>
            <p:cNvGrpSpPr/>
            <p:nvPr/>
          </p:nvGrpSpPr>
          <p:grpSpPr>
            <a:xfrm>
              <a:off x="0" y="0"/>
              <a:ext cx="5442594" cy="2347573"/>
              <a:chOff x="0" y="0"/>
              <a:chExt cx="11183249" cy="4823711"/>
            </a:xfrm>
          </p:grpSpPr>
          <p:sp>
            <p:nvSpPr>
              <p:cNvPr id="17" name="Freeform 17"/>
              <p:cNvSpPr/>
              <p:nvPr/>
            </p:nvSpPr>
            <p:spPr>
              <a:xfrm>
                <a:off x="72390" y="72390"/>
                <a:ext cx="11038469" cy="4678931"/>
              </a:xfrm>
              <a:custGeom>
                <a:avLst/>
                <a:gdLst/>
                <a:ahLst/>
                <a:cxnLst/>
                <a:rect l="l" t="t" r="r" b="b"/>
                <a:pathLst>
                  <a:path w="11038469" h="4678931">
                    <a:moveTo>
                      <a:pt x="0" y="0"/>
                    </a:moveTo>
                    <a:lnTo>
                      <a:pt x="11038469" y="0"/>
                    </a:lnTo>
                    <a:lnTo>
                      <a:pt x="11038469" y="4678931"/>
                    </a:lnTo>
                    <a:lnTo>
                      <a:pt x="0" y="4678931"/>
                    </a:lnTo>
                    <a:lnTo>
                      <a:pt x="0" y="0"/>
                    </a:lnTo>
                    <a:close/>
                  </a:path>
                </a:pathLst>
              </a:custGeom>
              <a:solidFill>
                <a:srgbClr val="FFFFFF"/>
              </a:solidFill>
            </p:spPr>
          </p:sp>
          <p:sp>
            <p:nvSpPr>
              <p:cNvPr id="18" name="Freeform 18"/>
              <p:cNvSpPr/>
              <p:nvPr/>
            </p:nvSpPr>
            <p:spPr>
              <a:xfrm>
                <a:off x="0" y="0"/>
                <a:ext cx="11183249" cy="4823711"/>
              </a:xfrm>
              <a:custGeom>
                <a:avLst/>
                <a:gdLst/>
                <a:ahLst/>
                <a:cxnLst/>
                <a:rect l="l" t="t" r="r" b="b"/>
                <a:pathLst>
                  <a:path w="11183249" h="4823711">
                    <a:moveTo>
                      <a:pt x="11038470" y="4678931"/>
                    </a:moveTo>
                    <a:lnTo>
                      <a:pt x="11183249" y="4678931"/>
                    </a:lnTo>
                    <a:lnTo>
                      <a:pt x="11183249" y="4823711"/>
                    </a:lnTo>
                    <a:lnTo>
                      <a:pt x="11038470" y="4823711"/>
                    </a:lnTo>
                    <a:lnTo>
                      <a:pt x="11038470"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1038470" y="144780"/>
                    </a:moveTo>
                    <a:lnTo>
                      <a:pt x="11183249" y="144780"/>
                    </a:lnTo>
                    <a:lnTo>
                      <a:pt x="11183249" y="4678931"/>
                    </a:lnTo>
                    <a:lnTo>
                      <a:pt x="11038470" y="4678931"/>
                    </a:lnTo>
                    <a:lnTo>
                      <a:pt x="11038470" y="144780"/>
                    </a:lnTo>
                    <a:close/>
                    <a:moveTo>
                      <a:pt x="144780" y="4678931"/>
                    </a:moveTo>
                    <a:lnTo>
                      <a:pt x="11038470" y="4678931"/>
                    </a:lnTo>
                    <a:lnTo>
                      <a:pt x="11038470" y="4823711"/>
                    </a:lnTo>
                    <a:lnTo>
                      <a:pt x="144780" y="4823711"/>
                    </a:lnTo>
                    <a:lnTo>
                      <a:pt x="144780" y="4678931"/>
                    </a:lnTo>
                    <a:close/>
                    <a:moveTo>
                      <a:pt x="11038470" y="0"/>
                    </a:moveTo>
                    <a:lnTo>
                      <a:pt x="11183249" y="0"/>
                    </a:lnTo>
                    <a:lnTo>
                      <a:pt x="11183249" y="144780"/>
                    </a:lnTo>
                    <a:lnTo>
                      <a:pt x="11038470" y="144780"/>
                    </a:lnTo>
                    <a:lnTo>
                      <a:pt x="11038470" y="0"/>
                    </a:lnTo>
                    <a:close/>
                    <a:moveTo>
                      <a:pt x="0" y="0"/>
                    </a:moveTo>
                    <a:lnTo>
                      <a:pt x="144780" y="0"/>
                    </a:lnTo>
                    <a:lnTo>
                      <a:pt x="144780" y="144780"/>
                    </a:lnTo>
                    <a:lnTo>
                      <a:pt x="0" y="144780"/>
                    </a:lnTo>
                    <a:lnTo>
                      <a:pt x="0" y="0"/>
                    </a:lnTo>
                    <a:close/>
                    <a:moveTo>
                      <a:pt x="144780" y="0"/>
                    </a:moveTo>
                    <a:lnTo>
                      <a:pt x="11038470" y="0"/>
                    </a:lnTo>
                    <a:lnTo>
                      <a:pt x="11038470" y="144780"/>
                    </a:lnTo>
                    <a:lnTo>
                      <a:pt x="144780" y="144780"/>
                    </a:lnTo>
                    <a:lnTo>
                      <a:pt x="144780" y="0"/>
                    </a:lnTo>
                    <a:close/>
                  </a:path>
                </a:pathLst>
              </a:custGeom>
              <a:solidFill>
                <a:srgbClr val="F39200"/>
              </a:solidFill>
            </p:spPr>
          </p:sp>
        </p:grpSp>
        <p:sp>
          <p:nvSpPr>
            <p:cNvPr id="19" name="TextBox 19"/>
            <p:cNvSpPr txBox="1"/>
            <p:nvPr/>
          </p:nvSpPr>
          <p:spPr>
            <a:xfrm>
              <a:off x="328921" y="255431"/>
              <a:ext cx="4817644" cy="171132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239"/>
                </a:lnSpc>
              </a:pPr>
              <a:r>
                <a:rPr lang="en-US" sz="1600" dirty="0">
                  <a:solidFill>
                    <a:srgbClr val="000000"/>
                  </a:solidFill>
                  <a:latin typeface="Calibri"/>
                </a:rPr>
                <a:t>9. You will be glowing and have lovely thick hair throughout pregnancy</a:t>
              </a:r>
            </a:p>
          </p:txBody>
        </p:sp>
      </p:grpSp>
      <p:grpSp>
        <p:nvGrpSpPr>
          <p:cNvPr id="20" name="Group 20"/>
          <p:cNvGrpSpPr/>
          <p:nvPr/>
        </p:nvGrpSpPr>
        <p:grpSpPr>
          <a:xfrm>
            <a:off x="3781628" y="4778291"/>
            <a:ext cx="4596146" cy="1173787"/>
            <a:chOff x="0" y="0"/>
            <a:chExt cx="18887995" cy="4823711"/>
          </a:xfrm>
        </p:grpSpPr>
        <p:sp>
          <p:nvSpPr>
            <p:cNvPr id="21" name="Freeform 21"/>
            <p:cNvSpPr/>
            <p:nvPr/>
          </p:nvSpPr>
          <p:spPr>
            <a:xfrm>
              <a:off x="72390" y="72390"/>
              <a:ext cx="18743215" cy="4678931"/>
            </a:xfrm>
            <a:custGeom>
              <a:avLst/>
              <a:gdLst/>
              <a:ahLst/>
              <a:cxnLst/>
              <a:rect l="l" t="t" r="r" b="b"/>
              <a:pathLst>
                <a:path w="18743215" h="4678931">
                  <a:moveTo>
                    <a:pt x="0" y="0"/>
                  </a:moveTo>
                  <a:lnTo>
                    <a:pt x="18743215" y="0"/>
                  </a:lnTo>
                  <a:lnTo>
                    <a:pt x="18743215" y="4678931"/>
                  </a:lnTo>
                  <a:lnTo>
                    <a:pt x="0" y="4678931"/>
                  </a:lnTo>
                  <a:lnTo>
                    <a:pt x="0" y="0"/>
                  </a:lnTo>
                  <a:close/>
                </a:path>
              </a:pathLst>
            </a:custGeom>
            <a:solidFill>
              <a:srgbClr val="FFFFFF"/>
            </a:solidFill>
          </p:spPr>
        </p:sp>
        <p:sp>
          <p:nvSpPr>
            <p:cNvPr id="22" name="Freeform 22"/>
            <p:cNvSpPr/>
            <p:nvPr/>
          </p:nvSpPr>
          <p:spPr>
            <a:xfrm>
              <a:off x="0" y="0"/>
              <a:ext cx="18887994" cy="4823711"/>
            </a:xfrm>
            <a:custGeom>
              <a:avLst/>
              <a:gdLst/>
              <a:ahLst/>
              <a:cxnLst/>
              <a:rect l="l" t="t" r="r" b="b"/>
              <a:pathLst>
                <a:path w="18887994" h="4823711">
                  <a:moveTo>
                    <a:pt x="18743216" y="4678931"/>
                  </a:moveTo>
                  <a:lnTo>
                    <a:pt x="18887994" y="4678931"/>
                  </a:lnTo>
                  <a:lnTo>
                    <a:pt x="18887994" y="4823711"/>
                  </a:lnTo>
                  <a:lnTo>
                    <a:pt x="18743216" y="4823711"/>
                  </a:lnTo>
                  <a:lnTo>
                    <a:pt x="18743216"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8743216" y="144780"/>
                  </a:moveTo>
                  <a:lnTo>
                    <a:pt x="18887994" y="144780"/>
                  </a:lnTo>
                  <a:lnTo>
                    <a:pt x="18887994" y="4678931"/>
                  </a:lnTo>
                  <a:lnTo>
                    <a:pt x="18743216" y="4678931"/>
                  </a:lnTo>
                  <a:lnTo>
                    <a:pt x="18743216" y="144780"/>
                  </a:lnTo>
                  <a:close/>
                  <a:moveTo>
                    <a:pt x="144780" y="4678931"/>
                  </a:moveTo>
                  <a:lnTo>
                    <a:pt x="18743216" y="4678931"/>
                  </a:lnTo>
                  <a:lnTo>
                    <a:pt x="18743216" y="4823711"/>
                  </a:lnTo>
                  <a:lnTo>
                    <a:pt x="144780" y="4823711"/>
                  </a:lnTo>
                  <a:lnTo>
                    <a:pt x="144780" y="4678931"/>
                  </a:lnTo>
                  <a:close/>
                  <a:moveTo>
                    <a:pt x="18743216" y="0"/>
                  </a:moveTo>
                  <a:lnTo>
                    <a:pt x="18887994" y="0"/>
                  </a:lnTo>
                  <a:lnTo>
                    <a:pt x="18887994" y="144780"/>
                  </a:lnTo>
                  <a:lnTo>
                    <a:pt x="18743216" y="144780"/>
                  </a:lnTo>
                  <a:lnTo>
                    <a:pt x="18743216" y="0"/>
                  </a:lnTo>
                  <a:close/>
                  <a:moveTo>
                    <a:pt x="0" y="0"/>
                  </a:moveTo>
                  <a:lnTo>
                    <a:pt x="144780" y="0"/>
                  </a:lnTo>
                  <a:lnTo>
                    <a:pt x="144780" y="144780"/>
                  </a:lnTo>
                  <a:lnTo>
                    <a:pt x="0" y="144780"/>
                  </a:lnTo>
                  <a:lnTo>
                    <a:pt x="0" y="0"/>
                  </a:lnTo>
                  <a:close/>
                  <a:moveTo>
                    <a:pt x="144780" y="0"/>
                  </a:moveTo>
                  <a:lnTo>
                    <a:pt x="18743216" y="0"/>
                  </a:lnTo>
                  <a:lnTo>
                    <a:pt x="18743216" y="144780"/>
                  </a:lnTo>
                  <a:lnTo>
                    <a:pt x="144780" y="144780"/>
                  </a:lnTo>
                  <a:lnTo>
                    <a:pt x="144780" y="0"/>
                  </a:lnTo>
                  <a:close/>
                </a:path>
              </a:pathLst>
            </a:custGeom>
            <a:solidFill>
              <a:srgbClr val="F39200"/>
            </a:solidFill>
          </p:spPr>
        </p:sp>
      </p:grpSp>
      <p:grpSp>
        <p:nvGrpSpPr>
          <p:cNvPr id="23" name="Group 23"/>
          <p:cNvGrpSpPr/>
          <p:nvPr/>
        </p:nvGrpSpPr>
        <p:grpSpPr>
          <a:xfrm>
            <a:off x="3781628" y="1218517"/>
            <a:ext cx="4596146" cy="1173787"/>
            <a:chOff x="0" y="0"/>
            <a:chExt cx="18887995" cy="4823711"/>
          </a:xfrm>
        </p:grpSpPr>
        <p:sp>
          <p:nvSpPr>
            <p:cNvPr id="24" name="Freeform 24"/>
            <p:cNvSpPr/>
            <p:nvPr/>
          </p:nvSpPr>
          <p:spPr>
            <a:xfrm>
              <a:off x="72390" y="72390"/>
              <a:ext cx="18743215" cy="4678931"/>
            </a:xfrm>
            <a:custGeom>
              <a:avLst/>
              <a:gdLst/>
              <a:ahLst/>
              <a:cxnLst/>
              <a:rect l="l" t="t" r="r" b="b"/>
              <a:pathLst>
                <a:path w="18743215" h="4678931">
                  <a:moveTo>
                    <a:pt x="0" y="0"/>
                  </a:moveTo>
                  <a:lnTo>
                    <a:pt x="18743215" y="0"/>
                  </a:lnTo>
                  <a:lnTo>
                    <a:pt x="18743215" y="4678931"/>
                  </a:lnTo>
                  <a:lnTo>
                    <a:pt x="0" y="4678931"/>
                  </a:lnTo>
                  <a:lnTo>
                    <a:pt x="0" y="0"/>
                  </a:lnTo>
                  <a:close/>
                </a:path>
              </a:pathLst>
            </a:custGeom>
            <a:solidFill>
              <a:srgbClr val="FFFFFF"/>
            </a:solidFill>
          </p:spPr>
        </p:sp>
        <p:sp>
          <p:nvSpPr>
            <p:cNvPr id="25" name="Freeform 25"/>
            <p:cNvSpPr/>
            <p:nvPr/>
          </p:nvSpPr>
          <p:spPr>
            <a:xfrm>
              <a:off x="0" y="0"/>
              <a:ext cx="18887994" cy="4823711"/>
            </a:xfrm>
            <a:custGeom>
              <a:avLst/>
              <a:gdLst/>
              <a:ahLst/>
              <a:cxnLst/>
              <a:rect l="l" t="t" r="r" b="b"/>
              <a:pathLst>
                <a:path w="18887994" h="4823711">
                  <a:moveTo>
                    <a:pt x="18743216" y="4678931"/>
                  </a:moveTo>
                  <a:lnTo>
                    <a:pt x="18887994" y="4678931"/>
                  </a:lnTo>
                  <a:lnTo>
                    <a:pt x="18887994" y="4823711"/>
                  </a:lnTo>
                  <a:lnTo>
                    <a:pt x="18743216" y="4823711"/>
                  </a:lnTo>
                  <a:lnTo>
                    <a:pt x="18743216"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8743216" y="144780"/>
                  </a:moveTo>
                  <a:lnTo>
                    <a:pt x="18887994" y="144780"/>
                  </a:lnTo>
                  <a:lnTo>
                    <a:pt x="18887994" y="4678931"/>
                  </a:lnTo>
                  <a:lnTo>
                    <a:pt x="18743216" y="4678931"/>
                  </a:lnTo>
                  <a:lnTo>
                    <a:pt x="18743216" y="144780"/>
                  </a:lnTo>
                  <a:close/>
                  <a:moveTo>
                    <a:pt x="144780" y="4678931"/>
                  </a:moveTo>
                  <a:lnTo>
                    <a:pt x="18743216" y="4678931"/>
                  </a:lnTo>
                  <a:lnTo>
                    <a:pt x="18743216" y="4823711"/>
                  </a:lnTo>
                  <a:lnTo>
                    <a:pt x="144780" y="4823711"/>
                  </a:lnTo>
                  <a:lnTo>
                    <a:pt x="144780" y="4678931"/>
                  </a:lnTo>
                  <a:close/>
                  <a:moveTo>
                    <a:pt x="18743216" y="0"/>
                  </a:moveTo>
                  <a:lnTo>
                    <a:pt x="18887994" y="0"/>
                  </a:lnTo>
                  <a:lnTo>
                    <a:pt x="18887994" y="144780"/>
                  </a:lnTo>
                  <a:lnTo>
                    <a:pt x="18743216" y="144780"/>
                  </a:lnTo>
                  <a:lnTo>
                    <a:pt x="18743216" y="0"/>
                  </a:lnTo>
                  <a:close/>
                  <a:moveTo>
                    <a:pt x="0" y="0"/>
                  </a:moveTo>
                  <a:lnTo>
                    <a:pt x="144780" y="0"/>
                  </a:lnTo>
                  <a:lnTo>
                    <a:pt x="144780" y="144780"/>
                  </a:lnTo>
                  <a:lnTo>
                    <a:pt x="0" y="144780"/>
                  </a:lnTo>
                  <a:lnTo>
                    <a:pt x="0" y="0"/>
                  </a:lnTo>
                  <a:close/>
                  <a:moveTo>
                    <a:pt x="144780" y="0"/>
                  </a:moveTo>
                  <a:lnTo>
                    <a:pt x="18743216" y="0"/>
                  </a:lnTo>
                  <a:lnTo>
                    <a:pt x="18743216" y="144780"/>
                  </a:lnTo>
                  <a:lnTo>
                    <a:pt x="144780" y="144780"/>
                  </a:lnTo>
                  <a:lnTo>
                    <a:pt x="144780" y="0"/>
                  </a:lnTo>
                  <a:close/>
                </a:path>
              </a:pathLst>
            </a:custGeom>
            <a:solidFill>
              <a:srgbClr val="F39200"/>
            </a:solidFill>
          </p:spPr>
        </p:sp>
      </p:grpSp>
      <p:grpSp>
        <p:nvGrpSpPr>
          <p:cNvPr id="26" name="Group 26"/>
          <p:cNvGrpSpPr/>
          <p:nvPr/>
        </p:nvGrpSpPr>
        <p:grpSpPr>
          <a:xfrm>
            <a:off x="3781628" y="3022893"/>
            <a:ext cx="4596146" cy="1173787"/>
            <a:chOff x="0" y="0"/>
            <a:chExt cx="18887995" cy="4823711"/>
          </a:xfrm>
        </p:grpSpPr>
        <p:sp>
          <p:nvSpPr>
            <p:cNvPr id="27" name="Freeform 27"/>
            <p:cNvSpPr/>
            <p:nvPr/>
          </p:nvSpPr>
          <p:spPr>
            <a:xfrm>
              <a:off x="72390" y="72390"/>
              <a:ext cx="18743215" cy="4678931"/>
            </a:xfrm>
            <a:custGeom>
              <a:avLst/>
              <a:gdLst/>
              <a:ahLst/>
              <a:cxnLst/>
              <a:rect l="l" t="t" r="r" b="b"/>
              <a:pathLst>
                <a:path w="18743215" h="4678931">
                  <a:moveTo>
                    <a:pt x="0" y="0"/>
                  </a:moveTo>
                  <a:lnTo>
                    <a:pt x="18743215" y="0"/>
                  </a:lnTo>
                  <a:lnTo>
                    <a:pt x="18743215" y="4678931"/>
                  </a:lnTo>
                  <a:lnTo>
                    <a:pt x="0" y="4678931"/>
                  </a:lnTo>
                  <a:lnTo>
                    <a:pt x="0" y="0"/>
                  </a:lnTo>
                  <a:close/>
                </a:path>
              </a:pathLst>
            </a:custGeom>
            <a:solidFill>
              <a:srgbClr val="FFFFFF"/>
            </a:solidFill>
          </p:spPr>
        </p:sp>
        <p:sp>
          <p:nvSpPr>
            <p:cNvPr id="28" name="Freeform 28"/>
            <p:cNvSpPr/>
            <p:nvPr/>
          </p:nvSpPr>
          <p:spPr>
            <a:xfrm>
              <a:off x="0" y="0"/>
              <a:ext cx="18887994" cy="4823711"/>
            </a:xfrm>
            <a:custGeom>
              <a:avLst/>
              <a:gdLst/>
              <a:ahLst/>
              <a:cxnLst/>
              <a:rect l="l" t="t" r="r" b="b"/>
              <a:pathLst>
                <a:path w="18887994" h="4823711">
                  <a:moveTo>
                    <a:pt x="18743216" y="4678931"/>
                  </a:moveTo>
                  <a:lnTo>
                    <a:pt x="18887994" y="4678931"/>
                  </a:lnTo>
                  <a:lnTo>
                    <a:pt x="18887994" y="4823711"/>
                  </a:lnTo>
                  <a:lnTo>
                    <a:pt x="18743216" y="4823711"/>
                  </a:lnTo>
                  <a:lnTo>
                    <a:pt x="18743216"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8743216" y="144780"/>
                  </a:moveTo>
                  <a:lnTo>
                    <a:pt x="18887994" y="144780"/>
                  </a:lnTo>
                  <a:lnTo>
                    <a:pt x="18887994" y="4678931"/>
                  </a:lnTo>
                  <a:lnTo>
                    <a:pt x="18743216" y="4678931"/>
                  </a:lnTo>
                  <a:lnTo>
                    <a:pt x="18743216" y="144780"/>
                  </a:lnTo>
                  <a:close/>
                  <a:moveTo>
                    <a:pt x="144780" y="4678931"/>
                  </a:moveTo>
                  <a:lnTo>
                    <a:pt x="18743216" y="4678931"/>
                  </a:lnTo>
                  <a:lnTo>
                    <a:pt x="18743216" y="4823711"/>
                  </a:lnTo>
                  <a:lnTo>
                    <a:pt x="144780" y="4823711"/>
                  </a:lnTo>
                  <a:lnTo>
                    <a:pt x="144780" y="4678931"/>
                  </a:lnTo>
                  <a:close/>
                  <a:moveTo>
                    <a:pt x="18743216" y="0"/>
                  </a:moveTo>
                  <a:lnTo>
                    <a:pt x="18887994" y="0"/>
                  </a:lnTo>
                  <a:lnTo>
                    <a:pt x="18887994" y="144780"/>
                  </a:lnTo>
                  <a:lnTo>
                    <a:pt x="18743216" y="144780"/>
                  </a:lnTo>
                  <a:lnTo>
                    <a:pt x="18743216" y="0"/>
                  </a:lnTo>
                  <a:close/>
                  <a:moveTo>
                    <a:pt x="0" y="0"/>
                  </a:moveTo>
                  <a:lnTo>
                    <a:pt x="144780" y="0"/>
                  </a:lnTo>
                  <a:lnTo>
                    <a:pt x="144780" y="144780"/>
                  </a:lnTo>
                  <a:lnTo>
                    <a:pt x="0" y="144780"/>
                  </a:lnTo>
                  <a:lnTo>
                    <a:pt x="0" y="0"/>
                  </a:lnTo>
                  <a:close/>
                  <a:moveTo>
                    <a:pt x="144780" y="0"/>
                  </a:moveTo>
                  <a:lnTo>
                    <a:pt x="18743216" y="0"/>
                  </a:lnTo>
                  <a:lnTo>
                    <a:pt x="18743216" y="144780"/>
                  </a:lnTo>
                  <a:lnTo>
                    <a:pt x="144780" y="144780"/>
                  </a:lnTo>
                  <a:lnTo>
                    <a:pt x="144780" y="0"/>
                  </a:lnTo>
                  <a:close/>
                </a:path>
              </a:pathLst>
            </a:custGeom>
            <a:solidFill>
              <a:srgbClr val="F39200"/>
            </a:solidFill>
          </p:spPr>
        </p:sp>
      </p:grpSp>
      <p:pic>
        <p:nvPicPr>
          <p:cNvPr id="29" name="Picture 29"/>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8665968" y="685800"/>
            <a:ext cx="3131327" cy="5486400"/>
          </a:xfrm>
          <a:prstGeom prst="rect">
            <a:avLst/>
          </a:prstGeom>
        </p:spPr>
      </p:pic>
      <p:pic>
        <p:nvPicPr>
          <p:cNvPr id="30" name="Picture 30"/>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p:blipFill>
        <p:spPr>
          <a:xfrm>
            <a:off x="2890042" y="1911274"/>
            <a:ext cx="730917" cy="603920"/>
          </a:xfrm>
          <a:prstGeom prst="rect">
            <a:avLst/>
          </a:prstGeom>
        </p:spPr>
      </p:pic>
      <p:sp>
        <p:nvSpPr>
          <p:cNvPr id="31" name="TextBox 31"/>
          <p:cNvSpPr txBox="1"/>
          <p:nvPr/>
        </p:nvSpPr>
        <p:spPr>
          <a:xfrm>
            <a:off x="4108267" y="100698"/>
            <a:ext cx="3096895" cy="62658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5226"/>
              </a:lnSpc>
            </a:pPr>
            <a:r>
              <a:rPr lang="en-US" sz="3734" dirty="0">
                <a:solidFill>
                  <a:srgbClr val="F39200"/>
                </a:solidFill>
                <a:latin typeface="Calibri"/>
              </a:rPr>
              <a:t>Myth or reality?</a:t>
            </a:r>
          </a:p>
        </p:txBody>
      </p:sp>
      <p:sp>
        <p:nvSpPr>
          <p:cNvPr id="32" name="TextBox 32"/>
          <p:cNvSpPr txBox="1"/>
          <p:nvPr/>
        </p:nvSpPr>
        <p:spPr>
          <a:xfrm>
            <a:off x="3900861" y="4884165"/>
            <a:ext cx="4476912" cy="119080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2301"/>
              </a:lnSpc>
            </a:pPr>
            <a:r>
              <a:rPr lang="en-US" sz="1643" dirty="0">
                <a:solidFill>
                  <a:srgbClr val="000000"/>
                </a:solidFill>
              </a:rPr>
              <a:t>At times pregnant women will feel and look great, but in the early and final stages of pregnancy women are often very tired.</a:t>
            </a:r>
          </a:p>
          <a:p>
            <a:pPr>
              <a:lnSpc>
                <a:spcPts val="2301"/>
              </a:lnSpc>
            </a:pPr>
            <a:endParaRPr lang="en-US" sz="1643" dirty="0">
              <a:solidFill>
                <a:srgbClr val="000000"/>
              </a:solidFill>
              <a:latin typeface="Calibri Bold"/>
            </a:endParaRPr>
          </a:p>
        </p:txBody>
      </p:sp>
      <p:sp>
        <p:nvSpPr>
          <p:cNvPr id="33" name="TextBox 33"/>
          <p:cNvSpPr txBox="1"/>
          <p:nvPr/>
        </p:nvSpPr>
        <p:spPr>
          <a:xfrm>
            <a:off x="3900861" y="1324391"/>
            <a:ext cx="4476912" cy="119080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2301"/>
              </a:lnSpc>
            </a:pPr>
            <a:r>
              <a:rPr lang="en-US" sz="1643" dirty="0">
                <a:solidFill>
                  <a:srgbClr val="000000"/>
                </a:solidFill>
              </a:rPr>
              <a:t>Medical check-ups include taking blood samples. Some screening tests for the baby’s health will also require blood samples. </a:t>
            </a:r>
          </a:p>
          <a:p>
            <a:pPr>
              <a:lnSpc>
                <a:spcPts val="2301"/>
              </a:lnSpc>
            </a:pPr>
            <a:endParaRPr lang="en-US" sz="1643" dirty="0">
              <a:solidFill>
                <a:srgbClr val="000000"/>
              </a:solidFill>
              <a:latin typeface="Calibri Bold"/>
            </a:endParaRPr>
          </a:p>
        </p:txBody>
      </p:sp>
      <p:sp>
        <p:nvSpPr>
          <p:cNvPr id="34" name="TextBox 34"/>
          <p:cNvSpPr txBox="1"/>
          <p:nvPr/>
        </p:nvSpPr>
        <p:spPr>
          <a:xfrm>
            <a:off x="3900861" y="3128887"/>
            <a:ext cx="4476912" cy="119080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2301"/>
              </a:lnSpc>
            </a:pPr>
            <a:r>
              <a:rPr lang="en-US" sz="1643" dirty="0">
                <a:solidFill>
                  <a:srgbClr val="000000"/>
                </a:solidFill>
                <a:latin typeface="Calibri"/>
              </a:rPr>
              <a:t>As pregnancy progresses it's common to suffer from indigestion. Small meals and over-the-counter remedies can help.</a:t>
            </a:r>
          </a:p>
          <a:p>
            <a:pPr>
              <a:lnSpc>
                <a:spcPts val="2301"/>
              </a:lnSpc>
            </a:pPr>
            <a:endParaRPr lang="en-US" sz="1643" dirty="0">
              <a:solidFill>
                <a:srgbClr val="000000"/>
              </a:solidFill>
              <a:latin typeface="Calibri"/>
            </a:endParaRPr>
          </a:p>
        </p:txBody>
      </p:sp>
      <p:pic>
        <p:nvPicPr>
          <p:cNvPr id="35" name="Picture 35"/>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p:blipFill>
        <p:spPr>
          <a:xfrm>
            <a:off x="2890042" y="3756039"/>
            <a:ext cx="730917" cy="603920"/>
          </a:xfrm>
          <a:prstGeom prst="rect">
            <a:avLst/>
          </a:prstGeom>
        </p:spPr>
      </p:pic>
      <p:pic>
        <p:nvPicPr>
          <p:cNvPr id="36" name="Picture 36"/>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a:stretch>
        </p:blipFill>
        <p:spPr>
          <a:xfrm>
            <a:off x="3022646" y="5642109"/>
            <a:ext cx="552179" cy="530091"/>
          </a:xfrm>
          <a:prstGeom prst="rect">
            <a:avLst/>
          </a:prstGeom>
        </p:spPr>
      </p:pic>
      <p:sp>
        <p:nvSpPr>
          <p:cNvPr id="39" name="TextBox 38">
            <a:extLst>
              <a:ext uri="{FF2B5EF4-FFF2-40B4-BE49-F238E27FC236}">
                <a16:creationId xmlns:a16="http://schemas.microsoft.com/office/drawing/2014/main" id="{DF078345-BC0F-2176-D09E-1B8483DEA66E}"/>
              </a:ext>
            </a:extLst>
          </p:cNvPr>
          <p:cNvSpPr txBox="1"/>
          <p:nvPr/>
        </p:nvSpPr>
        <p:spPr>
          <a:xfrm>
            <a:off x="0" y="0"/>
            <a:ext cx="12192000" cy="923330"/>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5400" b="1">
                <a:solidFill>
                  <a:schemeClr val="bg1"/>
                </a:solidFill>
                <a:ea typeface="Calibri"/>
                <a:cs typeface="Calibri"/>
              </a:rPr>
              <a:t>Pregnancy:True or false </a:t>
            </a:r>
            <a:r>
              <a:rPr lang="en-GB" sz="5400" b="1" dirty="0">
                <a:solidFill>
                  <a:schemeClr val="bg1"/>
                </a:solidFill>
                <a:ea typeface="Calibri"/>
                <a:cs typeface="Calibri"/>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barn(inVertical)">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barn(inVertical)">
                                      <p:cBhvr>
                                        <p:cTn id="12" dur="500"/>
                                        <p:tgtEl>
                                          <p:spTgt spid="3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barn(inVertical)">
                                      <p:cBhvr>
                                        <p:cTn id="1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
            <a:extLst>
              <a:ext uri="{FF2B5EF4-FFF2-40B4-BE49-F238E27FC236}">
                <a16:creationId xmlns:a16="http://schemas.microsoft.com/office/drawing/2014/main" id="{46A6DF38-8245-B7FC-CCA2-6CB8C5807B62}"/>
              </a:ext>
            </a:extLst>
          </p:cNvPr>
          <p:cNvSpPr txBox="1"/>
          <p:nvPr/>
        </p:nvSpPr>
        <p:spPr>
          <a:xfrm>
            <a:off x="6457310" y="250230"/>
            <a:ext cx="4967378" cy="6186309"/>
          </a:xfrm>
          <a:prstGeom prst="rect">
            <a:avLst/>
          </a:prstGeom>
          <a:noFill/>
        </p:spPr>
        <p:txBody>
          <a:bodyPr wrap="square" lIns="91440" tIns="45720" rIns="91440" bIns="4572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GB" sz="4400"/>
              <a:t>The Greenbank safeguarding team are here to help you if you are worried about anyone in school or are concerned about any of the issues raised in class.</a:t>
            </a:r>
          </a:p>
        </p:txBody>
      </p:sp>
      <p:pic>
        <p:nvPicPr>
          <p:cNvPr id="2" name="Picture 1" descr="A poster with a group of women&#10;&#10;AI-generated content may be incorrect.">
            <a:extLst>
              <a:ext uri="{FF2B5EF4-FFF2-40B4-BE49-F238E27FC236}">
                <a16:creationId xmlns:a16="http://schemas.microsoft.com/office/drawing/2014/main" id="{BD55AAAD-87E3-F92A-905C-0DB3BB889FE1}"/>
              </a:ext>
            </a:extLst>
          </p:cNvPr>
          <p:cNvPicPr>
            <a:picLocks noChangeAspect="1"/>
          </p:cNvPicPr>
          <p:nvPr/>
        </p:nvPicPr>
        <p:blipFill>
          <a:blip r:embed="rId2"/>
          <a:stretch>
            <a:fillRect/>
          </a:stretch>
        </p:blipFill>
        <p:spPr>
          <a:xfrm>
            <a:off x="775057" y="436652"/>
            <a:ext cx="4973976" cy="5685034"/>
          </a:xfrm>
          <a:prstGeom prst="rect">
            <a:avLst/>
          </a:prstGeom>
          <a:ln>
            <a:solidFill>
              <a:schemeClr val="tx1"/>
            </a:solidFill>
          </a:ln>
        </p:spPr>
      </p:pic>
    </p:spTree>
    <p:extLst>
      <p:ext uri="{BB962C8B-B14F-4D97-AF65-F5344CB8AC3E}">
        <p14:creationId xmlns:p14="http://schemas.microsoft.com/office/powerpoint/2010/main" val="3050746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5"/>
          <p:cNvGrpSpPr/>
          <p:nvPr/>
        </p:nvGrpSpPr>
        <p:grpSpPr>
          <a:xfrm>
            <a:off x="743678" y="1037730"/>
            <a:ext cx="2721297" cy="1173787"/>
            <a:chOff x="0" y="0"/>
            <a:chExt cx="5442594" cy="2347573"/>
          </a:xfrm>
        </p:grpSpPr>
        <p:grpSp>
          <p:nvGrpSpPr>
            <p:cNvPr id="6" name="Group 6"/>
            <p:cNvGrpSpPr/>
            <p:nvPr/>
          </p:nvGrpSpPr>
          <p:grpSpPr>
            <a:xfrm>
              <a:off x="0" y="0"/>
              <a:ext cx="5442594" cy="2347573"/>
              <a:chOff x="0" y="0"/>
              <a:chExt cx="11183249" cy="4823711"/>
            </a:xfrm>
          </p:grpSpPr>
          <p:sp>
            <p:nvSpPr>
              <p:cNvPr id="7" name="Freeform 7"/>
              <p:cNvSpPr/>
              <p:nvPr/>
            </p:nvSpPr>
            <p:spPr>
              <a:xfrm>
                <a:off x="72390" y="72390"/>
                <a:ext cx="11038469" cy="4678931"/>
              </a:xfrm>
              <a:custGeom>
                <a:avLst/>
                <a:gdLst/>
                <a:ahLst/>
                <a:cxnLst/>
                <a:rect l="l" t="t" r="r" b="b"/>
                <a:pathLst>
                  <a:path w="11038469" h="4678931">
                    <a:moveTo>
                      <a:pt x="0" y="0"/>
                    </a:moveTo>
                    <a:lnTo>
                      <a:pt x="11038469" y="0"/>
                    </a:lnTo>
                    <a:lnTo>
                      <a:pt x="11038469" y="4678931"/>
                    </a:lnTo>
                    <a:lnTo>
                      <a:pt x="0" y="4678931"/>
                    </a:lnTo>
                    <a:lnTo>
                      <a:pt x="0" y="0"/>
                    </a:lnTo>
                    <a:close/>
                  </a:path>
                </a:pathLst>
              </a:custGeom>
              <a:solidFill>
                <a:srgbClr val="FFFFFF"/>
              </a:solidFill>
            </p:spPr>
          </p:sp>
          <p:sp>
            <p:nvSpPr>
              <p:cNvPr id="8" name="Freeform 8"/>
              <p:cNvSpPr/>
              <p:nvPr/>
            </p:nvSpPr>
            <p:spPr>
              <a:xfrm>
                <a:off x="0" y="0"/>
                <a:ext cx="11183249" cy="4823711"/>
              </a:xfrm>
              <a:custGeom>
                <a:avLst/>
                <a:gdLst/>
                <a:ahLst/>
                <a:cxnLst/>
                <a:rect l="l" t="t" r="r" b="b"/>
                <a:pathLst>
                  <a:path w="11183249" h="4823711">
                    <a:moveTo>
                      <a:pt x="11038470" y="4678931"/>
                    </a:moveTo>
                    <a:lnTo>
                      <a:pt x="11183249" y="4678931"/>
                    </a:lnTo>
                    <a:lnTo>
                      <a:pt x="11183249" y="4823711"/>
                    </a:lnTo>
                    <a:lnTo>
                      <a:pt x="11038470" y="4823711"/>
                    </a:lnTo>
                    <a:lnTo>
                      <a:pt x="11038470"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1038470" y="144780"/>
                    </a:moveTo>
                    <a:lnTo>
                      <a:pt x="11183249" y="144780"/>
                    </a:lnTo>
                    <a:lnTo>
                      <a:pt x="11183249" y="4678931"/>
                    </a:lnTo>
                    <a:lnTo>
                      <a:pt x="11038470" y="4678931"/>
                    </a:lnTo>
                    <a:lnTo>
                      <a:pt x="11038470" y="144780"/>
                    </a:lnTo>
                    <a:close/>
                    <a:moveTo>
                      <a:pt x="144780" y="4678931"/>
                    </a:moveTo>
                    <a:lnTo>
                      <a:pt x="11038470" y="4678931"/>
                    </a:lnTo>
                    <a:lnTo>
                      <a:pt x="11038470" y="4823711"/>
                    </a:lnTo>
                    <a:lnTo>
                      <a:pt x="144780" y="4823711"/>
                    </a:lnTo>
                    <a:lnTo>
                      <a:pt x="144780" y="4678931"/>
                    </a:lnTo>
                    <a:close/>
                    <a:moveTo>
                      <a:pt x="11038470" y="0"/>
                    </a:moveTo>
                    <a:lnTo>
                      <a:pt x="11183249" y="0"/>
                    </a:lnTo>
                    <a:lnTo>
                      <a:pt x="11183249" y="144780"/>
                    </a:lnTo>
                    <a:lnTo>
                      <a:pt x="11038470" y="144780"/>
                    </a:lnTo>
                    <a:lnTo>
                      <a:pt x="11038470" y="0"/>
                    </a:lnTo>
                    <a:close/>
                    <a:moveTo>
                      <a:pt x="0" y="0"/>
                    </a:moveTo>
                    <a:lnTo>
                      <a:pt x="144780" y="0"/>
                    </a:lnTo>
                    <a:lnTo>
                      <a:pt x="144780" y="144780"/>
                    </a:lnTo>
                    <a:lnTo>
                      <a:pt x="0" y="144780"/>
                    </a:lnTo>
                    <a:lnTo>
                      <a:pt x="0" y="0"/>
                    </a:lnTo>
                    <a:close/>
                    <a:moveTo>
                      <a:pt x="144780" y="0"/>
                    </a:moveTo>
                    <a:lnTo>
                      <a:pt x="11038470" y="0"/>
                    </a:lnTo>
                    <a:lnTo>
                      <a:pt x="11038470" y="144780"/>
                    </a:lnTo>
                    <a:lnTo>
                      <a:pt x="144780" y="144780"/>
                    </a:lnTo>
                    <a:lnTo>
                      <a:pt x="144780" y="0"/>
                    </a:lnTo>
                    <a:close/>
                  </a:path>
                </a:pathLst>
              </a:custGeom>
              <a:solidFill>
                <a:srgbClr val="F39200"/>
              </a:solidFill>
            </p:spPr>
          </p:sp>
        </p:grpSp>
        <p:sp>
          <p:nvSpPr>
            <p:cNvPr id="9" name="TextBox 9"/>
            <p:cNvSpPr txBox="1"/>
            <p:nvPr/>
          </p:nvSpPr>
          <p:spPr>
            <a:xfrm>
              <a:off x="328921" y="255431"/>
              <a:ext cx="4817644" cy="171132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239"/>
                </a:lnSpc>
              </a:pPr>
              <a:r>
                <a:rPr lang="en-US" sz="1600" dirty="0">
                  <a:solidFill>
                    <a:srgbClr val="000000"/>
                  </a:solidFill>
                  <a:latin typeface="Calibri"/>
                </a:rPr>
                <a:t>10. You will have uncontrollable cravings throughout pregnancy</a:t>
              </a:r>
            </a:p>
          </p:txBody>
        </p:sp>
      </p:grpSp>
      <p:grpSp>
        <p:nvGrpSpPr>
          <p:cNvPr id="10" name="Group 10"/>
          <p:cNvGrpSpPr/>
          <p:nvPr/>
        </p:nvGrpSpPr>
        <p:grpSpPr>
          <a:xfrm>
            <a:off x="743678" y="2719216"/>
            <a:ext cx="2721297" cy="1173787"/>
            <a:chOff x="0" y="0"/>
            <a:chExt cx="5442594" cy="2347573"/>
          </a:xfrm>
        </p:grpSpPr>
        <p:grpSp>
          <p:nvGrpSpPr>
            <p:cNvPr id="11" name="Group 11"/>
            <p:cNvGrpSpPr/>
            <p:nvPr/>
          </p:nvGrpSpPr>
          <p:grpSpPr>
            <a:xfrm>
              <a:off x="0" y="0"/>
              <a:ext cx="5442594" cy="2347573"/>
              <a:chOff x="0" y="0"/>
              <a:chExt cx="11183249" cy="4823711"/>
            </a:xfrm>
          </p:grpSpPr>
          <p:sp>
            <p:nvSpPr>
              <p:cNvPr id="12" name="Freeform 12"/>
              <p:cNvSpPr/>
              <p:nvPr/>
            </p:nvSpPr>
            <p:spPr>
              <a:xfrm>
                <a:off x="72390" y="72390"/>
                <a:ext cx="11038469" cy="4678931"/>
              </a:xfrm>
              <a:custGeom>
                <a:avLst/>
                <a:gdLst/>
                <a:ahLst/>
                <a:cxnLst/>
                <a:rect l="l" t="t" r="r" b="b"/>
                <a:pathLst>
                  <a:path w="11038469" h="4678931">
                    <a:moveTo>
                      <a:pt x="0" y="0"/>
                    </a:moveTo>
                    <a:lnTo>
                      <a:pt x="11038469" y="0"/>
                    </a:lnTo>
                    <a:lnTo>
                      <a:pt x="11038469" y="4678931"/>
                    </a:lnTo>
                    <a:lnTo>
                      <a:pt x="0" y="4678931"/>
                    </a:lnTo>
                    <a:lnTo>
                      <a:pt x="0" y="0"/>
                    </a:lnTo>
                    <a:close/>
                  </a:path>
                </a:pathLst>
              </a:custGeom>
              <a:solidFill>
                <a:srgbClr val="FFFFFF"/>
              </a:solidFill>
            </p:spPr>
          </p:sp>
          <p:sp>
            <p:nvSpPr>
              <p:cNvPr id="13" name="Freeform 13"/>
              <p:cNvSpPr/>
              <p:nvPr/>
            </p:nvSpPr>
            <p:spPr>
              <a:xfrm>
                <a:off x="0" y="0"/>
                <a:ext cx="11183249" cy="4823711"/>
              </a:xfrm>
              <a:custGeom>
                <a:avLst/>
                <a:gdLst/>
                <a:ahLst/>
                <a:cxnLst/>
                <a:rect l="l" t="t" r="r" b="b"/>
                <a:pathLst>
                  <a:path w="11183249" h="4823711">
                    <a:moveTo>
                      <a:pt x="11038470" y="4678931"/>
                    </a:moveTo>
                    <a:lnTo>
                      <a:pt x="11183249" y="4678931"/>
                    </a:lnTo>
                    <a:lnTo>
                      <a:pt x="11183249" y="4823711"/>
                    </a:lnTo>
                    <a:lnTo>
                      <a:pt x="11038470" y="4823711"/>
                    </a:lnTo>
                    <a:lnTo>
                      <a:pt x="11038470"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1038470" y="144780"/>
                    </a:moveTo>
                    <a:lnTo>
                      <a:pt x="11183249" y="144780"/>
                    </a:lnTo>
                    <a:lnTo>
                      <a:pt x="11183249" y="4678931"/>
                    </a:lnTo>
                    <a:lnTo>
                      <a:pt x="11038470" y="4678931"/>
                    </a:lnTo>
                    <a:lnTo>
                      <a:pt x="11038470" y="144780"/>
                    </a:lnTo>
                    <a:close/>
                    <a:moveTo>
                      <a:pt x="144780" y="4678931"/>
                    </a:moveTo>
                    <a:lnTo>
                      <a:pt x="11038470" y="4678931"/>
                    </a:lnTo>
                    <a:lnTo>
                      <a:pt x="11038470" y="4823711"/>
                    </a:lnTo>
                    <a:lnTo>
                      <a:pt x="144780" y="4823711"/>
                    </a:lnTo>
                    <a:lnTo>
                      <a:pt x="144780" y="4678931"/>
                    </a:lnTo>
                    <a:close/>
                    <a:moveTo>
                      <a:pt x="11038470" y="0"/>
                    </a:moveTo>
                    <a:lnTo>
                      <a:pt x="11183249" y="0"/>
                    </a:lnTo>
                    <a:lnTo>
                      <a:pt x="11183249" y="144780"/>
                    </a:lnTo>
                    <a:lnTo>
                      <a:pt x="11038470" y="144780"/>
                    </a:lnTo>
                    <a:lnTo>
                      <a:pt x="11038470" y="0"/>
                    </a:lnTo>
                    <a:close/>
                    <a:moveTo>
                      <a:pt x="0" y="0"/>
                    </a:moveTo>
                    <a:lnTo>
                      <a:pt x="144780" y="0"/>
                    </a:lnTo>
                    <a:lnTo>
                      <a:pt x="144780" y="144780"/>
                    </a:lnTo>
                    <a:lnTo>
                      <a:pt x="0" y="144780"/>
                    </a:lnTo>
                    <a:lnTo>
                      <a:pt x="0" y="0"/>
                    </a:lnTo>
                    <a:close/>
                    <a:moveTo>
                      <a:pt x="144780" y="0"/>
                    </a:moveTo>
                    <a:lnTo>
                      <a:pt x="11038470" y="0"/>
                    </a:lnTo>
                    <a:lnTo>
                      <a:pt x="11038470" y="144780"/>
                    </a:lnTo>
                    <a:lnTo>
                      <a:pt x="144780" y="144780"/>
                    </a:lnTo>
                    <a:lnTo>
                      <a:pt x="144780" y="0"/>
                    </a:lnTo>
                    <a:close/>
                  </a:path>
                </a:pathLst>
              </a:custGeom>
              <a:solidFill>
                <a:srgbClr val="F39200"/>
              </a:solidFill>
            </p:spPr>
          </p:sp>
        </p:grpSp>
        <p:sp>
          <p:nvSpPr>
            <p:cNvPr id="14" name="TextBox 14"/>
            <p:cNvSpPr txBox="1"/>
            <p:nvPr/>
          </p:nvSpPr>
          <p:spPr>
            <a:xfrm>
              <a:off x="328921" y="255431"/>
              <a:ext cx="4817644" cy="171132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239"/>
                </a:lnSpc>
              </a:pPr>
              <a:r>
                <a:rPr lang="en-US" sz="1600" dirty="0">
                  <a:solidFill>
                    <a:srgbClr val="000000"/>
                  </a:solidFill>
                  <a:latin typeface="Calibri"/>
                </a:rPr>
                <a:t>11. High blood pressure during pregnancy is a life-threatening condition</a:t>
              </a:r>
            </a:p>
          </p:txBody>
        </p:sp>
      </p:grpSp>
      <p:grpSp>
        <p:nvGrpSpPr>
          <p:cNvPr id="15" name="Group 15"/>
          <p:cNvGrpSpPr/>
          <p:nvPr/>
        </p:nvGrpSpPr>
        <p:grpSpPr>
          <a:xfrm>
            <a:off x="743678" y="4548046"/>
            <a:ext cx="2721297" cy="1173787"/>
            <a:chOff x="0" y="0"/>
            <a:chExt cx="5442594" cy="2347573"/>
          </a:xfrm>
        </p:grpSpPr>
        <p:grpSp>
          <p:nvGrpSpPr>
            <p:cNvPr id="16" name="Group 16"/>
            <p:cNvGrpSpPr/>
            <p:nvPr/>
          </p:nvGrpSpPr>
          <p:grpSpPr>
            <a:xfrm>
              <a:off x="0" y="0"/>
              <a:ext cx="5442594" cy="2347573"/>
              <a:chOff x="0" y="0"/>
              <a:chExt cx="11183249" cy="4823711"/>
            </a:xfrm>
          </p:grpSpPr>
          <p:sp>
            <p:nvSpPr>
              <p:cNvPr id="17" name="Freeform 17"/>
              <p:cNvSpPr/>
              <p:nvPr/>
            </p:nvSpPr>
            <p:spPr>
              <a:xfrm>
                <a:off x="72390" y="72390"/>
                <a:ext cx="11038469" cy="4678931"/>
              </a:xfrm>
              <a:custGeom>
                <a:avLst/>
                <a:gdLst/>
                <a:ahLst/>
                <a:cxnLst/>
                <a:rect l="l" t="t" r="r" b="b"/>
                <a:pathLst>
                  <a:path w="11038469" h="4678931">
                    <a:moveTo>
                      <a:pt x="0" y="0"/>
                    </a:moveTo>
                    <a:lnTo>
                      <a:pt x="11038469" y="0"/>
                    </a:lnTo>
                    <a:lnTo>
                      <a:pt x="11038469" y="4678931"/>
                    </a:lnTo>
                    <a:lnTo>
                      <a:pt x="0" y="4678931"/>
                    </a:lnTo>
                    <a:lnTo>
                      <a:pt x="0" y="0"/>
                    </a:lnTo>
                    <a:close/>
                  </a:path>
                </a:pathLst>
              </a:custGeom>
              <a:solidFill>
                <a:srgbClr val="FFFFFF"/>
              </a:solidFill>
            </p:spPr>
          </p:sp>
          <p:sp>
            <p:nvSpPr>
              <p:cNvPr id="18" name="Freeform 18"/>
              <p:cNvSpPr/>
              <p:nvPr/>
            </p:nvSpPr>
            <p:spPr>
              <a:xfrm>
                <a:off x="0" y="0"/>
                <a:ext cx="11183249" cy="4823711"/>
              </a:xfrm>
              <a:custGeom>
                <a:avLst/>
                <a:gdLst/>
                <a:ahLst/>
                <a:cxnLst/>
                <a:rect l="l" t="t" r="r" b="b"/>
                <a:pathLst>
                  <a:path w="11183249" h="4823711">
                    <a:moveTo>
                      <a:pt x="11038470" y="4678931"/>
                    </a:moveTo>
                    <a:lnTo>
                      <a:pt x="11183249" y="4678931"/>
                    </a:lnTo>
                    <a:lnTo>
                      <a:pt x="11183249" y="4823711"/>
                    </a:lnTo>
                    <a:lnTo>
                      <a:pt x="11038470" y="4823711"/>
                    </a:lnTo>
                    <a:lnTo>
                      <a:pt x="11038470"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1038470" y="144780"/>
                    </a:moveTo>
                    <a:lnTo>
                      <a:pt x="11183249" y="144780"/>
                    </a:lnTo>
                    <a:lnTo>
                      <a:pt x="11183249" y="4678931"/>
                    </a:lnTo>
                    <a:lnTo>
                      <a:pt x="11038470" y="4678931"/>
                    </a:lnTo>
                    <a:lnTo>
                      <a:pt x="11038470" y="144780"/>
                    </a:lnTo>
                    <a:close/>
                    <a:moveTo>
                      <a:pt x="144780" y="4678931"/>
                    </a:moveTo>
                    <a:lnTo>
                      <a:pt x="11038470" y="4678931"/>
                    </a:lnTo>
                    <a:lnTo>
                      <a:pt x="11038470" y="4823711"/>
                    </a:lnTo>
                    <a:lnTo>
                      <a:pt x="144780" y="4823711"/>
                    </a:lnTo>
                    <a:lnTo>
                      <a:pt x="144780" y="4678931"/>
                    </a:lnTo>
                    <a:close/>
                    <a:moveTo>
                      <a:pt x="11038470" y="0"/>
                    </a:moveTo>
                    <a:lnTo>
                      <a:pt x="11183249" y="0"/>
                    </a:lnTo>
                    <a:lnTo>
                      <a:pt x="11183249" y="144780"/>
                    </a:lnTo>
                    <a:lnTo>
                      <a:pt x="11038470" y="144780"/>
                    </a:lnTo>
                    <a:lnTo>
                      <a:pt x="11038470" y="0"/>
                    </a:lnTo>
                    <a:close/>
                    <a:moveTo>
                      <a:pt x="0" y="0"/>
                    </a:moveTo>
                    <a:lnTo>
                      <a:pt x="144780" y="0"/>
                    </a:lnTo>
                    <a:lnTo>
                      <a:pt x="144780" y="144780"/>
                    </a:lnTo>
                    <a:lnTo>
                      <a:pt x="0" y="144780"/>
                    </a:lnTo>
                    <a:lnTo>
                      <a:pt x="0" y="0"/>
                    </a:lnTo>
                    <a:close/>
                    <a:moveTo>
                      <a:pt x="144780" y="0"/>
                    </a:moveTo>
                    <a:lnTo>
                      <a:pt x="11038470" y="0"/>
                    </a:lnTo>
                    <a:lnTo>
                      <a:pt x="11038470" y="144780"/>
                    </a:lnTo>
                    <a:lnTo>
                      <a:pt x="144780" y="144780"/>
                    </a:lnTo>
                    <a:lnTo>
                      <a:pt x="144780" y="0"/>
                    </a:lnTo>
                    <a:close/>
                  </a:path>
                </a:pathLst>
              </a:custGeom>
              <a:solidFill>
                <a:srgbClr val="F39200"/>
              </a:solidFill>
            </p:spPr>
          </p:sp>
        </p:grpSp>
        <p:sp>
          <p:nvSpPr>
            <p:cNvPr id="19" name="TextBox 19"/>
            <p:cNvSpPr txBox="1"/>
            <p:nvPr/>
          </p:nvSpPr>
          <p:spPr>
            <a:xfrm>
              <a:off x="328921" y="255431"/>
              <a:ext cx="4817644" cy="171132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239"/>
                </a:lnSpc>
              </a:pPr>
              <a:r>
                <a:rPr lang="en-US" sz="1600" dirty="0">
                  <a:solidFill>
                    <a:srgbClr val="000000"/>
                  </a:solidFill>
                  <a:latin typeface="Calibri"/>
                </a:rPr>
                <a:t>12. It is illegal to fly during pregnancy</a:t>
              </a:r>
            </a:p>
            <a:p>
              <a:pPr algn="ctr">
                <a:lnSpc>
                  <a:spcPts val="2239"/>
                </a:lnSpc>
              </a:pPr>
              <a:endParaRPr lang="en-US" sz="1600" dirty="0">
                <a:solidFill>
                  <a:srgbClr val="000000"/>
                </a:solidFill>
                <a:latin typeface="Calibri"/>
              </a:endParaRPr>
            </a:p>
          </p:txBody>
        </p:sp>
      </p:grpSp>
      <p:grpSp>
        <p:nvGrpSpPr>
          <p:cNvPr id="20" name="Group 20"/>
          <p:cNvGrpSpPr/>
          <p:nvPr/>
        </p:nvGrpSpPr>
        <p:grpSpPr>
          <a:xfrm>
            <a:off x="3841245" y="1040471"/>
            <a:ext cx="4596146" cy="1173787"/>
            <a:chOff x="0" y="0"/>
            <a:chExt cx="18887995" cy="4823711"/>
          </a:xfrm>
        </p:grpSpPr>
        <p:sp>
          <p:nvSpPr>
            <p:cNvPr id="21" name="Freeform 21"/>
            <p:cNvSpPr/>
            <p:nvPr/>
          </p:nvSpPr>
          <p:spPr>
            <a:xfrm>
              <a:off x="72390" y="72390"/>
              <a:ext cx="18743215" cy="4678931"/>
            </a:xfrm>
            <a:custGeom>
              <a:avLst/>
              <a:gdLst/>
              <a:ahLst/>
              <a:cxnLst/>
              <a:rect l="l" t="t" r="r" b="b"/>
              <a:pathLst>
                <a:path w="18743215" h="4678931">
                  <a:moveTo>
                    <a:pt x="0" y="0"/>
                  </a:moveTo>
                  <a:lnTo>
                    <a:pt x="18743215" y="0"/>
                  </a:lnTo>
                  <a:lnTo>
                    <a:pt x="18743215" y="4678931"/>
                  </a:lnTo>
                  <a:lnTo>
                    <a:pt x="0" y="4678931"/>
                  </a:lnTo>
                  <a:lnTo>
                    <a:pt x="0" y="0"/>
                  </a:lnTo>
                  <a:close/>
                </a:path>
              </a:pathLst>
            </a:custGeom>
            <a:solidFill>
              <a:srgbClr val="FFFFFF"/>
            </a:solidFill>
          </p:spPr>
        </p:sp>
        <p:sp>
          <p:nvSpPr>
            <p:cNvPr id="22" name="Freeform 22"/>
            <p:cNvSpPr/>
            <p:nvPr/>
          </p:nvSpPr>
          <p:spPr>
            <a:xfrm>
              <a:off x="0" y="0"/>
              <a:ext cx="18887994" cy="4823711"/>
            </a:xfrm>
            <a:custGeom>
              <a:avLst/>
              <a:gdLst/>
              <a:ahLst/>
              <a:cxnLst/>
              <a:rect l="l" t="t" r="r" b="b"/>
              <a:pathLst>
                <a:path w="18887994" h="4823711">
                  <a:moveTo>
                    <a:pt x="18743216" y="4678931"/>
                  </a:moveTo>
                  <a:lnTo>
                    <a:pt x="18887994" y="4678931"/>
                  </a:lnTo>
                  <a:lnTo>
                    <a:pt x="18887994" y="4823711"/>
                  </a:lnTo>
                  <a:lnTo>
                    <a:pt x="18743216" y="4823711"/>
                  </a:lnTo>
                  <a:lnTo>
                    <a:pt x="18743216"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8743216" y="144780"/>
                  </a:moveTo>
                  <a:lnTo>
                    <a:pt x="18887994" y="144780"/>
                  </a:lnTo>
                  <a:lnTo>
                    <a:pt x="18887994" y="4678931"/>
                  </a:lnTo>
                  <a:lnTo>
                    <a:pt x="18743216" y="4678931"/>
                  </a:lnTo>
                  <a:lnTo>
                    <a:pt x="18743216" y="144780"/>
                  </a:lnTo>
                  <a:close/>
                  <a:moveTo>
                    <a:pt x="144780" y="4678931"/>
                  </a:moveTo>
                  <a:lnTo>
                    <a:pt x="18743216" y="4678931"/>
                  </a:lnTo>
                  <a:lnTo>
                    <a:pt x="18743216" y="4823711"/>
                  </a:lnTo>
                  <a:lnTo>
                    <a:pt x="144780" y="4823711"/>
                  </a:lnTo>
                  <a:lnTo>
                    <a:pt x="144780" y="4678931"/>
                  </a:lnTo>
                  <a:close/>
                  <a:moveTo>
                    <a:pt x="18743216" y="0"/>
                  </a:moveTo>
                  <a:lnTo>
                    <a:pt x="18887994" y="0"/>
                  </a:lnTo>
                  <a:lnTo>
                    <a:pt x="18887994" y="144780"/>
                  </a:lnTo>
                  <a:lnTo>
                    <a:pt x="18743216" y="144780"/>
                  </a:lnTo>
                  <a:lnTo>
                    <a:pt x="18743216" y="0"/>
                  </a:lnTo>
                  <a:close/>
                  <a:moveTo>
                    <a:pt x="0" y="0"/>
                  </a:moveTo>
                  <a:lnTo>
                    <a:pt x="144780" y="0"/>
                  </a:lnTo>
                  <a:lnTo>
                    <a:pt x="144780" y="144780"/>
                  </a:lnTo>
                  <a:lnTo>
                    <a:pt x="0" y="144780"/>
                  </a:lnTo>
                  <a:lnTo>
                    <a:pt x="0" y="0"/>
                  </a:lnTo>
                  <a:close/>
                  <a:moveTo>
                    <a:pt x="144780" y="0"/>
                  </a:moveTo>
                  <a:lnTo>
                    <a:pt x="18743216" y="0"/>
                  </a:lnTo>
                  <a:lnTo>
                    <a:pt x="18743216" y="144780"/>
                  </a:lnTo>
                  <a:lnTo>
                    <a:pt x="144780" y="144780"/>
                  </a:lnTo>
                  <a:lnTo>
                    <a:pt x="144780" y="0"/>
                  </a:lnTo>
                  <a:close/>
                </a:path>
              </a:pathLst>
            </a:custGeom>
            <a:solidFill>
              <a:srgbClr val="F39200"/>
            </a:solidFill>
          </p:spPr>
        </p:sp>
      </p:grpSp>
      <p:grpSp>
        <p:nvGrpSpPr>
          <p:cNvPr id="23" name="Group 23"/>
          <p:cNvGrpSpPr/>
          <p:nvPr/>
        </p:nvGrpSpPr>
        <p:grpSpPr>
          <a:xfrm>
            <a:off x="3841245" y="2719216"/>
            <a:ext cx="4596146" cy="1173787"/>
            <a:chOff x="0" y="0"/>
            <a:chExt cx="18887995" cy="4823711"/>
          </a:xfrm>
        </p:grpSpPr>
        <p:sp>
          <p:nvSpPr>
            <p:cNvPr id="24" name="Freeform 24"/>
            <p:cNvSpPr/>
            <p:nvPr/>
          </p:nvSpPr>
          <p:spPr>
            <a:xfrm>
              <a:off x="72390" y="72390"/>
              <a:ext cx="18743215" cy="4678931"/>
            </a:xfrm>
            <a:custGeom>
              <a:avLst/>
              <a:gdLst/>
              <a:ahLst/>
              <a:cxnLst/>
              <a:rect l="l" t="t" r="r" b="b"/>
              <a:pathLst>
                <a:path w="18743215" h="4678931">
                  <a:moveTo>
                    <a:pt x="0" y="0"/>
                  </a:moveTo>
                  <a:lnTo>
                    <a:pt x="18743215" y="0"/>
                  </a:lnTo>
                  <a:lnTo>
                    <a:pt x="18743215" y="4678931"/>
                  </a:lnTo>
                  <a:lnTo>
                    <a:pt x="0" y="4678931"/>
                  </a:lnTo>
                  <a:lnTo>
                    <a:pt x="0" y="0"/>
                  </a:lnTo>
                  <a:close/>
                </a:path>
              </a:pathLst>
            </a:custGeom>
            <a:solidFill>
              <a:srgbClr val="FFFFFF"/>
            </a:solidFill>
          </p:spPr>
        </p:sp>
        <p:sp>
          <p:nvSpPr>
            <p:cNvPr id="25" name="Freeform 25"/>
            <p:cNvSpPr/>
            <p:nvPr/>
          </p:nvSpPr>
          <p:spPr>
            <a:xfrm>
              <a:off x="0" y="0"/>
              <a:ext cx="18887994" cy="4823711"/>
            </a:xfrm>
            <a:custGeom>
              <a:avLst/>
              <a:gdLst/>
              <a:ahLst/>
              <a:cxnLst/>
              <a:rect l="l" t="t" r="r" b="b"/>
              <a:pathLst>
                <a:path w="18887994" h="4823711">
                  <a:moveTo>
                    <a:pt x="18743216" y="4678931"/>
                  </a:moveTo>
                  <a:lnTo>
                    <a:pt x="18887994" y="4678931"/>
                  </a:lnTo>
                  <a:lnTo>
                    <a:pt x="18887994" y="4823711"/>
                  </a:lnTo>
                  <a:lnTo>
                    <a:pt x="18743216" y="4823711"/>
                  </a:lnTo>
                  <a:lnTo>
                    <a:pt x="18743216"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8743216" y="144780"/>
                  </a:moveTo>
                  <a:lnTo>
                    <a:pt x="18887994" y="144780"/>
                  </a:lnTo>
                  <a:lnTo>
                    <a:pt x="18887994" y="4678931"/>
                  </a:lnTo>
                  <a:lnTo>
                    <a:pt x="18743216" y="4678931"/>
                  </a:lnTo>
                  <a:lnTo>
                    <a:pt x="18743216" y="144780"/>
                  </a:lnTo>
                  <a:close/>
                  <a:moveTo>
                    <a:pt x="144780" y="4678931"/>
                  </a:moveTo>
                  <a:lnTo>
                    <a:pt x="18743216" y="4678931"/>
                  </a:lnTo>
                  <a:lnTo>
                    <a:pt x="18743216" y="4823711"/>
                  </a:lnTo>
                  <a:lnTo>
                    <a:pt x="144780" y="4823711"/>
                  </a:lnTo>
                  <a:lnTo>
                    <a:pt x="144780" y="4678931"/>
                  </a:lnTo>
                  <a:close/>
                  <a:moveTo>
                    <a:pt x="18743216" y="0"/>
                  </a:moveTo>
                  <a:lnTo>
                    <a:pt x="18887994" y="0"/>
                  </a:lnTo>
                  <a:lnTo>
                    <a:pt x="18887994" y="144780"/>
                  </a:lnTo>
                  <a:lnTo>
                    <a:pt x="18743216" y="144780"/>
                  </a:lnTo>
                  <a:lnTo>
                    <a:pt x="18743216" y="0"/>
                  </a:lnTo>
                  <a:close/>
                  <a:moveTo>
                    <a:pt x="0" y="0"/>
                  </a:moveTo>
                  <a:lnTo>
                    <a:pt x="144780" y="0"/>
                  </a:lnTo>
                  <a:lnTo>
                    <a:pt x="144780" y="144780"/>
                  </a:lnTo>
                  <a:lnTo>
                    <a:pt x="0" y="144780"/>
                  </a:lnTo>
                  <a:lnTo>
                    <a:pt x="0" y="0"/>
                  </a:lnTo>
                  <a:close/>
                  <a:moveTo>
                    <a:pt x="144780" y="0"/>
                  </a:moveTo>
                  <a:lnTo>
                    <a:pt x="18743216" y="0"/>
                  </a:lnTo>
                  <a:lnTo>
                    <a:pt x="18743216" y="144780"/>
                  </a:lnTo>
                  <a:lnTo>
                    <a:pt x="144780" y="144780"/>
                  </a:lnTo>
                  <a:lnTo>
                    <a:pt x="144780" y="0"/>
                  </a:lnTo>
                  <a:close/>
                </a:path>
              </a:pathLst>
            </a:custGeom>
            <a:solidFill>
              <a:srgbClr val="F39200"/>
            </a:solidFill>
          </p:spPr>
        </p:sp>
      </p:grpSp>
      <p:grpSp>
        <p:nvGrpSpPr>
          <p:cNvPr id="26" name="Group 26"/>
          <p:cNvGrpSpPr/>
          <p:nvPr/>
        </p:nvGrpSpPr>
        <p:grpSpPr>
          <a:xfrm>
            <a:off x="3797928" y="4548046"/>
            <a:ext cx="4596146" cy="1173787"/>
            <a:chOff x="0" y="0"/>
            <a:chExt cx="18887995" cy="4823711"/>
          </a:xfrm>
        </p:grpSpPr>
        <p:sp>
          <p:nvSpPr>
            <p:cNvPr id="27" name="Freeform 27"/>
            <p:cNvSpPr/>
            <p:nvPr/>
          </p:nvSpPr>
          <p:spPr>
            <a:xfrm>
              <a:off x="72390" y="72390"/>
              <a:ext cx="18743215" cy="4678931"/>
            </a:xfrm>
            <a:custGeom>
              <a:avLst/>
              <a:gdLst/>
              <a:ahLst/>
              <a:cxnLst/>
              <a:rect l="l" t="t" r="r" b="b"/>
              <a:pathLst>
                <a:path w="18743215" h="4678931">
                  <a:moveTo>
                    <a:pt x="0" y="0"/>
                  </a:moveTo>
                  <a:lnTo>
                    <a:pt x="18743215" y="0"/>
                  </a:lnTo>
                  <a:lnTo>
                    <a:pt x="18743215" y="4678931"/>
                  </a:lnTo>
                  <a:lnTo>
                    <a:pt x="0" y="4678931"/>
                  </a:lnTo>
                  <a:lnTo>
                    <a:pt x="0" y="0"/>
                  </a:lnTo>
                  <a:close/>
                </a:path>
              </a:pathLst>
            </a:custGeom>
            <a:solidFill>
              <a:srgbClr val="FFFFFF"/>
            </a:solidFill>
          </p:spPr>
        </p:sp>
        <p:sp>
          <p:nvSpPr>
            <p:cNvPr id="28" name="Freeform 28"/>
            <p:cNvSpPr/>
            <p:nvPr/>
          </p:nvSpPr>
          <p:spPr>
            <a:xfrm>
              <a:off x="0" y="0"/>
              <a:ext cx="18887994" cy="4823711"/>
            </a:xfrm>
            <a:custGeom>
              <a:avLst/>
              <a:gdLst/>
              <a:ahLst/>
              <a:cxnLst/>
              <a:rect l="l" t="t" r="r" b="b"/>
              <a:pathLst>
                <a:path w="18887994" h="4823711">
                  <a:moveTo>
                    <a:pt x="18743216" y="4678931"/>
                  </a:moveTo>
                  <a:lnTo>
                    <a:pt x="18887994" y="4678931"/>
                  </a:lnTo>
                  <a:lnTo>
                    <a:pt x="18887994" y="4823711"/>
                  </a:lnTo>
                  <a:lnTo>
                    <a:pt x="18743216" y="4823711"/>
                  </a:lnTo>
                  <a:lnTo>
                    <a:pt x="18743216"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8743216" y="144780"/>
                  </a:moveTo>
                  <a:lnTo>
                    <a:pt x="18887994" y="144780"/>
                  </a:lnTo>
                  <a:lnTo>
                    <a:pt x="18887994" y="4678931"/>
                  </a:lnTo>
                  <a:lnTo>
                    <a:pt x="18743216" y="4678931"/>
                  </a:lnTo>
                  <a:lnTo>
                    <a:pt x="18743216" y="144780"/>
                  </a:lnTo>
                  <a:close/>
                  <a:moveTo>
                    <a:pt x="144780" y="4678931"/>
                  </a:moveTo>
                  <a:lnTo>
                    <a:pt x="18743216" y="4678931"/>
                  </a:lnTo>
                  <a:lnTo>
                    <a:pt x="18743216" y="4823711"/>
                  </a:lnTo>
                  <a:lnTo>
                    <a:pt x="144780" y="4823711"/>
                  </a:lnTo>
                  <a:lnTo>
                    <a:pt x="144780" y="4678931"/>
                  </a:lnTo>
                  <a:close/>
                  <a:moveTo>
                    <a:pt x="18743216" y="0"/>
                  </a:moveTo>
                  <a:lnTo>
                    <a:pt x="18887994" y="0"/>
                  </a:lnTo>
                  <a:lnTo>
                    <a:pt x="18887994" y="144780"/>
                  </a:lnTo>
                  <a:lnTo>
                    <a:pt x="18743216" y="144780"/>
                  </a:lnTo>
                  <a:lnTo>
                    <a:pt x="18743216" y="0"/>
                  </a:lnTo>
                  <a:close/>
                  <a:moveTo>
                    <a:pt x="0" y="0"/>
                  </a:moveTo>
                  <a:lnTo>
                    <a:pt x="144780" y="0"/>
                  </a:lnTo>
                  <a:lnTo>
                    <a:pt x="144780" y="144780"/>
                  </a:lnTo>
                  <a:lnTo>
                    <a:pt x="0" y="144780"/>
                  </a:lnTo>
                  <a:lnTo>
                    <a:pt x="0" y="0"/>
                  </a:lnTo>
                  <a:close/>
                  <a:moveTo>
                    <a:pt x="144780" y="0"/>
                  </a:moveTo>
                  <a:lnTo>
                    <a:pt x="18743216" y="0"/>
                  </a:lnTo>
                  <a:lnTo>
                    <a:pt x="18743216" y="144780"/>
                  </a:lnTo>
                  <a:lnTo>
                    <a:pt x="144780" y="144780"/>
                  </a:lnTo>
                  <a:lnTo>
                    <a:pt x="144780" y="0"/>
                  </a:lnTo>
                  <a:close/>
                </a:path>
              </a:pathLst>
            </a:custGeom>
            <a:solidFill>
              <a:srgbClr val="F39200"/>
            </a:solidFill>
          </p:spPr>
        </p:sp>
      </p:grpSp>
      <p:pic>
        <p:nvPicPr>
          <p:cNvPr id="29" name="Picture 29"/>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8672749" y="1408316"/>
            <a:ext cx="3065888" cy="4087851"/>
          </a:xfrm>
          <a:prstGeom prst="rect">
            <a:avLst/>
          </a:prstGeom>
        </p:spPr>
      </p:pic>
      <p:sp>
        <p:nvSpPr>
          <p:cNvPr id="30" name="TextBox 30"/>
          <p:cNvSpPr txBox="1"/>
          <p:nvPr/>
        </p:nvSpPr>
        <p:spPr>
          <a:xfrm>
            <a:off x="4108267" y="100698"/>
            <a:ext cx="3096895" cy="62658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5226"/>
              </a:lnSpc>
            </a:pPr>
            <a:r>
              <a:rPr lang="en-US" sz="3734" dirty="0">
                <a:solidFill>
                  <a:srgbClr val="F39200"/>
                </a:solidFill>
                <a:latin typeface="Calibri"/>
              </a:rPr>
              <a:t>Myth or reality?</a:t>
            </a:r>
          </a:p>
        </p:txBody>
      </p:sp>
      <p:sp>
        <p:nvSpPr>
          <p:cNvPr id="31" name="TextBox 31"/>
          <p:cNvSpPr txBox="1"/>
          <p:nvPr/>
        </p:nvSpPr>
        <p:spPr>
          <a:xfrm>
            <a:off x="3960478" y="1146345"/>
            <a:ext cx="4476912" cy="119080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2301"/>
              </a:lnSpc>
            </a:pPr>
            <a:r>
              <a:rPr lang="en-US" sz="1643" dirty="0">
                <a:solidFill>
                  <a:srgbClr val="000000"/>
                </a:solidFill>
              </a:rPr>
              <a:t>Some women experience cravings for certain foods  but this is usually short-term and doesn't affect everyone.</a:t>
            </a:r>
          </a:p>
          <a:p>
            <a:pPr>
              <a:lnSpc>
                <a:spcPts val="2301"/>
              </a:lnSpc>
            </a:pPr>
            <a:endParaRPr lang="en-US" sz="1643" dirty="0">
              <a:solidFill>
                <a:srgbClr val="000000"/>
              </a:solidFill>
              <a:latin typeface="Calibri Bold"/>
            </a:endParaRPr>
          </a:p>
        </p:txBody>
      </p:sp>
      <p:sp>
        <p:nvSpPr>
          <p:cNvPr id="32" name="TextBox 32"/>
          <p:cNvSpPr txBox="1"/>
          <p:nvPr/>
        </p:nvSpPr>
        <p:spPr>
          <a:xfrm>
            <a:off x="3960478" y="2825091"/>
            <a:ext cx="4476912" cy="119080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2301"/>
              </a:lnSpc>
            </a:pPr>
            <a:r>
              <a:rPr lang="en-US" sz="1643" dirty="0">
                <a:solidFill>
                  <a:srgbClr val="000000"/>
                </a:solidFill>
              </a:rPr>
              <a:t>High blood pressure can lead to pre-eclampsia a potentially life-threatening condition. Regular health checks are vital to monitor this.</a:t>
            </a:r>
          </a:p>
          <a:p>
            <a:pPr>
              <a:lnSpc>
                <a:spcPts val="2301"/>
              </a:lnSpc>
            </a:pPr>
            <a:endParaRPr lang="en-US" sz="1643" dirty="0">
              <a:solidFill>
                <a:srgbClr val="000000"/>
              </a:solidFill>
              <a:latin typeface="Calibri Bold"/>
            </a:endParaRPr>
          </a:p>
        </p:txBody>
      </p:sp>
      <p:sp>
        <p:nvSpPr>
          <p:cNvPr id="33" name="TextBox 33"/>
          <p:cNvSpPr txBox="1"/>
          <p:nvPr/>
        </p:nvSpPr>
        <p:spPr>
          <a:xfrm>
            <a:off x="3917161" y="4653921"/>
            <a:ext cx="4476912" cy="119080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2301"/>
              </a:lnSpc>
            </a:pPr>
            <a:r>
              <a:rPr lang="en-US" sz="1643" dirty="0">
                <a:solidFill>
                  <a:srgbClr val="000000"/>
                </a:solidFill>
              </a:rPr>
              <a:t>After 28 weeks of pregnancy some airlines will require a letter from a GP to allow pregnant women to fly. There is a small risk of blood clots from flying.</a:t>
            </a:r>
          </a:p>
          <a:p>
            <a:pPr>
              <a:lnSpc>
                <a:spcPts val="2301"/>
              </a:lnSpc>
            </a:pPr>
            <a:endParaRPr lang="en-US" sz="1643" dirty="0">
              <a:solidFill>
                <a:srgbClr val="000000"/>
              </a:solidFill>
              <a:latin typeface="Calibri Bold"/>
            </a:endParaRPr>
          </a:p>
        </p:txBody>
      </p:sp>
      <p:pic>
        <p:nvPicPr>
          <p:cNvPr id="34" name="Picture 34"/>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p:blipFill>
        <p:spPr>
          <a:xfrm>
            <a:off x="2912797" y="1946472"/>
            <a:ext cx="552179" cy="530091"/>
          </a:xfrm>
          <a:prstGeom prst="rect">
            <a:avLst/>
          </a:prstGeom>
        </p:spPr>
      </p:pic>
      <p:pic>
        <p:nvPicPr>
          <p:cNvPr id="35" name="Picture 35"/>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p:blipFill>
        <p:spPr>
          <a:xfrm>
            <a:off x="2912797" y="3452241"/>
            <a:ext cx="730917" cy="603920"/>
          </a:xfrm>
          <a:prstGeom prst="rect">
            <a:avLst/>
          </a:prstGeom>
        </p:spPr>
      </p:pic>
      <p:pic>
        <p:nvPicPr>
          <p:cNvPr id="36" name="Picture 36"/>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p:blipFill>
        <p:spPr>
          <a:xfrm>
            <a:off x="3002165" y="5456788"/>
            <a:ext cx="552179" cy="530091"/>
          </a:xfrm>
          <a:prstGeom prst="rect">
            <a:avLst/>
          </a:prstGeom>
        </p:spPr>
      </p:pic>
      <p:sp>
        <p:nvSpPr>
          <p:cNvPr id="39" name="TextBox 38">
            <a:extLst>
              <a:ext uri="{FF2B5EF4-FFF2-40B4-BE49-F238E27FC236}">
                <a16:creationId xmlns:a16="http://schemas.microsoft.com/office/drawing/2014/main" id="{8D306B47-BBB4-E57C-183D-3E354B21E941}"/>
              </a:ext>
            </a:extLst>
          </p:cNvPr>
          <p:cNvSpPr txBox="1"/>
          <p:nvPr/>
        </p:nvSpPr>
        <p:spPr>
          <a:xfrm>
            <a:off x="0" y="0"/>
            <a:ext cx="12192000" cy="923330"/>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5400" b="1">
                <a:solidFill>
                  <a:schemeClr val="bg1"/>
                </a:solidFill>
                <a:ea typeface="Calibri"/>
                <a:cs typeface="Calibri"/>
              </a:rPr>
              <a:t>Pregnancy: True or false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down)">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wipe(down)">
                                      <p:cBhvr>
                                        <p:cTn id="12" dur="5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wipe(down)">
                                      <p:cBhvr>
                                        <p:cTn id="1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P spid="3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5800" y="1086949"/>
            <a:ext cx="2721297" cy="1173787"/>
            <a:chOff x="0" y="0"/>
            <a:chExt cx="5442594" cy="2347573"/>
          </a:xfrm>
        </p:grpSpPr>
        <p:grpSp>
          <p:nvGrpSpPr>
            <p:cNvPr id="3" name="Group 3"/>
            <p:cNvGrpSpPr/>
            <p:nvPr/>
          </p:nvGrpSpPr>
          <p:grpSpPr>
            <a:xfrm>
              <a:off x="0" y="0"/>
              <a:ext cx="5442594" cy="2347573"/>
              <a:chOff x="0" y="0"/>
              <a:chExt cx="11183249" cy="4823711"/>
            </a:xfrm>
          </p:grpSpPr>
          <p:sp>
            <p:nvSpPr>
              <p:cNvPr id="4" name="Freeform 4"/>
              <p:cNvSpPr/>
              <p:nvPr/>
            </p:nvSpPr>
            <p:spPr>
              <a:xfrm>
                <a:off x="72390" y="72390"/>
                <a:ext cx="11038469" cy="4678931"/>
              </a:xfrm>
              <a:custGeom>
                <a:avLst/>
                <a:gdLst/>
                <a:ahLst/>
                <a:cxnLst/>
                <a:rect l="l" t="t" r="r" b="b"/>
                <a:pathLst>
                  <a:path w="11038469" h="4678931">
                    <a:moveTo>
                      <a:pt x="0" y="0"/>
                    </a:moveTo>
                    <a:lnTo>
                      <a:pt x="11038469" y="0"/>
                    </a:lnTo>
                    <a:lnTo>
                      <a:pt x="11038469" y="4678931"/>
                    </a:lnTo>
                    <a:lnTo>
                      <a:pt x="0" y="4678931"/>
                    </a:lnTo>
                    <a:lnTo>
                      <a:pt x="0" y="0"/>
                    </a:lnTo>
                    <a:close/>
                  </a:path>
                </a:pathLst>
              </a:custGeom>
              <a:solidFill>
                <a:srgbClr val="FFFFFF"/>
              </a:solidFill>
            </p:spPr>
          </p:sp>
          <p:sp>
            <p:nvSpPr>
              <p:cNvPr id="5" name="Freeform 5"/>
              <p:cNvSpPr/>
              <p:nvPr/>
            </p:nvSpPr>
            <p:spPr>
              <a:xfrm>
                <a:off x="0" y="0"/>
                <a:ext cx="11183249" cy="4823711"/>
              </a:xfrm>
              <a:custGeom>
                <a:avLst/>
                <a:gdLst/>
                <a:ahLst/>
                <a:cxnLst/>
                <a:rect l="l" t="t" r="r" b="b"/>
                <a:pathLst>
                  <a:path w="11183249" h="4823711">
                    <a:moveTo>
                      <a:pt x="11038470" y="4678931"/>
                    </a:moveTo>
                    <a:lnTo>
                      <a:pt x="11183249" y="4678931"/>
                    </a:lnTo>
                    <a:lnTo>
                      <a:pt x="11183249" y="4823711"/>
                    </a:lnTo>
                    <a:lnTo>
                      <a:pt x="11038470" y="4823711"/>
                    </a:lnTo>
                    <a:lnTo>
                      <a:pt x="11038470"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1038470" y="144780"/>
                    </a:moveTo>
                    <a:lnTo>
                      <a:pt x="11183249" y="144780"/>
                    </a:lnTo>
                    <a:lnTo>
                      <a:pt x="11183249" y="4678931"/>
                    </a:lnTo>
                    <a:lnTo>
                      <a:pt x="11038470" y="4678931"/>
                    </a:lnTo>
                    <a:lnTo>
                      <a:pt x="11038470" y="144780"/>
                    </a:lnTo>
                    <a:close/>
                    <a:moveTo>
                      <a:pt x="144780" y="4678931"/>
                    </a:moveTo>
                    <a:lnTo>
                      <a:pt x="11038470" y="4678931"/>
                    </a:lnTo>
                    <a:lnTo>
                      <a:pt x="11038470" y="4823711"/>
                    </a:lnTo>
                    <a:lnTo>
                      <a:pt x="144780" y="4823711"/>
                    </a:lnTo>
                    <a:lnTo>
                      <a:pt x="144780" y="4678931"/>
                    </a:lnTo>
                    <a:close/>
                    <a:moveTo>
                      <a:pt x="11038470" y="0"/>
                    </a:moveTo>
                    <a:lnTo>
                      <a:pt x="11183249" y="0"/>
                    </a:lnTo>
                    <a:lnTo>
                      <a:pt x="11183249" y="144780"/>
                    </a:lnTo>
                    <a:lnTo>
                      <a:pt x="11038470" y="144780"/>
                    </a:lnTo>
                    <a:lnTo>
                      <a:pt x="11038470" y="0"/>
                    </a:lnTo>
                    <a:close/>
                    <a:moveTo>
                      <a:pt x="0" y="0"/>
                    </a:moveTo>
                    <a:lnTo>
                      <a:pt x="144780" y="0"/>
                    </a:lnTo>
                    <a:lnTo>
                      <a:pt x="144780" y="144780"/>
                    </a:lnTo>
                    <a:lnTo>
                      <a:pt x="0" y="144780"/>
                    </a:lnTo>
                    <a:lnTo>
                      <a:pt x="0" y="0"/>
                    </a:lnTo>
                    <a:close/>
                    <a:moveTo>
                      <a:pt x="144780" y="0"/>
                    </a:moveTo>
                    <a:lnTo>
                      <a:pt x="11038470" y="0"/>
                    </a:lnTo>
                    <a:lnTo>
                      <a:pt x="11038470" y="144780"/>
                    </a:lnTo>
                    <a:lnTo>
                      <a:pt x="144780" y="144780"/>
                    </a:lnTo>
                    <a:lnTo>
                      <a:pt x="144780" y="0"/>
                    </a:lnTo>
                    <a:close/>
                  </a:path>
                </a:pathLst>
              </a:custGeom>
              <a:solidFill>
                <a:srgbClr val="F39200"/>
              </a:solidFill>
            </p:spPr>
          </p:sp>
        </p:grpSp>
        <p:sp>
          <p:nvSpPr>
            <p:cNvPr id="6" name="TextBox 6"/>
            <p:cNvSpPr txBox="1"/>
            <p:nvPr/>
          </p:nvSpPr>
          <p:spPr>
            <a:xfrm>
              <a:off x="328921" y="255431"/>
              <a:ext cx="4817644" cy="171132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239"/>
                </a:lnSpc>
              </a:pPr>
              <a:r>
                <a:rPr lang="en-US" sz="1600" dirty="0">
                  <a:solidFill>
                    <a:srgbClr val="000000"/>
                  </a:solidFill>
                  <a:latin typeface="Calibri"/>
                </a:rPr>
                <a:t>13. It is common to suffer from constipation and get piles during pregnancy</a:t>
              </a:r>
            </a:p>
          </p:txBody>
        </p:sp>
      </p:grpSp>
      <p:grpSp>
        <p:nvGrpSpPr>
          <p:cNvPr id="7" name="Group 7"/>
          <p:cNvGrpSpPr/>
          <p:nvPr/>
        </p:nvGrpSpPr>
        <p:grpSpPr>
          <a:xfrm>
            <a:off x="685800" y="2818868"/>
            <a:ext cx="2721297" cy="1173787"/>
            <a:chOff x="0" y="0"/>
            <a:chExt cx="5442594" cy="2347573"/>
          </a:xfrm>
        </p:grpSpPr>
        <p:grpSp>
          <p:nvGrpSpPr>
            <p:cNvPr id="8" name="Group 8"/>
            <p:cNvGrpSpPr/>
            <p:nvPr/>
          </p:nvGrpSpPr>
          <p:grpSpPr>
            <a:xfrm>
              <a:off x="0" y="0"/>
              <a:ext cx="5442594" cy="2347573"/>
              <a:chOff x="0" y="0"/>
              <a:chExt cx="11183249" cy="4823711"/>
            </a:xfrm>
          </p:grpSpPr>
          <p:sp>
            <p:nvSpPr>
              <p:cNvPr id="9" name="Freeform 9"/>
              <p:cNvSpPr/>
              <p:nvPr/>
            </p:nvSpPr>
            <p:spPr>
              <a:xfrm>
                <a:off x="72390" y="72390"/>
                <a:ext cx="11038469" cy="4678931"/>
              </a:xfrm>
              <a:custGeom>
                <a:avLst/>
                <a:gdLst/>
                <a:ahLst/>
                <a:cxnLst/>
                <a:rect l="l" t="t" r="r" b="b"/>
                <a:pathLst>
                  <a:path w="11038469" h="4678931">
                    <a:moveTo>
                      <a:pt x="0" y="0"/>
                    </a:moveTo>
                    <a:lnTo>
                      <a:pt x="11038469" y="0"/>
                    </a:lnTo>
                    <a:lnTo>
                      <a:pt x="11038469" y="4678931"/>
                    </a:lnTo>
                    <a:lnTo>
                      <a:pt x="0" y="4678931"/>
                    </a:lnTo>
                    <a:lnTo>
                      <a:pt x="0" y="0"/>
                    </a:lnTo>
                    <a:close/>
                  </a:path>
                </a:pathLst>
              </a:custGeom>
              <a:solidFill>
                <a:srgbClr val="FFFFFF"/>
              </a:solidFill>
            </p:spPr>
          </p:sp>
          <p:sp>
            <p:nvSpPr>
              <p:cNvPr id="10" name="Freeform 10"/>
              <p:cNvSpPr/>
              <p:nvPr/>
            </p:nvSpPr>
            <p:spPr>
              <a:xfrm>
                <a:off x="0" y="0"/>
                <a:ext cx="11183249" cy="4823711"/>
              </a:xfrm>
              <a:custGeom>
                <a:avLst/>
                <a:gdLst/>
                <a:ahLst/>
                <a:cxnLst/>
                <a:rect l="l" t="t" r="r" b="b"/>
                <a:pathLst>
                  <a:path w="11183249" h="4823711">
                    <a:moveTo>
                      <a:pt x="11038470" y="4678931"/>
                    </a:moveTo>
                    <a:lnTo>
                      <a:pt x="11183249" y="4678931"/>
                    </a:lnTo>
                    <a:lnTo>
                      <a:pt x="11183249" y="4823711"/>
                    </a:lnTo>
                    <a:lnTo>
                      <a:pt x="11038470" y="4823711"/>
                    </a:lnTo>
                    <a:lnTo>
                      <a:pt x="11038470"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1038470" y="144780"/>
                    </a:moveTo>
                    <a:lnTo>
                      <a:pt x="11183249" y="144780"/>
                    </a:lnTo>
                    <a:lnTo>
                      <a:pt x="11183249" y="4678931"/>
                    </a:lnTo>
                    <a:lnTo>
                      <a:pt x="11038470" y="4678931"/>
                    </a:lnTo>
                    <a:lnTo>
                      <a:pt x="11038470" y="144780"/>
                    </a:lnTo>
                    <a:close/>
                    <a:moveTo>
                      <a:pt x="144780" y="4678931"/>
                    </a:moveTo>
                    <a:lnTo>
                      <a:pt x="11038470" y="4678931"/>
                    </a:lnTo>
                    <a:lnTo>
                      <a:pt x="11038470" y="4823711"/>
                    </a:lnTo>
                    <a:lnTo>
                      <a:pt x="144780" y="4823711"/>
                    </a:lnTo>
                    <a:lnTo>
                      <a:pt x="144780" y="4678931"/>
                    </a:lnTo>
                    <a:close/>
                    <a:moveTo>
                      <a:pt x="11038470" y="0"/>
                    </a:moveTo>
                    <a:lnTo>
                      <a:pt x="11183249" y="0"/>
                    </a:lnTo>
                    <a:lnTo>
                      <a:pt x="11183249" y="144780"/>
                    </a:lnTo>
                    <a:lnTo>
                      <a:pt x="11038470" y="144780"/>
                    </a:lnTo>
                    <a:lnTo>
                      <a:pt x="11038470" y="0"/>
                    </a:lnTo>
                    <a:close/>
                    <a:moveTo>
                      <a:pt x="0" y="0"/>
                    </a:moveTo>
                    <a:lnTo>
                      <a:pt x="144780" y="0"/>
                    </a:lnTo>
                    <a:lnTo>
                      <a:pt x="144780" y="144780"/>
                    </a:lnTo>
                    <a:lnTo>
                      <a:pt x="0" y="144780"/>
                    </a:lnTo>
                    <a:lnTo>
                      <a:pt x="0" y="0"/>
                    </a:lnTo>
                    <a:close/>
                    <a:moveTo>
                      <a:pt x="144780" y="0"/>
                    </a:moveTo>
                    <a:lnTo>
                      <a:pt x="11038470" y="0"/>
                    </a:lnTo>
                    <a:lnTo>
                      <a:pt x="11038470" y="144780"/>
                    </a:lnTo>
                    <a:lnTo>
                      <a:pt x="144780" y="144780"/>
                    </a:lnTo>
                    <a:lnTo>
                      <a:pt x="144780" y="0"/>
                    </a:lnTo>
                    <a:close/>
                  </a:path>
                </a:pathLst>
              </a:custGeom>
              <a:solidFill>
                <a:srgbClr val="F39200"/>
              </a:solidFill>
            </p:spPr>
          </p:sp>
        </p:grpSp>
        <p:sp>
          <p:nvSpPr>
            <p:cNvPr id="11" name="TextBox 11"/>
            <p:cNvSpPr txBox="1"/>
            <p:nvPr/>
          </p:nvSpPr>
          <p:spPr>
            <a:xfrm>
              <a:off x="328921" y="255431"/>
              <a:ext cx="4817644" cy="171132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239"/>
                </a:lnSpc>
              </a:pPr>
              <a:r>
                <a:rPr lang="en-US" sz="1600" dirty="0">
                  <a:solidFill>
                    <a:srgbClr val="000000"/>
                  </a:solidFill>
                  <a:latin typeface="Calibri"/>
                </a:rPr>
                <a:t>14. These days child-birth is a pain-free experience</a:t>
              </a:r>
            </a:p>
            <a:p>
              <a:pPr algn="ctr">
                <a:lnSpc>
                  <a:spcPts val="2239"/>
                </a:lnSpc>
              </a:pPr>
              <a:endParaRPr lang="en-US" sz="1600" dirty="0">
                <a:solidFill>
                  <a:srgbClr val="000000"/>
                </a:solidFill>
                <a:latin typeface="Calibri"/>
              </a:endParaRPr>
            </a:p>
          </p:txBody>
        </p:sp>
      </p:grpSp>
      <p:grpSp>
        <p:nvGrpSpPr>
          <p:cNvPr id="12" name="Group 12"/>
          <p:cNvGrpSpPr/>
          <p:nvPr/>
        </p:nvGrpSpPr>
        <p:grpSpPr>
          <a:xfrm>
            <a:off x="685800" y="4597265"/>
            <a:ext cx="2721297" cy="1271918"/>
            <a:chOff x="0" y="0"/>
            <a:chExt cx="5442594" cy="2543836"/>
          </a:xfrm>
        </p:grpSpPr>
        <p:grpSp>
          <p:nvGrpSpPr>
            <p:cNvPr id="13" name="Group 13"/>
            <p:cNvGrpSpPr/>
            <p:nvPr/>
          </p:nvGrpSpPr>
          <p:grpSpPr>
            <a:xfrm>
              <a:off x="0" y="0"/>
              <a:ext cx="5442594" cy="2347573"/>
              <a:chOff x="0" y="0"/>
              <a:chExt cx="11183249" cy="4823711"/>
            </a:xfrm>
          </p:grpSpPr>
          <p:sp>
            <p:nvSpPr>
              <p:cNvPr id="14" name="Freeform 14"/>
              <p:cNvSpPr/>
              <p:nvPr/>
            </p:nvSpPr>
            <p:spPr>
              <a:xfrm>
                <a:off x="72390" y="72390"/>
                <a:ext cx="11038469" cy="4678931"/>
              </a:xfrm>
              <a:custGeom>
                <a:avLst/>
                <a:gdLst/>
                <a:ahLst/>
                <a:cxnLst/>
                <a:rect l="l" t="t" r="r" b="b"/>
                <a:pathLst>
                  <a:path w="11038469" h="4678931">
                    <a:moveTo>
                      <a:pt x="0" y="0"/>
                    </a:moveTo>
                    <a:lnTo>
                      <a:pt x="11038469" y="0"/>
                    </a:lnTo>
                    <a:lnTo>
                      <a:pt x="11038469" y="4678931"/>
                    </a:lnTo>
                    <a:lnTo>
                      <a:pt x="0" y="4678931"/>
                    </a:lnTo>
                    <a:lnTo>
                      <a:pt x="0" y="0"/>
                    </a:lnTo>
                    <a:close/>
                  </a:path>
                </a:pathLst>
              </a:custGeom>
              <a:solidFill>
                <a:srgbClr val="FFFFFF"/>
              </a:solidFill>
            </p:spPr>
          </p:sp>
          <p:sp>
            <p:nvSpPr>
              <p:cNvPr id="15" name="Freeform 15"/>
              <p:cNvSpPr/>
              <p:nvPr/>
            </p:nvSpPr>
            <p:spPr>
              <a:xfrm>
                <a:off x="0" y="0"/>
                <a:ext cx="11183249" cy="4823711"/>
              </a:xfrm>
              <a:custGeom>
                <a:avLst/>
                <a:gdLst/>
                <a:ahLst/>
                <a:cxnLst/>
                <a:rect l="l" t="t" r="r" b="b"/>
                <a:pathLst>
                  <a:path w="11183249" h="4823711">
                    <a:moveTo>
                      <a:pt x="11038470" y="4678931"/>
                    </a:moveTo>
                    <a:lnTo>
                      <a:pt x="11183249" y="4678931"/>
                    </a:lnTo>
                    <a:lnTo>
                      <a:pt x="11183249" y="4823711"/>
                    </a:lnTo>
                    <a:lnTo>
                      <a:pt x="11038470" y="4823711"/>
                    </a:lnTo>
                    <a:lnTo>
                      <a:pt x="11038470"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1038470" y="144780"/>
                    </a:moveTo>
                    <a:lnTo>
                      <a:pt x="11183249" y="144780"/>
                    </a:lnTo>
                    <a:lnTo>
                      <a:pt x="11183249" y="4678931"/>
                    </a:lnTo>
                    <a:lnTo>
                      <a:pt x="11038470" y="4678931"/>
                    </a:lnTo>
                    <a:lnTo>
                      <a:pt x="11038470" y="144780"/>
                    </a:lnTo>
                    <a:close/>
                    <a:moveTo>
                      <a:pt x="144780" y="4678931"/>
                    </a:moveTo>
                    <a:lnTo>
                      <a:pt x="11038470" y="4678931"/>
                    </a:lnTo>
                    <a:lnTo>
                      <a:pt x="11038470" y="4823711"/>
                    </a:lnTo>
                    <a:lnTo>
                      <a:pt x="144780" y="4823711"/>
                    </a:lnTo>
                    <a:lnTo>
                      <a:pt x="144780" y="4678931"/>
                    </a:lnTo>
                    <a:close/>
                    <a:moveTo>
                      <a:pt x="11038470" y="0"/>
                    </a:moveTo>
                    <a:lnTo>
                      <a:pt x="11183249" y="0"/>
                    </a:lnTo>
                    <a:lnTo>
                      <a:pt x="11183249" y="144780"/>
                    </a:lnTo>
                    <a:lnTo>
                      <a:pt x="11038470" y="144780"/>
                    </a:lnTo>
                    <a:lnTo>
                      <a:pt x="11038470" y="0"/>
                    </a:lnTo>
                    <a:close/>
                    <a:moveTo>
                      <a:pt x="0" y="0"/>
                    </a:moveTo>
                    <a:lnTo>
                      <a:pt x="144780" y="0"/>
                    </a:lnTo>
                    <a:lnTo>
                      <a:pt x="144780" y="144780"/>
                    </a:lnTo>
                    <a:lnTo>
                      <a:pt x="0" y="144780"/>
                    </a:lnTo>
                    <a:lnTo>
                      <a:pt x="0" y="0"/>
                    </a:lnTo>
                    <a:close/>
                    <a:moveTo>
                      <a:pt x="144780" y="0"/>
                    </a:moveTo>
                    <a:lnTo>
                      <a:pt x="11038470" y="0"/>
                    </a:lnTo>
                    <a:lnTo>
                      <a:pt x="11038470" y="144780"/>
                    </a:lnTo>
                    <a:lnTo>
                      <a:pt x="144780" y="144780"/>
                    </a:lnTo>
                    <a:lnTo>
                      <a:pt x="144780" y="0"/>
                    </a:lnTo>
                    <a:close/>
                  </a:path>
                </a:pathLst>
              </a:custGeom>
              <a:solidFill>
                <a:srgbClr val="F39200"/>
              </a:solidFill>
            </p:spPr>
          </p:sp>
        </p:grpSp>
        <p:sp>
          <p:nvSpPr>
            <p:cNvPr id="16" name="TextBox 16"/>
            <p:cNvSpPr txBox="1"/>
            <p:nvPr/>
          </p:nvSpPr>
          <p:spPr>
            <a:xfrm>
              <a:off x="328921" y="255431"/>
              <a:ext cx="4817645" cy="228840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239"/>
                </a:lnSpc>
              </a:pPr>
              <a:r>
                <a:rPr lang="en-US" sz="1600" dirty="0">
                  <a:solidFill>
                    <a:srgbClr val="000000"/>
                  </a:solidFill>
                  <a:latin typeface="Calibri"/>
                </a:rPr>
                <a:t>15. Babies only eat and sleep during the first few month after births </a:t>
              </a:r>
            </a:p>
            <a:p>
              <a:pPr algn="ctr">
                <a:lnSpc>
                  <a:spcPts val="2239"/>
                </a:lnSpc>
              </a:pPr>
              <a:endParaRPr lang="en-US" sz="1600" dirty="0">
                <a:solidFill>
                  <a:srgbClr val="000000"/>
                </a:solidFill>
                <a:latin typeface="Calibri"/>
              </a:endParaRPr>
            </a:p>
          </p:txBody>
        </p:sp>
      </p:grpSp>
      <p:grpSp>
        <p:nvGrpSpPr>
          <p:cNvPr id="17" name="Group 17"/>
          <p:cNvGrpSpPr/>
          <p:nvPr/>
        </p:nvGrpSpPr>
        <p:grpSpPr>
          <a:xfrm>
            <a:off x="3841245" y="1040471"/>
            <a:ext cx="4596146" cy="1296677"/>
            <a:chOff x="0" y="0"/>
            <a:chExt cx="9192292" cy="2593354"/>
          </a:xfrm>
        </p:grpSpPr>
        <p:grpSp>
          <p:nvGrpSpPr>
            <p:cNvPr id="18" name="Group 18"/>
            <p:cNvGrpSpPr/>
            <p:nvPr/>
          </p:nvGrpSpPr>
          <p:grpSpPr>
            <a:xfrm>
              <a:off x="0" y="0"/>
              <a:ext cx="9192292" cy="2347573"/>
              <a:chOff x="0" y="0"/>
              <a:chExt cx="18887995" cy="4823711"/>
            </a:xfrm>
          </p:grpSpPr>
          <p:sp>
            <p:nvSpPr>
              <p:cNvPr id="19" name="Freeform 19"/>
              <p:cNvSpPr/>
              <p:nvPr/>
            </p:nvSpPr>
            <p:spPr>
              <a:xfrm>
                <a:off x="72390" y="72390"/>
                <a:ext cx="18743215" cy="4678931"/>
              </a:xfrm>
              <a:custGeom>
                <a:avLst/>
                <a:gdLst/>
                <a:ahLst/>
                <a:cxnLst/>
                <a:rect l="l" t="t" r="r" b="b"/>
                <a:pathLst>
                  <a:path w="18743215" h="4678931">
                    <a:moveTo>
                      <a:pt x="0" y="0"/>
                    </a:moveTo>
                    <a:lnTo>
                      <a:pt x="18743215" y="0"/>
                    </a:lnTo>
                    <a:lnTo>
                      <a:pt x="18743215" y="4678931"/>
                    </a:lnTo>
                    <a:lnTo>
                      <a:pt x="0" y="4678931"/>
                    </a:lnTo>
                    <a:lnTo>
                      <a:pt x="0" y="0"/>
                    </a:lnTo>
                    <a:close/>
                  </a:path>
                </a:pathLst>
              </a:custGeom>
              <a:solidFill>
                <a:srgbClr val="FFFFFF"/>
              </a:solidFill>
            </p:spPr>
          </p:sp>
          <p:sp>
            <p:nvSpPr>
              <p:cNvPr id="20" name="Freeform 20"/>
              <p:cNvSpPr/>
              <p:nvPr/>
            </p:nvSpPr>
            <p:spPr>
              <a:xfrm>
                <a:off x="0" y="0"/>
                <a:ext cx="18887994" cy="4823711"/>
              </a:xfrm>
              <a:custGeom>
                <a:avLst/>
                <a:gdLst/>
                <a:ahLst/>
                <a:cxnLst/>
                <a:rect l="l" t="t" r="r" b="b"/>
                <a:pathLst>
                  <a:path w="18887994" h="4823711">
                    <a:moveTo>
                      <a:pt x="18743216" y="4678931"/>
                    </a:moveTo>
                    <a:lnTo>
                      <a:pt x="18887994" y="4678931"/>
                    </a:lnTo>
                    <a:lnTo>
                      <a:pt x="18887994" y="4823711"/>
                    </a:lnTo>
                    <a:lnTo>
                      <a:pt x="18743216" y="4823711"/>
                    </a:lnTo>
                    <a:lnTo>
                      <a:pt x="18743216"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8743216" y="144780"/>
                    </a:moveTo>
                    <a:lnTo>
                      <a:pt x="18887994" y="144780"/>
                    </a:lnTo>
                    <a:lnTo>
                      <a:pt x="18887994" y="4678931"/>
                    </a:lnTo>
                    <a:lnTo>
                      <a:pt x="18743216" y="4678931"/>
                    </a:lnTo>
                    <a:lnTo>
                      <a:pt x="18743216" y="144780"/>
                    </a:lnTo>
                    <a:close/>
                    <a:moveTo>
                      <a:pt x="144780" y="4678931"/>
                    </a:moveTo>
                    <a:lnTo>
                      <a:pt x="18743216" y="4678931"/>
                    </a:lnTo>
                    <a:lnTo>
                      <a:pt x="18743216" y="4823711"/>
                    </a:lnTo>
                    <a:lnTo>
                      <a:pt x="144780" y="4823711"/>
                    </a:lnTo>
                    <a:lnTo>
                      <a:pt x="144780" y="4678931"/>
                    </a:lnTo>
                    <a:close/>
                    <a:moveTo>
                      <a:pt x="18743216" y="0"/>
                    </a:moveTo>
                    <a:lnTo>
                      <a:pt x="18887994" y="0"/>
                    </a:lnTo>
                    <a:lnTo>
                      <a:pt x="18887994" y="144780"/>
                    </a:lnTo>
                    <a:lnTo>
                      <a:pt x="18743216" y="144780"/>
                    </a:lnTo>
                    <a:lnTo>
                      <a:pt x="18743216" y="0"/>
                    </a:lnTo>
                    <a:close/>
                    <a:moveTo>
                      <a:pt x="0" y="0"/>
                    </a:moveTo>
                    <a:lnTo>
                      <a:pt x="144780" y="0"/>
                    </a:lnTo>
                    <a:lnTo>
                      <a:pt x="144780" y="144780"/>
                    </a:lnTo>
                    <a:lnTo>
                      <a:pt x="0" y="144780"/>
                    </a:lnTo>
                    <a:lnTo>
                      <a:pt x="0" y="0"/>
                    </a:lnTo>
                    <a:close/>
                    <a:moveTo>
                      <a:pt x="144780" y="0"/>
                    </a:moveTo>
                    <a:lnTo>
                      <a:pt x="18743216" y="0"/>
                    </a:lnTo>
                    <a:lnTo>
                      <a:pt x="18743216" y="144780"/>
                    </a:lnTo>
                    <a:lnTo>
                      <a:pt x="144780" y="144780"/>
                    </a:lnTo>
                    <a:lnTo>
                      <a:pt x="144780" y="0"/>
                    </a:lnTo>
                    <a:close/>
                  </a:path>
                </a:pathLst>
              </a:custGeom>
              <a:solidFill>
                <a:srgbClr val="F39200"/>
              </a:solidFill>
            </p:spPr>
          </p:sp>
        </p:grpSp>
        <p:sp>
          <p:nvSpPr>
            <p:cNvPr id="21" name="TextBox 21"/>
            <p:cNvSpPr txBox="1"/>
            <p:nvPr/>
          </p:nvSpPr>
          <p:spPr>
            <a:xfrm>
              <a:off x="238468" y="243497"/>
              <a:ext cx="8953824" cy="2349857"/>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2301"/>
                </a:lnSpc>
              </a:pPr>
              <a:r>
                <a:rPr lang="en-US" sz="1643" dirty="0">
                  <a:solidFill>
                    <a:srgbClr val="000000"/>
                  </a:solidFill>
                  <a:latin typeface="Calibri"/>
                </a:rPr>
                <a:t>This is a common problem for pregnant women. A high fibre diet and plenty of fluids can help avoid constipation.</a:t>
              </a:r>
            </a:p>
            <a:p>
              <a:pPr>
                <a:lnSpc>
                  <a:spcPts val="2301"/>
                </a:lnSpc>
              </a:pPr>
              <a:endParaRPr lang="en-US" sz="1643" dirty="0">
                <a:solidFill>
                  <a:srgbClr val="000000"/>
                </a:solidFill>
                <a:latin typeface="Calibri"/>
              </a:endParaRPr>
            </a:p>
          </p:txBody>
        </p:sp>
      </p:grpSp>
      <p:grpSp>
        <p:nvGrpSpPr>
          <p:cNvPr id="22" name="Group 22"/>
          <p:cNvGrpSpPr/>
          <p:nvPr/>
        </p:nvGrpSpPr>
        <p:grpSpPr>
          <a:xfrm>
            <a:off x="3841245" y="4597265"/>
            <a:ext cx="4596146" cy="1467192"/>
            <a:chOff x="0" y="0"/>
            <a:chExt cx="9192292" cy="2934384"/>
          </a:xfrm>
        </p:grpSpPr>
        <p:grpSp>
          <p:nvGrpSpPr>
            <p:cNvPr id="23" name="Group 23"/>
            <p:cNvGrpSpPr/>
            <p:nvPr/>
          </p:nvGrpSpPr>
          <p:grpSpPr>
            <a:xfrm>
              <a:off x="0" y="0"/>
              <a:ext cx="9192292" cy="2347573"/>
              <a:chOff x="0" y="0"/>
              <a:chExt cx="18887995" cy="4823711"/>
            </a:xfrm>
          </p:grpSpPr>
          <p:sp>
            <p:nvSpPr>
              <p:cNvPr id="24" name="Freeform 24"/>
              <p:cNvSpPr/>
              <p:nvPr/>
            </p:nvSpPr>
            <p:spPr>
              <a:xfrm>
                <a:off x="72390" y="72390"/>
                <a:ext cx="18743215" cy="4678931"/>
              </a:xfrm>
              <a:custGeom>
                <a:avLst/>
                <a:gdLst/>
                <a:ahLst/>
                <a:cxnLst/>
                <a:rect l="l" t="t" r="r" b="b"/>
                <a:pathLst>
                  <a:path w="18743215" h="4678931">
                    <a:moveTo>
                      <a:pt x="0" y="0"/>
                    </a:moveTo>
                    <a:lnTo>
                      <a:pt x="18743215" y="0"/>
                    </a:lnTo>
                    <a:lnTo>
                      <a:pt x="18743215" y="4678931"/>
                    </a:lnTo>
                    <a:lnTo>
                      <a:pt x="0" y="4678931"/>
                    </a:lnTo>
                    <a:lnTo>
                      <a:pt x="0" y="0"/>
                    </a:lnTo>
                    <a:close/>
                  </a:path>
                </a:pathLst>
              </a:custGeom>
              <a:solidFill>
                <a:srgbClr val="FFFFFF"/>
              </a:solidFill>
            </p:spPr>
          </p:sp>
          <p:sp>
            <p:nvSpPr>
              <p:cNvPr id="25" name="Freeform 25"/>
              <p:cNvSpPr/>
              <p:nvPr/>
            </p:nvSpPr>
            <p:spPr>
              <a:xfrm>
                <a:off x="0" y="0"/>
                <a:ext cx="18887994" cy="4823711"/>
              </a:xfrm>
              <a:custGeom>
                <a:avLst/>
                <a:gdLst/>
                <a:ahLst/>
                <a:cxnLst/>
                <a:rect l="l" t="t" r="r" b="b"/>
                <a:pathLst>
                  <a:path w="18887994" h="4823711">
                    <a:moveTo>
                      <a:pt x="18743216" y="4678931"/>
                    </a:moveTo>
                    <a:lnTo>
                      <a:pt x="18887994" y="4678931"/>
                    </a:lnTo>
                    <a:lnTo>
                      <a:pt x="18887994" y="4823711"/>
                    </a:lnTo>
                    <a:lnTo>
                      <a:pt x="18743216" y="4823711"/>
                    </a:lnTo>
                    <a:lnTo>
                      <a:pt x="18743216"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8743216" y="144780"/>
                    </a:moveTo>
                    <a:lnTo>
                      <a:pt x="18887994" y="144780"/>
                    </a:lnTo>
                    <a:lnTo>
                      <a:pt x="18887994" y="4678931"/>
                    </a:lnTo>
                    <a:lnTo>
                      <a:pt x="18743216" y="4678931"/>
                    </a:lnTo>
                    <a:lnTo>
                      <a:pt x="18743216" y="144780"/>
                    </a:lnTo>
                    <a:close/>
                    <a:moveTo>
                      <a:pt x="144780" y="4678931"/>
                    </a:moveTo>
                    <a:lnTo>
                      <a:pt x="18743216" y="4678931"/>
                    </a:lnTo>
                    <a:lnTo>
                      <a:pt x="18743216" y="4823711"/>
                    </a:lnTo>
                    <a:lnTo>
                      <a:pt x="144780" y="4823711"/>
                    </a:lnTo>
                    <a:lnTo>
                      <a:pt x="144780" y="4678931"/>
                    </a:lnTo>
                    <a:close/>
                    <a:moveTo>
                      <a:pt x="18743216" y="0"/>
                    </a:moveTo>
                    <a:lnTo>
                      <a:pt x="18887994" y="0"/>
                    </a:lnTo>
                    <a:lnTo>
                      <a:pt x="18887994" y="144780"/>
                    </a:lnTo>
                    <a:lnTo>
                      <a:pt x="18743216" y="144780"/>
                    </a:lnTo>
                    <a:lnTo>
                      <a:pt x="18743216" y="0"/>
                    </a:lnTo>
                    <a:close/>
                    <a:moveTo>
                      <a:pt x="0" y="0"/>
                    </a:moveTo>
                    <a:lnTo>
                      <a:pt x="144780" y="0"/>
                    </a:lnTo>
                    <a:lnTo>
                      <a:pt x="144780" y="144780"/>
                    </a:lnTo>
                    <a:lnTo>
                      <a:pt x="0" y="144780"/>
                    </a:lnTo>
                    <a:lnTo>
                      <a:pt x="0" y="0"/>
                    </a:lnTo>
                    <a:close/>
                    <a:moveTo>
                      <a:pt x="144780" y="0"/>
                    </a:moveTo>
                    <a:lnTo>
                      <a:pt x="18743216" y="0"/>
                    </a:lnTo>
                    <a:lnTo>
                      <a:pt x="18743216" y="144780"/>
                    </a:lnTo>
                    <a:lnTo>
                      <a:pt x="144780" y="144780"/>
                    </a:lnTo>
                    <a:lnTo>
                      <a:pt x="144780" y="0"/>
                    </a:lnTo>
                    <a:close/>
                  </a:path>
                </a:pathLst>
              </a:custGeom>
              <a:solidFill>
                <a:srgbClr val="F39200"/>
              </a:solidFill>
            </p:spPr>
          </p:sp>
        </p:grpSp>
        <p:sp>
          <p:nvSpPr>
            <p:cNvPr id="26" name="TextBox 26"/>
            <p:cNvSpPr txBox="1"/>
            <p:nvPr/>
          </p:nvSpPr>
          <p:spPr>
            <a:xfrm>
              <a:off x="184961" y="0"/>
              <a:ext cx="8953824" cy="2934384"/>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2301"/>
                </a:lnSpc>
              </a:pPr>
              <a:r>
                <a:rPr lang="en-US" sz="1643" dirty="0">
                  <a:solidFill>
                    <a:srgbClr val="000000"/>
                  </a:solidFill>
                </a:rPr>
                <a:t>Babies are demanding and need a lot of attention from the moment they are born. Some do sleep more than others but for fairly short periods. e.g. 4 hours</a:t>
              </a:r>
            </a:p>
            <a:p>
              <a:pPr>
                <a:lnSpc>
                  <a:spcPts val="2301"/>
                </a:lnSpc>
              </a:pPr>
              <a:endParaRPr lang="en-US" sz="1643" dirty="0">
                <a:solidFill>
                  <a:srgbClr val="000000"/>
                </a:solidFill>
                <a:latin typeface="Calibri Bold"/>
              </a:endParaRPr>
            </a:p>
          </p:txBody>
        </p:sp>
      </p:grpSp>
      <p:grpSp>
        <p:nvGrpSpPr>
          <p:cNvPr id="27" name="Group 27"/>
          <p:cNvGrpSpPr/>
          <p:nvPr/>
        </p:nvGrpSpPr>
        <p:grpSpPr>
          <a:xfrm>
            <a:off x="3841245" y="2818868"/>
            <a:ext cx="4596146" cy="1296677"/>
            <a:chOff x="0" y="0"/>
            <a:chExt cx="9192292" cy="2593354"/>
          </a:xfrm>
        </p:grpSpPr>
        <p:grpSp>
          <p:nvGrpSpPr>
            <p:cNvPr id="28" name="Group 28"/>
            <p:cNvGrpSpPr/>
            <p:nvPr/>
          </p:nvGrpSpPr>
          <p:grpSpPr>
            <a:xfrm>
              <a:off x="0" y="0"/>
              <a:ext cx="9192292" cy="2347573"/>
              <a:chOff x="0" y="0"/>
              <a:chExt cx="18887995" cy="4823711"/>
            </a:xfrm>
          </p:grpSpPr>
          <p:sp>
            <p:nvSpPr>
              <p:cNvPr id="29" name="Freeform 29"/>
              <p:cNvSpPr/>
              <p:nvPr/>
            </p:nvSpPr>
            <p:spPr>
              <a:xfrm>
                <a:off x="72390" y="72390"/>
                <a:ext cx="18743215" cy="4678931"/>
              </a:xfrm>
              <a:custGeom>
                <a:avLst/>
                <a:gdLst/>
                <a:ahLst/>
                <a:cxnLst/>
                <a:rect l="l" t="t" r="r" b="b"/>
                <a:pathLst>
                  <a:path w="18743215" h="4678931">
                    <a:moveTo>
                      <a:pt x="0" y="0"/>
                    </a:moveTo>
                    <a:lnTo>
                      <a:pt x="18743215" y="0"/>
                    </a:lnTo>
                    <a:lnTo>
                      <a:pt x="18743215" y="4678931"/>
                    </a:lnTo>
                    <a:lnTo>
                      <a:pt x="0" y="4678931"/>
                    </a:lnTo>
                    <a:lnTo>
                      <a:pt x="0" y="0"/>
                    </a:lnTo>
                    <a:close/>
                  </a:path>
                </a:pathLst>
              </a:custGeom>
              <a:solidFill>
                <a:srgbClr val="FFFFFF"/>
              </a:solidFill>
            </p:spPr>
          </p:sp>
          <p:sp>
            <p:nvSpPr>
              <p:cNvPr id="30" name="Freeform 30"/>
              <p:cNvSpPr/>
              <p:nvPr/>
            </p:nvSpPr>
            <p:spPr>
              <a:xfrm>
                <a:off x="0" y="0"/>
                <a:ext cx="18887994" cy="4823711"/>
              </a:xfrm>
              <a:custGeom>
                <a:avLst/>
                <a:gdLst/>
                <a:ahLst/>
                <a:cxnLst/>
                <a:rect l="l" t="t" r="r" b="b"/>
                <a:pathLst>
                  <a:path w="18887994" h="4823711">
                    <a:moveTo>
                      <a:pt x="18743216" y="4678931"/>
                    </a:moveTo>
                    <a:lnTo>
                      <a:pt x="18887994" y="4678931"/>
                    </a:lnTo>
                    <a:lnTo>
                      <a:pt x="18887994" y="4823711"/>
                    </a:lnTo>
                    <a:lnTo>
                      <a:pt x="18743216" y="4823711"/>
                    </a:lnTo>
                    <a:lnTo>
                      <a:pt x="18743216"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8743216" y="144780"/>
                    </a:moveTo>
                    <a:lnTo>
                      <a:pt x="18887994" y="144780"/>
                    </a:lnTo>
                    <a:lnTo>
                      <a:pt x="18887994" y="4678931"/>
                    </a:lnTo>
                    <a:lnTo>
                      <a:pt x="18743216" y="4678931"/>
                    </a:lnTo>
                    <a:lnTo>
                      <a:pt x="18743216" y="144780"/>
                    </a:lnTo>
                    <a:close/>
                    <a:moveTo>
                      <a:pt x="144780" y="4678931"/>
                    </a:moveTo>
                    <a:lnTo>
                      <a:pt x="18743216" y="4678931"/>
                    </a:lnTo>
                    <a:lnTo>
                      <a:pt x="18743216" y="4823711"/>
                    </a:lnTo>
                    <a:lnTo>
                      <a:pt x="144780" y="4823711"/>
                    </a:lnTo>
                    <a:lnTo>
                      <a:pt x="144780" y="4678931"/>
                    </a:lnTo>
                    <a:close/>
                    <a:moveTo>
                      <a:pt x="18743216" y="0"/>
                    </a:moveTo>
                    <a:lnTo>
                      <a:pt x="18887994" y="0"/>
                    </a:lnTo>
                    <a:lnTo>
                      <a:pt x="18887994" y="144780"/>
                    </a:lnTo>
                    <a:lnTo>
                      <a:pt x="18743216" y="144780"/>
                    </a:lnTo>
                    <a:lnTo>
                      <a:pt x="18743216" y="0"/>
                    </a:lnTo>
                    <a:close/>
                    <a:moveTo>
                      <a:pt x="0" y="0"/>
                    </a:moveTo>
                    <a:lnTo>
                      <a:pt x="144780" y="0"/>
                    </a:lnTo>
                    <a:lnTo>
                      <a:pt x="144780" y="144780"/>
                    </a:lnTo>
                    <a:lnTo>
                      <a:pt x="0" y="144780"/>
                    </a:lnTo>
                    <a:lnTo>
                      <a:pt x="0" y="0"/>
                    </a:lnTo>
                    <a:close/>
                    <a:moveTo>
                      <a:pt x="144780" y="0"/>
                    </a:moveTo>
                    <a:lnTo>
                      <a:pt x="18743216" y="0"/>
                    </a:lnTo>
                    <a:lnTo>
                      <a:pt x="18743216" y="144780"/>
                    </a:lnTo>
                    <a:lnTo>
                      <a:pt x="144780" y="144780"/>
                    </a:lnTo>
                    <a:lnTo>
                      <a:pt x="144780" y="0"/>
                    </a:lnTo>
                    <a:close/>
                  </a:path>
                </a:pathLst>
              </a:custGeom>
              <a:solidFill>
                <a:srgbClr val="F39200"/>
              </a:solidFill>
            </p:spPr>
          </p:sp>
        </p:grpSp>
        <p:sp>
          <p:nvSpPr>
            <p:cNvPr id="31" name="TextBox 31"/>
            <p:cNvSpPr txBox="1"/>
            <p:nvPr/>
          </p:nvSpPr>
          <p:spPr>
            <a:xfrm>
              <a:off x="238468" y="243497"/>
              <a:ext cx="8953824" cy="2349857"/>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2301"/>
                </a:lnSpc>
              </a:pPr>
              <a:r>
                <a:rPr lang="en-US" sz="1643" dirty="0">
                  <a:solidFill>
                    <a:srgbClr val="000000"/>
                  </a:solidFill>
                </a:rPr>
                <a:t>Child-birth is not pain free. An epidural (an injection  into the spine) will temporarily numb from the waist down. These are often used for caesarian births.</a:t>
              </a:r>
            </a:p>
            <a:p>
              <a:pPr>
                <a:lnSpc>
                  <a:spcPts val="2301"/>
                </a:lnSpc>
              </a:pPr>
              <a:endParaRPr lang="en-US" sz="1643" dirty="0">
                <a:solidFill>
                  <a:srgbClr val="000000"/>
                </a:solidFill>
                <a:latin typeface="Calibri Bold"/>
              </a:endParaRPr>
            </a:p>
          </p:txBody>
        </p:sp>
      </p:grpSp>
      <p:sp>
        <p:nvSpPr>
          <p:cNvPr id="32" name="TextBox 32"/>
          <p:cNvSpPr txBox="1"/>
          <p:nvPr/>
        </p:nvSpPr>
        <p:spPr>
          <a:xfrm>
            <a:off x="4108267" y="100698"/>
            <a:ext cx="3096895" cy="62658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5226"/>
              </a:lnSpc>
            </a:pPr>
            <a:r>
              <a:rPr lang="en-US" sz="3734" dirty="0">
                <a:solidFill>
                  <a:srgbClr val="F39200"/>
                </a:solidFill>
                <a:latin typeface="Calibri"/>
              </a:rPr>
              <a:t>Myth or reality?</a:t>
            </a:r>
          </a:p>
        </p:txBody>
      </p:sp>
      <p:pic>
        <p:nvPicPr>
          <p:cNvPr id="33" name="Picture 33"/>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8748199" y="1200150"/>
            <a:ext cx="2971800" cy="4457700"/>
          </a:xfrm>
          <a:prstGeom prst="rect">
            <a:avLst/>
          </a:prstGeom>
        </p:spPr>
      </p:pic>
      <p:pic>
        <p:nvPicPr>
          <p:cNvPr id="34" name="Picture 34"/>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p:blipFill>
        <p:spPr>
          <a:xfrm>
            <a:off x="2929243" y="1856975"/>
            <a:ext cx="730917" cy="603920"/>
          </a:xfrm>
          <a:prstGeom prst="rect">
            <a:avLst/>
          </a:prstGeom>
        </p:spPr>
      </p:pic>
      <p:pic>
        <p:nvPicPr>
          <p:cNvPr id="35" name="Picture 35"/>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p:blipFill>
        <p:spPr>
          <a:xfrm>
            <a:off x="2929243" y="3727609"/>
            <a:ext cx="552179" cy="530091"/>
          </a:xfrm>
          <a:prstGeom prst="rect">
            <a:avLst/>
          </a:prstGeom>
        </p:spPr>
      </p:pic>
      <p:pic>
        <p:nvPicPr>
          <p:cNvPr id="36" name="Picture 36"/>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p:blipFill>
        <p:spPr>
          <a:xfrm>
            <a:off x="3018611" y="5506007"/>
            <a:ext cx="552179" cy="530091"/>
          </a:xfrm>
          <a:prstGeom prst="rect">
            <a:avLst/>
          </a:prstGeom>
        </p:spPr>
      </p:pic>
      <p:sp>
        <p:nvSpPr>
          <p:cNvPr id="41" name="TextBox 40">
            <a:extLst>
              <a:ext uri="{FF2B5EF4-FFF2-40B4-BE49-F238E27FC236}">
                <a16:creationId xmlns:a16="http://schemas.microsoft.com/office/drawing/2014/main" id="{1499F7C1-BD61-65BC-4CE1-D7BC71E72E33}"/>
              </a:ext>
            </a:extLst>
          </p:cNvPr>
          <p:cNvSpPr txBox="1"/>
          <p:nvPr/>
        </p:nvSpPr>
        <p:spPr>
          <a:xfrm>
            <a:off x="0" y="0"/>
            <a:ext cx="12192000" cy="923330"/>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5400" b="1">
                <a:solidFill>
                  <a:schemeClr val="bg1"/>
                </a:solidFill>
                <a:ea typeface="Calibri"/>
                <a:cs typeface="Calibri"/>
              </a:rPr>
              <a:t>Pregnancy:  True or false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wipe(down)">
                                      <p:cBhvr>
                                        <p:cTn id="12" dur="5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wipe(down)">
                                      <p:cBhvr>
                                        <p:cTn id="1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5800" y="1221258"/>
            <a:ext cx="2721297" cy="1173787"/>
            <a:chOff x="0" y="0"/>
            <a:chExt cx="11183249" cy="4823711"/>
          </a:xfrm>
        </p:grpSpPr>
        <p:sp>
          <p:nvSpPr>
            <p:cNvPr id="3" name="Freeform 3"/>
            <p:cNvSpPr/>
            <p:nvPr/>
          </p:nvSpPr>
          <p:spPr>
            <a:xfrm>
              <a:off x="72390" y="72390"/>
              <a:ext cx="11038469" cy="4678931"/>
            </a:xfrm>
            <a:custGeom>
              <a:avLst/>
              <a:gdLst/>
              <a:ahLst/>
              <a:cxnLst/>
              <a:rect l="l" t="t" r="r" b="b"/>
              <a:pathLst>
                <a:path w="11038469" h="4678931">
                  <a:moveTo>
                    <a:pt x="0" y="0"/>
                  </a:moveTo>
                  <a:lnTo>
                    <a:pt x="11038469" y="0"/>
                  </a:lnTo>
                  <a:lnTo>
                    <a:pt x="11038469" y="4678931"/>
                  </a:lnTo>
                  <a:lnTo>
                    <a:pt x="0" y="4678931"/>
                  </a:lnTo>
                  <a:lnTo>
                    <a:pt x="0" y="0"/>
                  </a:lnTo>
                  <a:close/>
                </a:path>
              </a:pathLst>
            </a:custGeom>
            <a:solidFill>
              <a:srgbClr val="FFFFFF"/>
            </a:solidFill>
          </p:spPr>
        </p:sp>
        <p:sp>
          <p:nvSpPr>
            <p:cNvPr id="4" name="Freeform 4"/>
            <p:cNvSpPr/>
            <p:nvPr/>
          </p:nvSpPr>
          <p:spPr>
            <a:xfrm>
              <a:off x="0" y="0"/>
              <a:ext cx="11183249" cy="4823711"/>
            </a:xfrm>
            <a:custGeom>
              <a:avLst/>
              <a:gdLst/>
              <a:ahLst/>
              <a:cxnLst/>
              <a:rect l="l" t="t" r="r" b="b"/>
              <a:pathLst>
                <a:path w="11183249" h="4823711">
                  <a:moveTo>
                    <a:pt x="11038470" y="4678931"/>
                  </a:moveTo>
                  <a:lnTo>
                    <a:pt x="11183249" y="4678931"/>
                  </a:lnTo>
                  <a:lnTo>
                    <a:pt x="11183249" y="4823711"/>
                  </a:lnTo>
                  <a:lnTo>
                    <a:pt x="11038470" y="4823711"/>
                  </a:lnTo>
                  <a:lnTo>
                    <a:pt x="11038470"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1038470" y="144780"/>
                  </a:moveTo>
                  <a:lnTo>
                    <a:pt x="11183249" y="144780"/>
                  </a:lnTo>
                  <a:lnTo>
                    <a:pt x="11183249" y="4678931"/>
                  </a:lnTo>
                  <a:lnTo>
                    <a:pt x="11038470" y="4678931"/>
                  </a:lnTo>
                  <a:lnTo>
                    <a:pt x="11038470" y="144780"/>
                  </a:lnTo>
                  <a:close/>
                  <a:moveTo>
                    <a:pt x="144780" y="4678931"/>
                  </a:moveTo>
                  <a:lnTo>
                    <a:pt x="11038470" y="4678931"/>
                  </a:lnTo>
                  <a:lnTo>
                    <a:pt x="11038470" y="4823711"/>
                  </a:lnTo>
                  <a:lnTo>
                    <a:pt x="144780" y="4823711"/>
                  </a:lnTo>
                  <a:lnTo>
                    <a:pt x="144780" y="4678931"/>
                  </a:lnTo>
                  <a:close/>
                  <a:moveTo>
                    <a:pt x="11038470" y="0"/>
                  </a:moveTo>
                  <a:lnTo>
                    <a:pt x="11183249" y="0"/>
                  </a:lnTo>
                  <a:lnTo>
                    <a:pt x="11183249" y="144780"/>
                  </a:lnTo>
                  <a:lnTo>
                    <a:pt x="11038470" y="144780"/>
                  </a:lnTo>
                  <a:lnTo>
                    <a:pt x="11038470" y="0"/>
                  </a:lnTo>
                  <a:close/>
                  <a:moveTo>
                    <a:pt x="0" y="0"/>
                  </a:moveTo>
                  <a:lnTo>
                    <a:pt x="144780" y="0"/>
                  </a:lnTo>
                  <a:lnTo>
                    <a:pt x="144780" y="144780"/>
                  </a:lnTo>
                  <a:lnTo>
                    <a:pt x="0" y="144780"/>
                  </a:lnTo>
                  <a:lnTo>
                    <a:pt x="0" y="0"/>
                  </a:lnTo>
                  <a:close/>
                  <a:moveTo>
                    <a:pt x="144780" y="0"/>
                  </a:moveTo>
                  <a:lnTo>
                    <a:pt x="11038470" y="0"/>
                  </a:lnTo>
                  <a:lnTo>
                    <a:pt x="11038470" y="144780"/>
                  </a:lnTo>
                  <a:lnTo>
                    <a:pt x="144780" y="144780"/>
                  </a:lnTo>
                  <a:lnTo>
                    <a:pt x="144780" y="0"/>
                  </a:lnTo>
                  <a:close/>
                </a:path>
              </a:pathLst>
            </a:custGeom>
            <a:solidFill>
              <a:srgbClr val="F39200"/>
            </a:solidFill>
          </p:spPr>
        </p:sp>
      </p:grpSp>
      <p:sp>
        <p:nvSpPr>
          <p:cNvPr id="5" name="TextBox 5"/>
          <p:cNvSpPr txBox="1"/>
          <p:nvPr/>
        </p:nvSpPr>
        <p:spPr>
          <a:xfrm>
            <a:off x="850261" y="1334686"/>
            <a:ext cx="2408822" cy="82997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239"/>
              </a:lnSpc>
            </a:pPr>
            <a:r>
              <a:rPr lang="en-US" sz="1600" dirty="0">
                <a:solidFill>
                  <a:srgbClr val="000000"/>
                </a:solidFill>
                <a:latin typeface="Calibri"/>
              </a:rPr>
              <a:t>16. It is much safer to have a caesarian than a natural birth</a:t>
            </a:r>
          </a:p>
        </p:txBody>
      </p:sp>
      <p:grpSp>
        <p:nvGrpSpPr>
          <p:cNvPr id="6" name="Group 6"/>
          <p:cNvGrpSpPr/>
          <p:nvPr/>
        </p:nvGrpSpPr>
        <p:grpSpPr>
          <a:xfrm>
            <a:off x="685800" y="2951871"/>
            <a:ext cx="2721297" cy="1173787"/>
            <a:chOff x="0" y="0"/>
            <a:chExt cx="11183249" cy="4823711"/>
          </a:xfrm>
        </p:grpSpPr>
        <p:sp>
          <p:nvSpPr>
            <p:cNvPr id="7" name="Freeform 7"/>
            <p:cNvSpPr/>
            <p:nvPr/>
          </p:nvSpPr>
          <p:spPr>
            <a:xfrm>
              <a:off x="72390" y="72390"/>
              <a:ext cx="11038469" cy="4678931"/>
            </a:xfrm>
            <a:custGeom>
              <a:avLst/>
              <a:gdLst/>
              <a:ahLst/>
              <a:cxnLst/>
              <a:rect l="l" t="t" r="r" b="b"/>
              <a:pathLst>
                <a:path w="11038469" h="4678931">
                  <a:moveTo>
                    <a:pt x="0" y="0"/>
                  </a:moveTo>
                  <a:lnTo>
                    <a:pt x="11038469" y="0"/>
                  </a:lnTo>
                  <a:lnTo>
                    <a:pt x="11038469" y="4678931"/>
                  </a:lnTo>
                  <a:lnTo>
                    <a:pt x="0" y="4678931"/>
                  </a:lnTo>
                  <a:lnTo>
                    <a:pt x="0" y="0"/>
                  </a:lnTo>
                  <a:close/>
                </a:path>
              </a:pathLst>
            </a:custGeom>
            <a:solidFill>
              <a:srgbClr val="FFFFFF"/>
            </a:solidFill>
          </p:spPr>
        </p:sp>
        <p:sp>
          <p:nvSpPr>
            <p:cNvPr id="8" name="Freeform 8"/>
            <p:cNvSpPr/>
            <p:nvPr/>
          </p:nvSpPr>
          <p:spPr>
            <a:xfrm>
              <a:off x="0" y="0"/>
              <a:ext cx="11183249" cy="4823711"/>
            </a:xfrm>
            <a:custGeom>
              <a:avLst/>
              <a:gdLst/>
              <a:ahLst/>
              <a:cxnLst/>
              <a:rect l="l" t="t" r="r" b="b"/>
              <a:pathLst>
                <a:path w="11183249" h="4823711">
                  <a:moveTo>
                    <a:pt x="11038470" y="4678931"/>
                  </a:moveTo>
                  <a:lnTo>
                    <a:pt x="11183249" y="4678931"/>
                  </a:lnTo>
                  <a:lnTo>
                    <a:pt x="11183249" y="4823711"/>
                  </a:lnTo>
                  <a:lnTo>
                    <a:pt x="11038470" y="4823711"/>
                  </a:lnTo>
                  <a:lnTo>
                    <a:pt x="11038470"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1038470" y="144780"/>
                  </a:moveTo>
                  <a:lnTo>
                    <a:pt x="11183249" y="144780"/>
                  </a:lnTo>
                  <a:lnTo>
                    <a:pt x="11183249" y="4678931"/>
                  </a:lnTo>
                  <a:lnTo>
                    <a:pt x="11038470" y="4678931"/>
                  </a:lnTo>
                  <a:lnTo>
                    <a:pt x="11038470" y="144780"/>
                  </a:lnTo>
                  <a:close/>
                  <a:moveTo>
                    <a:pt x="144780" y="4678931"/>
                  </a:moveTo>
                  <a:lnTo>
                    <a:pt x="11038470" y="4678931"/>
                  </a:lnTo>
                  <a:lnTo>
                    <a:pt x="11038470" y="4823711"/>
                  </a:lnTo>
                  <a:lnTo>
                    <a:pt x="144780" y="4823711"/>
                  </a:lnTo>
                  <a:lnTo>
                    <a:pt x="144780" y="4678931"/>
                  </a:lnTo>
                  <a:close/>
                  <a:moveTo>
                    <a:pt x="11038470" y="0"/>
                  </a:moveTo>
                  <a:lnTo>
                    <a:pt x="11183249" y="0"/>
                  </a:lnTo>
                  <a:lnTo>
                    <a:pt x="11183249" y="144780"/>
                  </a:lnTo>
                  <a:lnTo>
                    <a:pt x="11038470" y="144780"/>
                  </a:lnTo>
                  <a:lnTo>
                    <a:pt x="11038470" y="0"/>
                  </a:lnTo>
                  <a:close/>
                  <a:moveTo>
                    <a:pt x="0" y="0"/>
                  </a:moveTo>
                  <a:lnTo>
                    <a:pt x="144780" y="0"/>
                  </a:lnTo>
                  <a:lnTo>
                    <a:pt x="144780" y="144780"/>
                  </a:lnTo>
                  <a:lnTo>
                    <a:pt x="0" y="144780"/>
                  </a:lnTo>
                  <a:lnTo>
                    <a:pt x="0" y="0"/>
                  </a:lnTo>
                  <a:close/>
                  <a:moveTo>
                    <a:pt x="144780" y="0"/>
                  </a:moveTo>
                  <a:lnTo>
                    <a:pt x="11038470" y="0"/>
                  </a:lnTo>
                  <a:lnTo>
                    <a:pt x="11038470" y="144780"/>
                  </a:lnTo>
                  <a:lnTo>
                    <a:pt x="144780" y="144780"/>
                  </a:lnTo>
                  <a:lnTo>
                    <a:pt x="144780" y="0"/>
                  </a:lnTo>
                  <a:close/>
                </a:path>
              </a:pathLst>
            </a:custGeom>
            <a:solidFill>
              <a:srgbClr val="F39200"/>
            </a:solidFill>
          </p:spPr>
        </p:sp>
      </p:grpSp>
      <p:sp>
        <p:nvSpPr>
          <p:cNvPr id="9" name="TextBox 9"/>
          <p:cNvSpPr txBox="1"/>
          <p:nvPr/>
        </p:nvSpPr>
        <p:spPr>
          <a:xfrm>
            <a:off x="850261" y="3139063"/>
            <a:ext cx="2408822" cy="82997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239"/>
              </a:lnSpc>
            </a:pPr>
            <a:r>
              <a:rPr lang="en-US" sz="1600" dirty="0">
                <a:solidFill>
                  <a:srgbClr val="000000"/>
                </a:solidFill>
                <a:latin typeface="Calibri"/>
              </a:rPr>
              <a:t>17. You can't touch dogs and cats when you are pregnant</a:t>
            </a:r>
          </a:p>
          <a:p>
            <a:pPr algn="ctr">
              <a:lnSpc>
                <a:spcPts val="2239"/>
              </a:lnSpc>
            </a:pPr>
            <a:endParaRPr lang="en-US" sz="1600" dirty="0">
              <a:solidFill>
                <a:srgbClr val="000000"/>
              </a:solidFill>
              <a:latin typeface="Calibri"/>
            </a:endParaRPr>
          </a:p>
        </p:txBody>
      </p:sp>
      <p:grpSp>
        <p:nvGrpSpPr>
          <p:cNvPr id="10" name="Group 10"/>
          <p:cNvGrpSpPr/>
          <p:nvPr/>
        </p:nvGrpSpPr>
        <p:grpSpPr>
          <a:xfrm>
            <a:off x="685800" y="4778171"/>
            <a:ext cx="2721297" cy="1173787"/>
            <a:chOff x="0" y="0"/>
            <a:chExt cx="11183249" cy="4823711"/>
          </a:xfrm>
        </p:grpSpPr>
        <p:sp>
          <p:nvSpPr>
            <p:cNvPr id="11" name="Freeform 11"/>
            <p:cNvSpPr/>
            <p:nvPr/>
          </p:nvSpPr>
          <p:spPr>
            <a:xfrm>
              <a:off x="72390" y="72390"/>
              <a:ext cx="11038469" cy="4678931"/>
            </a:xfrm>
            <a:custGeom>
              <a:avLst/>
              <a:gdLst/>
              <a:ahLst/>
              <a:cxnLst/>
              <a:rect l="l" t="t" r="r" b="b"/>
              <a:pathLst>
                <a:path w="11038469" h="4678931">
                  <a:moveTo>
                    <a:pt x="0" y="0"/>
                  </a:moveTo>
                  <a:lnTo>
                    <a:pt x="11038469" y="0"/>
                  </a:lnTo>
                  <a:lnTo>
                    <a:pt x="11038469" y="4678931"/>
                  </a:lnTo>
                  <a:lnTo>
                    <a:pt x="0" y="4678931"/>
                  </a:lnTo>
                  <a:lnTo>
                    <a:pt x="0" y="0"/>
                  </a:lnTo>
                  <a:close/>
                </a:path>
              </a:pathLst>
            </a:custGeom>
            <a:solidFill>
              <a:srgbClr val="FFFFFF"/>
            </a:solidFill>
          </p:spPr>
        </p:sp>
        <p:sp>
          <p:nvSpPr>
            <p:cNvPr id="12" name="Freeform 12"/>
            <p:cNvSpPr/>
            <p:nvPr/>
          </p:nvSpPr>
          <p:spPr>
            <a:xfrm>
              <a:off x="0" y="0"/>
              <a:ext cx="11183249" cy="4823711"/>
            </a:xfrm>
            <a:custGeom>
              <a:avLst/>
              <a:gdLst/>
              <a:ahLst/>
              <a:cxnLst/>
              <a:rect l="l" t="t" r="r" b="b"/>
              <a:pathLst>
                <a:path w="11183249" h="4823711">
                  <a:moveTo>
                    <a:pt x="11038470" y="4678931"/>
                  </a:moveTo>
                  <a:lnTo>
                    <a:pt x="11183249" y="4678931"/>
                  </a:lnTo>
                  <a:lnTo>
                    <a:pt x="11183249" y="4823711"/>
                  </a:lnTo>
                  <a:lnTo>
                    <a:pt x="11038470" y="4823711"/>
                  </a:lnTo>
                  <a:lnTo>
                    <a:pt x="11038470"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1038470" y="144780"/>
                  </a:moveTo>
                  <a:lnTo>
                    <a:pt x="11183249" y="144780"/>
                  </a:lnTo>
                  <a:lnTo>
                    <a:pt x="11183249" y="4678931"/>
                  </a:lnTo>
                  <a:lnTo>
                    <a:pt x="11038470" y="4678931"/>
                  </a:lnTo>
                  <a:lnTo>
                    <a:pt x="11038470" y="144780"/>
                  </a:lnTo>
                  <a:close/>
                  <a:moveTo>
                    <a:pt x="144780" y="4678931"/>
                  </a:moveTo>
                  <a:lnTo>
                    <a:pt x="11038470" y="4678931"/>
                  </a:lnTo>
                  <a:lnTo>
                    <a:pt x="11038470" y="4823711"/>
                  </a:lnTo>
                  <a:lnTo>
                    <a:pt x="144780" y="4823711"/>
                  </a:lnTo>
                  <a:lnTo>
                    <a:pt x="144780" y="4678931"/>
                  </a:lnTo>
                  <a:close/>
                  <a:moveTo>
                    <a:pt x="11038470" y="0"/>
                  </a:moveTo>
                  <a:lnTo>
                    <a:pt x="11183249" y="0"/>
                  </a:lnTo>
                  <a:lnTo>
                    <a:pt x="11183249" y="144780"/>
                  </a:lnTo>
                  <a:lnTo>
                    <a:pt x="11038470" y="144780"/>
                  </a:lnTo>
                  <a:lnTo>
                    <a:pt x="11038470" y="0"/>
                  </a:lnTo>
                  <a:close/>
                  <a:moveTo>
                    <a:pt x="0" y="0"/>
                  </a:moveTo>
                  <a:lnTo>
                    <a:pt x="144780" y="0"/>
                  </a:lnTo>
                  <a:lnTo>
                    <a:pt x="144780" y="144780"/>
                  </a:lnTo>
                  <a:lnTo>
                    <a:pt x="0" y="144780"/>
                  </a:lnTo>
                  <a:lnTo>
                    <a:pt x="0" y="0"/>
                  </a:lnTo>
                  <a:close/>
                  <a:moveTo>
                    <a:pt x="144780" y="0"/>
                  </a:moveTo>
                  <a:lnTo>
                    <a:pt x="11038470" y="0"/>
                  </a:lnTo>
                  <a:lnTo>
                    <a:pt x="11038470" y="144780"/>
                  </a:lnTo>
                  <a:lnTo>
                    <a:pt x="144780" y="144780"/>
                  </a:lnTo>
                  <a:lnTo>
                    <a:pt x="144780" y="0"/>
                  </a:lnTo>
                  <a:close/>
                </a:path>
              </a:pathLst>
            </a:custGeom>
            <a:solidFill>
              <a:srgbClr val="F39200"/>
            </a:solidFill>
          </p:spPr>
        </p:sp>
      </p:grpSp>
      <p:sp>
        <p:nvSpPr>
          <p:cNvPr id="13" name="TextBox 13"/>
          <p:cNvSpPr txBox="1"/>
          <p:nvPr/>
        </p:nvSpPr>
        <p:spPr>
          <a:xfrm>
            <a:off x="850261" y="4845003"/>
            <a:ext cx="2408822" cy="82997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239"/>
              </a:lnSpc>
            </a:pPr>
            <a:r>
              <a:rPr lang="en-US" sz="1600" dirty="0">
                <a:solidFill>
                  <a:srgbClr val="000000"/>
                </a:solidFill>
                <a:latin typeface="Calibri"/>
              </a:rPr>
              <a:t>18. It is not safe to exercise during pregnancy </a:t>
            </a:r>
          </a:p>
          <a:p>
            <a:pPr algn="ctr">
              <a:lnSpc>
                <a:spcPts val="2239"/>
              </a:lnSpc>
            </a:pPr>
            <a:endParaRPr lang="en-US" sz="1600" dirty="0">
              <a:solidFill>
                <a:srgbClr val="000000"/>
              </a:solidFill>
              <a:latin typeface="Calibri"/>
            </a:endParaRPr>
          </a:p>
        </p:txBody>
      </p:sp>
      <p:pic>
        <p:nvPicPr>
          <p:cNvPr id="14" name="Picture 14"/>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8885685" y="1221258"/>
            <a:ext cx="2867591" cy="4672247"/>
          </a:xfrm>
          <a:prstGeom prst="rect">
            <a:avLst/>
          </a:prstGeom>
        </p:spPr>
      </p:pic>
      <p:grpSp>
        <p:nvGrpSpPr>
          <p:cNvPr id="15" name="Group 15"/>
          <p:cNvGrpSpPr/>
          <p:nvPr/>
        </p:nvGrpSpPr>
        <p:grpSpPr>
          <a:xfrm>
            <a:off x="3871053" y="1211247"/>
            <a:ext cx="4596146" cy="1366743"/>
            <a:chOff x="0" y="-20023"/>
            <a:chExt cx="9192292" cy="2733485"/>
          </a:xfrm>
        </p:grpSpPr>
        <p:grpSp>
          <p:nvGrpSpPr>
            <p:cNvPr id="16" name="Group 16"/>
            <p:cNvGrpSpPr/>
            <p:nvPr/>
          </p:nvGrpSpPr>
          <p:grpSpPr>
            <a:xfrm>
              <a:off x="0" y="0"/>
              <a:ext cx="9192292" cy="2347573"/>
              <a:chOff x="0" y="0"/>
              <a:chExt cx="18887995" cy="4823711"/>
            </a:xfrm>
          </p:grpSpPr>
          <p:sp>
            <p:nvSpPr>
              <p:cNvPr id="17" name="Freeform 17"/>
              <p:cNvSpPr/>
              <p:nvPr/>
            </p:nvSpPr>
            <p:spPr>
              <a:xfrm>
                <a:off x="72390" y="72390"/>
                <a:ext cx="18743215" cy="4678931"/>
              </a:xfrm>
              <a:custGeom>
                <a:avLst/>
                <a:gdLst/>
                <a:ahLst/>
                <a:cxnLst/>
                <a:rect l="l" t="t" r="r" b="b"/>
                <a:pathLst>
                  <a:path w="18743215" h="4678931">
                    <a:moveTo>
                      <a:pt x="0" y="0"/>
                    </a:moveTo>
                    <a:lnTo>
                      <a:pt x="18743215" y="0"/>
                    </a:lnTo>
                    <a:lnTo>
                      <a:pt x="18743215" y="4678931"/>
                    </a:lnTo>
                    <a:lnTo>
                      <a:pt x="0" y="4678931"/>
                    </a:lnTo>
                    <a:lnTo>
                      <a:pt x="0" y="0"/>
                    </a:lnTo>
                    <a:close/>
                  </a:path>
                </a:pathLst>
              </a:custGeom>
              <a:solidFill>
                <a:srgbClr val="FFFFFF"/>
              </a:solidFill>
            </p:spPr>
          </p:sp>
          <p:sp>
            <p:nvSpPr>
              <p:cNvPr id="18" name="Freeform 18"/>
              <p:cNvSpPr/>
              <p:nvPr/>
            </p:nvSpPr>
            <p:spPr>
              <a:xfrm>
                <a:off x="0" y="0"/>
                <a:ext cx="18887994" cy="4823711"/>
              </a:xfrm>
              <a:custGeom>
                <a:avLst/>
                <a:gdLst/>
                <a:ahLst/>
                <a:cxnLst/>
                <a:rect l="l" t="t" r="r" b="b"/>
                <a:pathLst>
                  <a:path w="18887994" h="4823711">
                    <a:moveTo>
                      <a:pt x="18743216" y="4678931"/>
                    </a:moveTo>
                    <a:lnTo>
                      <a:pt x="18887994" y="4678931"/>
                    </a:lnTo>
                    <a:lnTo>
                      <a:pt x="18887994" y="4823711"/>
                    </a:lnTo>
                    <a:lnTo>
                      <a:pt x="18743216" y="4823711"/>
                    </a:lnTo>
                    <a:lnTo>
                      <a:pt x="18743216"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8743216" y="144780"/>
                    </a:moveTo>
                    <a:lnTo>
                      <a:pt x="18887994" y="144780"/>
                    </a:lnTo>
                    <a:lnTo>
                      <a:pt x="18887994" y="4678931"/>
                    </a:lnTo>
                    <a:lnTo>
                      <a:pt x="18743216" y="4678931"/>
                    </a:lnTo>
                    <a:lnTo>
                      <a:pt x="18743216" y="144780"/>
                    </a:lnTo>
                    <a:close/>
                    <a:moveTo>
                      <a:pt x="144780" y="4678931"/>
                    </a:moveTo>
                    <a:lnTo>
                      <a:pt x="18743216" y="4678931"/>
                    </a:lnTo>
                    <a:lnTo>
                      <a:pt x="18743216" y="4823711"/>
                    </a:lnTo>
                    <a:lnTo>
                      <a:pt x="144780" y="4823711"/>
                    </a:lnTo>
                    <a:lnTo>
                      <a:pt x="144780" y="4678931"/>
                    </a:lnTo>
                    <a:close/>
                    <a:moveTo>
                      <a:pt x="18743216" y="0"/>
                    </a:moveTo>
                    <a:lnTo>
                      <a:pt x="18887994" y="0"/>
                    </a:lnTo>
                    <a:lnTo>
                      <a:pt x="18887994" y="144780"/>
                    </a:lnTo>
                    <a:lnTo>
                      <a:pt x="18743216" y="144780"/>
                    </a:lnTo>
                    <a:lnTo>
                      <a:pt x="18743216" y="0"/>
                    </a:lnTo>
                    <a:close/>
                    <a:moveTo>
                      <a:pt x="0" y="0"/>
                    </a:moveTo>
                    <a:lnTo>
                      <a:pt x="144780" y="0"/>
                    </a:lnTo>
                    <a:lnTo>
                      <a:pt x="144780" y="144780"/>
                    </a:lnTo>
                    <a:lnTo>
                      <a:pt x="0" y="144780"/>
                    </a:lnTo>
                    <a:lnTo>
                      <a:pt x="0" y="0"/>
                    </a:lnTo>
                    <a:close/>
                    <a:moveTo>
                      <a:pt x="144780" y="0"/>
                    </a:moveTo>
                    <a:lnTo>
                      <a:pt x="18743216" y="0"/>
                    </a:lnTo>
                    <a:lnTo>
                      <a:pt x="18743216" y="144780"/>
                    </a:lnTo>
                    <a:lnTo>
                      <a:pt x="144780" y="144780"/>
                    </a:lnTo>
                    <a:lnTo>
                      <a:pt x="144780" y="0"/>
                    </a:lnTo>
                    <a:close/>
                  </a:path>
                </a:pathLst>
              </a:custGeom>
              <a:solidFill>
                <a:srgbClr val="F39200"/>
              </a:solidFill>
            </p:spPr>
          </p:sp>
        </p:grpSp>
        <p:sp>
          <p:nvSpPr>
            <p:cNvPr id="19" name="TextBox 19"/>
            <p:cNvSpPr txBox="1"/>
            <p:nvPr/>
          </p:nvSpPr>
          <p:spPr>
            <a:xfrm>
              <a:off x="142995" y="-20023"/>
              <a:ext cx="8953824" cy="273348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2239"/>
                </a:lnSpc>
              </a:pPr>
              <a:r>
                <a:rPr lang="en-US" sz="1600" dirty="0">
                  <a:solidFill>
                    <a:srgbClr val="000000"/>
                  </a:solidFill>
                  <a:latin typeface="Calibri"/>
                </a:rPr>
                <a:t>In the UK giving birth either naturally or by caesarian is safe. In some cases a caesarian may be a safer option e.g. the baby is not in a good position to be born naturally or is in distress.</a:t>
              </a:r>
            </a:p>
            <a:p>
              <a:pPr>
                <a:lnSpc>
                  <a:spcPts val="1749"/>
                </a:lnSpc>
              </a:pPr>
              <a:endParaRPr lang="en-US" sz="1600" dirty="0">
                <a:solidFill>
                  <a:srgbClr val="000000"/>
                </a:solidFill>
                <a:latin typeface="Calibri"/>
              </a:endParaRPr>
            </a:p>
          </p:txBody>
        </p:sp>
      </p:grpSp>
      <p:grpSp>
        <p:nvGrpSpPr>
          <p:cNvPr id="20" name="Group 20"/>
          <p:cNvGrpSpPr/>
          <p:nvPr/>
        </p:nvGrpSpPr>
        <p:grpSpPr>
          <a:xfrm>
            <a:off x="3871053" y="2904773"/>
            <a:ext cx="4596146" cy="1467192"/>
            <a:chOff x="0" y="-94196"/>
            <a:chExt cx="9192292" cy="2934384"/>
          </a:xfrm>
        </p:grpSpPr>
        <p:grpSp>
          <p:nvGrpSpPr>
            <p:cNvPr id="21" name="Group 21"/>
            <p:cNvGrpSpPr/>
            <p:nvPr/>
          </p:nvGrpSpPr>
          <p:grpSpPr>
            <a:xfrm>
              <a:off x="0" y="0"/>
              <a:ext cx="9192292" cy="2347573"/>
              <a:chOff x="0" y="0"/>
              <a:chExt cx="18887995" cy="4823711"/>
            </a:xfrm>
          </p:grpSpPr>
          <p:sp>
            <p:nvSpPr>
              <p:cNvPr id="22" name="Freeform 22"/>
              <p:cNvSpPr/>
              <p:nvPr/>
            </p:nvSpPr>
            <p:spPr>
              <a:xfrm>
                <a:off x="72390" y="72390"/>
                <a:ext cx="18743215" cy="4678931"/>
              </a:xfrm>
              <a:custGeom>
                <a:avLst/>
                <a:gdLst/>
                <a:ahLst/>
                <a:cxnLst/>
                <a:rect l="l" t="t" r="r" b="b"/>
                <a:pathLst>
                  <a:path w="18743215" h="4678931">
                    <a:moveTo>
                      <a:pt x="0" y="0"/>
                    </a:moveTo>
                    <a:lnTo>
                      <a:pt x="18743215" y="0"/>
                    </a:lnTo>
                    <a:lnTo>
                      <a:pt x="18743215" y="4678931"/>
                    </a:lnTo>
                    <a:lnTo>
                      <a:pt x="0" y="4678931"/>
                    </a:lnTo>
                    <a:lnTo>
                      <a:pt x="0" y="0"/>
                    </a:lnTo>
                    <a:close/>
                  </a:path>
                </a:pathLst>
              </a:custGeom>
              <a:solidFill>
                <a:srgbClr val="FFFFFF"/>
              </a:solidFill>
            </p:spPr>
          </p:sp>
          <p:sp>
            <p:nvSpPr>
              <p:cNvPr id="23" name="Freeform 23"/>
              <p:cNvSpPr/>
              <p:nvPr/>
            </p:nvSpPr>
            <p:spPr>
              <a:xfrm>
                <a:off x="0" y="0"/>
                <a:ext cx="18887994" cy="4823711"/>
              </a:xfrm>
              <a:custGeom>
                <a:avLst/>
                <a:gdLst/>
                <a:ahLst/>
                <a:cxnLst/>
                <a:rect l="l" t="t" r="r" b="b"/>
                <a:pathLst>
                  <a:path w="18887994" h="4823711">
                    <a:moveTo>
                      <a:pt x="18743216" y="4678931"/>
                    </a:moveTo>
                    <a:lnTo>
                      <a:pt x="18887994" y="4678931"/>
                    </a:lnTo>
                    <a:lnTo>
                      <a:pt x="18887994" y="4823711"/>
                    </a:lnTo>
                    <a:lnTo>
                      <a:pt x="18743216" y="4823711"/>
                    </a:lnTo>
                    <a:lnTo>
                      <a:pt x="18743216"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8743216" y="144780"/>
                    </a:moveTo>
                    <a:lnTo>
                      <a:pt x="18887994" y="144780"/>
                    </a:lnTo>
                    <a:lnTo>
                      <a:pt x="18887994" y="4678931"/>
                    </a:lnTo>
                    <a:lnTo>
                      <a:pt x="18743216" y="4678931"/>
                    </a:lnTo>
                    <a:lnTo>
                      <a:pt x="18743216" y="144780"/>
                    </a:lnTo>
                    <a:close/>
                    <a:moveTo>
                      <a:pt x="144780" y="4678931"/>
                    </a:moveTo>
                    <a:lnTo>
                      <a:pt x="18743216" y="4678931"/>
                    </a:lnTo>
                    <a:lnTo>
                      <a:pt x="18743216" y="4823711"/>
                    </a:lnTo>
                    <a:lnTo>
                      <a:pt x="144780" y="4823711"/>
                    </a:lnTo>
                    <a:lnTo>
                      <a:pt x="144780" y="4678931"/>
                    </a:lnTo>
                    <a:close/>
                    <a:moveTo>
                      <a:pt x="18743216" y="0"/>
                    </a:moveTo>
                    <a:lnTo>
                      <a:pt x="18887994" y="0"/>
                    </a:lnTo>
                    <a:lnTo>
                      <a:pt x="18887994" y="144780"/>
                    </a:lnTo>
                    <a:lnTo>
                      <a:pt x="18743216" y="144780"/>
                    </a:lnTo>
                    <a:lnTo>
                      <a:pt x="18743216" y="0"/>
                    </a:lnTo>
                    <a:close/>
                    <a:moveTo>
                      <a:pt x="0" y="0"/>
                    </a:moveTo>
                    <a:lnTo>
                      <a:pt x="144780" y="0"/>
                    </a:lnTo>
                    <a:lnTo>
                      <a:pt x="144780" y="144780"/>
                    </a:lnTo>
                    <a:lnTo>
                      <a:pt x="0" y="144780"/>
                    </a:lnTo>
                    <a:lnTo>
                      <a:pt x="0" y="0"/>
                    </a:lnTo>
                    <a:close/>
                    <a:moveTo>
                      <a:pt x="144780" y="0"/>
                    </a:moveTo>
                    <a:lnTo>
                      <a:pt x="18743216" y="0"/>
                    </a:lnTo>
                    <a:lnTo>
                      <a:pt x="18743216" y="144780"/>
                    </a:lnTo>
                    <a:lnTo>
                      <a:pt x="144780" y="144780"/>
                    </a:lnTo>
                    <a:lnTo>
                      <a:pt x="144780" y="0"/>
                    </a:lnTo>
                    <a:close/>
                  </a:path>
                </a:pathLst>
              </a:custGeom>
              <a:solidFill>
                <a:srgbClr val="F39200"/>
              </a:solidFill>
            </p:spPr>
          </p:sp>
        </p:grpSp>
        <p:sp>
          <p:nvSpPr>
            <p:cNvPr id="24" name="TextBox 24"/>
            <p:cNvSpPr txBox="1"/>
            <p:nvPr/>
          </p:nvSpPr>
          <p:spPr>
            <a:xfrm>
              <a:off x="193365" y="-94196"/>
              <a:ext cx="8953824" cy="2934384"/>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2301"/>
                </a:lnSpc>
              </a:pPr>
              <a:r>
                <a:rPr lang="en-US" sz="1643" dirty="0">
                  <a:solidFill>
                    <a:srgbClr val="000000"/>
                  </a:solidFill>
                  <a:latin typeface="Calibri"/>
                </a:rPr>
                <a:t>This is fine as long as hands are washed after touching pets. Dog and cat poo can carry bacteria that is dangerous to humans and unborn babies, but good hygiene avoids any danger.</a:t>
              </a:r>
            </a:p>
            <a:p>
              <a:pPr>
                <a:lnSpc>
                  <a:spcPts val="2301"/>
                </a:lnSpc>
              </a:pPr>
              <a:endParaRPr lang="en-US" sz="1643" dirty="0">
                <a:solidFill>
                  <a:srgbClr val="000000"/>
                </a:solidFill>
                <a:latin typeface="Calibri"/>
              </a:endParaRPr>
            </a:p>
          </p:txBody>
        </p:sp>
      </p:grpSp>
      <p:grpSp>
        <p:nvGrpSpPr>
          <p:cNvPr id="25" name="Group 25"/>
          <p:cNvGrpSpPr/>
          <p:nvPr/>
        </p:nvGrpSpPr>
        <p:grpSpPr>
          <a:xfrm>
            <a:off x="3871053" y="4769453"/>
            <a:ext cx="4596146" cy="1467192"/>
            <a:chOff x="0" y="-17437"/>
            <a:chExt cx="9192292" cy="2934384"/>
          </a:xfrm>
        </p:grpSpPr>
        <p:grpSp>
          <p:nvGrpSpPr>
            <p:cNvPr id="26" name="Group 26"/>
            <p:cNvGrpSpPr/>
            <p:nvPr/>
          </p:nvGrpSpPr>
          <p:grpSpPr>
            <a:xfrm>
              <a:off x="0" y="0"/>
              <a:ext cx="9192292" cy="2347573"/>
              <a:chOff x="0" y="0"/>
              <a:chExt cx="18887995" cy="4823711"/>
            </a:xfrm>
          </p:grpSpPr>
          <p:sp>
            <p:nvSpPr>
              <p:cNvPr id="27" name="Freeform 27"/>
              <p:cNvSpPr/>
              <p:nvPr/>
            </p:nvSpPr>
            <p:spPr>
              <a:xfrm>
                <a:off x="72390" y="72390"/>
                <a:ext cx="18743215" cy="4678931"/>
              </a:xfrm>
              <a:custGeom>
                <a:avLst/>
                <a:gdLst/>
                <a:ahLst/>
                <a:cxnLst/>
                <a:rect l="l" t="t" r="r" b="b"/>
                <a:pathLst>
                  <a:path w="18743215" h="4678931">
                    <a:moveTo>
                      <a:pt x="0" y="0"/>
                    </a:moveTo>
                    <a:lnTo>
                      <a:pt x="18743215" y="0"/>
                    </a:lnTo>
                    <a:lnTo>
                      <a:pt x="18743215" y="4678931"/>
                    </a:lnTo>
                    <a:lnTo>
                      <a:pt x="0" y="4678931"/>
                    </a:lnTo>
                    <a:lnTo>
                      <a:pt x="0" y="0"/>
                    </a:lnTo>
                    <a:close/>
                  </a:path>
                </a:pathLst>
              </a:custGeom>
              <a:solidFill>
                <a:srgbClr val="FFFFFF"/>
              </a:solidFill>
            </p:spPr>
          </p:sp>
          <p:sp>
            <p:nvSpPr>
              <p:cNvPr id="28" name="Freeform 28"/>
              <p:cNvSpPr/>
              <p:nvPr/>
            </p:nvSpPr>
            <p:spPr>
              <a:xfrm>
                <a:off x="0" y="0"/>
                <a:ext cx="18887994" cy="4823711"/>
              </a:xfrm>
              <a:custGeom>
                <a:avLst/>
                <a:gdLst/>
                <a:ahLst/>
                <a:cxnLst/>
                <a:rect l="l" t="t" r="r" b="b"/>
                <a:pathLst>
                  <a:path w="18887994" h="4823711">
                    <a:moveTo>
                      <a:pt x="18743216" y="4678931"/>
                    </a:moveTo>
                    <a:lnTo>
                      <a:pt x="18887994" y="4678931"/>
                    </a:lnTo>
                    <a:lnTo>
                      <a:pt x="18887994" y="4823711"/>
                    </a:lnTo>
                    <a:lnTo>
                      <a:pt x="18743216" y="4823711"/>
                    </a:lnTo>
                    <a:lnTo>
                      <a:pt x="18743216" y="4678931"/>
                    </a:lnTo>
                    <a:close/>
                    <a:moveTo>
                      <a:pt x="0" y="144780"/>
                    </a:moveTo>
                    <a:lnTo>
                      <a:pt x="144780" y="144780"/>
                    </a:lnTo>
                    <a:lnTo>
                      <a:pt x="144780" y="4678931"/>
                    </a:lnTo>
                    <a:lnTo>
                      <a:pt x="0" y="4678931"/>
                    </a:lnTo>
                    <a:lnTo>
                      <a:pt x="0" y="144780"/>
                    </a:lnTo>
                    <a:close/>
                    <a:moveTo>
                      <a:pt x="0" y="4678931"/>
                    </a:moveTo>
                    <a:lnTo>
                      <a:pt x="144780" y="4678931"/>
                    </a:lnTo>
                    <a:lnTo>
                      <a:pt x="144780" y="4823711"/>
                    </a:lnTo>
                    <a:lnTo>
                      <a:pt x="0" y="4823711"/>
                    </a:lnTo>
                    <a:lnTo>
                      <a:pt x="0" y="4678931"/>
                    </a:lnTo>
                    <a:close/>
                    <a:moveTo>
                      <a:pt x="18743216" y="144780"/>
                    </a:moveTo>
                    <a:lnTo>
                      <a:pt x="18887994" y="144780"/>
                    </a:lnTo>
                    <a:lnTo>
                      <a:pt x="18887994" y="4678931"/>
                    </a:lnTo>
                    <a:lnTo>
                      <a:pt x="18743216" y="4678931"/>
                    </a:lnTo>
                    <a:lnTo>
                      <a:pt x="18743216" y="144780"/>
                    </a:lnTo>
                    <a:close/>
                    <a:moveTo>
                      <a:pt x="144780" y="4678931"/>
                    </a:moveTo>
                    <a:lnTo>
                      <a:pt x="18743216" y="4678931"/>
                    </a:lnTo>
                    <a:lnTo>
                      <a:pt x="18743216" y="4823711"/>
                    </a:lnTo>
                    <a:lnTo>
                      <a:pt x="144780" y="4823711"/>
                    </a:lnTo>
                    <a:lnTo>
                      <a:pt x="144780" y="4678931"/>
                    </a:lnTo>
                    <a:close/>
                    <a:moveTo>
                      <a:pt x="18743216" y="0"/>
                    </a:moveTo>
                    <a:lnTo>
                      <a:pt x="18887994" y="0"/>
                    </a:lnTo>
                    <a:lnTo>
                      <a:pt x="18887994" y="144780"/>
                    </a:lnTo>
                    <a:lnTo>
                      <a:pt x="18743216" y="144780"/>
                    </a:lnTo>
                    <a:lnTo>
                      <a:pt x="18743216" y="0"/>
                    </a:lnTo>
                    <a:close/>
                    <a:moveTo>
                      <a:pt x="0" y="0"/>
                    </a:moveTo>
                    <a:lnTo>
                      <a:pt x="144780" y="0"/>
                    </a:lnTo>
                    <a:lnTo>
                      <a:pt x="144780" y="144780"/>
                    </a:lnTo>
                    <a:lnTo>
                      <a:pt x="0" y="144780"/>
                    </a:lnTo>
                    <a:lnTo>
                      <a:pt x="0" y="0"/>
                    </a:lnTo>
                    <a:close/>
                    <a:moveTo>
                      <a:pt x="144780" y="0"/>
                    </a:moveTo>
                    <a:lnTo>
                      <a:pt x="18743216" y="0"/>
                    </a:lnTo>
                    <a:lnTo>
                      <a:pt x="18743216" y="144780"/>
                    </a:lnTo>
                    <a:lnTo>
                      <a:pt x="144780" y="144780"/>
                    </a:lnTo>
                    <a:lnTo>
                      <a:pt x="144780" y="0"/>
                    </a:lnTo>
                    <a:close/>
                  </a:path>
                </a:pathLst>
              </a:custGeom>
              <a:solidFill>
                <a:srgbClr val="F39200"/>
              </a:solidFill>
            </p:spPr>
          </p:sp>
        </p:grpSp>
        <p:sp>
          <p:nvSpPr>
            <p:cNvPr id="29" name="TextBox 29"/>
            <p:cNvSpPr txBox="1"/>
            <p:nvPr/>
          </p:nvSpPr>
          <p:spPr>
            <a:xfrm>
              <a:off x="119233" y="-17437"/>
              <a:ext cx="8953824" cy="2934384"/>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2301"/>
                </a:lnSpc>
              </a:pPr>
              <a:r>
                <a:rPr lang="en-US" sz="1643" dirty="0">
                  <a:solidFill>
                    <a:srgbClr val="000000"/>
                  </a:solidFill>
                </a:rPr>
                <a:t>Regular exercise can help ensure a healthy pregnancy and even help with the birth which is an exhausting process. Walking, swimming and yoga are all good options.</a:t>
              </a:r>
            </a:p>
            <a:p>
              <a:pPr>
                <a:lnSpc>
                  <a:spcPts val="2301"/>
                </a:lnSpc>
              </a:pPr>
              <a:endParaRPr lang="en-US" sz="1643" dirty="0">
                <a:solidFill>
                  <a:srgbClr val="000000"/>
                </a:solidFill>
                <a:latin typeface="Calibri Bold"/>
              </a:endParaRPr>
            </a:p>
          </p:txBody>
        </p:sp>
      </p:grpSp>
      <p:sp>
        <p:nvSpPr>
          <p:cNvPr id="30" name="TextBox 30"/>
          <p:cNvSpPr txBox="1"/>
          <p:nvPr/>
        </p:nvSpPr>
        <p:spPr>
          <a:xfrm>
            <a:off x="4108267" y="100698"/>
            <a:ext cx="3096895" cy="62658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5226"/>
              </a:lnSpc>
            </a:pPr>
            <a:r>
              <a:rPr lang="en-US" sz="3734" dirty="0">
                <a:solidFill>
                  <a:srgbClr val="F39200"/>
                </a:solidFill>
                <a:latin typeface="Calibri"/>
              </a:rPr>
              <a:t>Myth or reality?</a:t>
            </a:r>
          </a:p>
        </p:txBody>
      </p:sp>
      <p:pic>
        <p:nvPicPr>
          <p:cNvPr id="31" name="Picture 31"/>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p:blipFill>
        <p:spPr>
          <a:xfrm>
            <a:off x="3131008" y="2129999"/>
            <a:ext cx="552179" cy="530091"/>
          </a:xfrm>
          <a:prstGeom prst="rect">
            <a:avLst/>
          </a:prstGeom>
        </p:spPr>
      </p:pic>
      <p:pic>
        <p:nvPicPr>
          <p:cNvPr id="32" name="Picture 32"/>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p:blipFill>
        <p:spPr>
          <a:xfrm>
            <a:off x="2929243" y="3727609"/>
            <a:ext cx="552179" cy="530091"/>
          </a:xfrm>
          <a:prstGeom prst="rect">
            <a:avLst/>
          </a:prstGeom>
        </p:spPr>
      </p:pic>
      <p:pic>
        <p:nvPicPr>
          <p:cNvPr id="33" name="Picture 33"/>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p:blipFill>
        <p:spPr>
          <a:xfrm>
            <a:off x="2929243" y="5628459"/>
            <a:ext cx="552179" cy="530091"/>
          </a:xfrm>
          <a:prstGeom prst="rect">
            <a:avLst/>
          </a:prstGeom>
        </p:spPr>
      </p:pic>
      <p:sp>
        <p:nvSpPr>
          <p:cNvPr id="39" name="TextBox 38">
            <a:extLst>
              <a:ext uri="{FF2B5EF4-FFF2-40B4-BE49-F238E27FC236}">
                <a16:creationId xmlns:a16="http://schemas.microsoft.com/office/drawing/2014/main" id="{99B08E86-2DE8-80F7-62DB-255B59B78525}"/>
              </a:ext>
            </a:extLst>
          </p:cNvPr>
          <p:cNvSpPr txBox="1"/>
          <p:nvPr/>
        </p:nvSpPr>
        <p:spPr>
          <a:xfrm>
            <a:off x="0" y="0"/>
            <a:ext cx="12192000" cy="923330"/>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5400" b="1">
                <a:solidFill>
                  <a:schemeClr val="bg1"/>
                </a:solidFill>
                <a:ea typeface="Calibri"/>
                <a:cs typeface="Calibri"/>
              </a:rPr>
              <a:t>Pregnancy:  True or false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1000"/>
                                        <p:tgtEl>
                                          <p:spTgt spid="20"/>
                                        </p:tgtEl>
                                      </p:cBhvr>
                                    </p:animEffect>
                                    <p:anim calcmode="lin" valueType="num">
                                      <p:cBhvr>
                                        <p:cTn id="15" dur="1000" fill="hold"/>
                                        <p:tgtEl>
                                          <p:spTgt spid="20"/>
                                        </p:tgtEl>
                                        <p:attrNameLst>
                                          <p:attrName>ppt_x</p:attrName>
                                        </p:attrNameLst>
                                      </p:cBhvr>
                                      <p:tavLst>
                                        <p:tav tm="0">
                                          <p:val>
                                            <p:strVal val="#ppt_x"/>
                                          </p:val>
                                        </p:tav>
                                        <p:tav tm="100000">
                                          <p:val>
                                            <p:strVal val="#ppt_x"/>
                                          </p:val>
                                        </p:tav>
                                      </p:tavLst>
                                    </p:anim>
                                    <p:anim calcmode="lin" valueType="num">
                                      <p:cBhvr>
                                        <p:cTn id="1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fade">
                                      <p:cBhvr>
                                        <p:cTn id="21" dur="1000"/>
                                        <p:tgtEl>
                                          <p:spTgt spid="25"/>
                                        </p:tgtEl>
                                      </p:cBhvr>
                                    </p:animEffect>
                                    <p:anim calcmode="lin" valueType="num">
                                      <p:cBhvr>
                                        <p:cTn id="22" dur="1000" fill="hold"/>
                                        <p:tgtEl>
                                          <p:spTgt spid="25"/>
                                        </p:tgtEl>
                                        <p:attrNameLst>
                                          <p:attrName>ppt_x</p:attrName>
                                        </p:attrNameLst>
                                      </p:cBhvr>
                                      <p:tavLst>
                                        <p:tav tm="0">
                                          <p:val>
                                            <p:strVal val="#ppt_x"/>
                                          </p:val>
                                        </p:tav>
                                        <p:tav tm="100000">
                                          <p:val>
                                            <p:strVal val="#ppt_x"/>
                                          </p:val>
                                        </p:tav>
                                      </p:tavLst>
                                    </p:anim>
                                    <p:anim calcmode="lin" valueType="num">
                                      <p:cBhvr>
                                        <p:cTn id="23"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4A0C697-C84D-C0CC-9C56-B03D35829E7D}"/>
              </a:ext>
            </a:extLst>
          </p:cNvPr>
          <p:cNvSpPr txBox="1"/>
          <p:nvPr/>
        </p:nvSpPr>
        <p:spPr>
          <a:xfrm>
            <a:off x="0" y="0"/>
            <a:ext cx="12192000" cy="923330"/>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5400" b="1" dirty="0">
                <a:solidFill>
                  <a:schemeClr val="bg1"/>
                </a:solidFill>
                <a:ea typeface="Calibri"/>
                <a:cs typeface="Calibri"/>
              </a:rPr>
              <a:t>Whiteboards</a:t>
            </a:r>
          </a:p>
        </p:txBody>
      </p:sp>
      <p:sp>
        <p:nvSpPr>
          <p:cNvPr id="4" name="TextBox 3">
            <a:extLst>
              <a:ext uri="{FF2B5EF4-FFF2-40B4-BE49-F238E27FC236}">
                <a16:creationId xmlns:a16="http://schemas.microsoft.com/office/drawing/2014/main" id="{0835A3D2-52B5-B734-1195-8A9B732158CC}"/>
              </a:ext>
            </a:extLst>
          </p:cNvPr>
          <p:cNvSpPr txBox="1"/>
          <p:nvPr/>
        </p:nvSpPr>
        <p:spPr>
          <a:xfrm>
            <a:off x="354903" y="1283917"/>
            <a:ext cx="5908109" cy="4247317"/>
          </a:xfrm>
          <a:prstGeom prst="rect">
            <a:avLst/>
          </a:prstGeom>
          <a:solidFill>
            <a:schemeClr val="accent6">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5400">
                <a:ea typeface="Calibri"/>
                <a:cs typeface="Calibri"/>
              </a:rPr>
              <a:t>What is the right age to have a child ?</a:t>
            </a:r>
            <a:endParaRPr lang="en-GB" sz="5400" dirty="0">
              <a:ea typeface="Calibri"/>
              <a:cs typeface="Calibri"/>
            </a:endParaRPr>
          </a:p>
          <a:p>
            <a:pPr algn="ctr"/>
            <a:endParaRPr lang="en-GB" sz="5400" dirty="0">
              <a:ea typeface="Calibri"/>
              <a:cs typeface="Calibri"/>
            </a:endParaRPr>
          </a:p>
          <a:p>
            <a:pPr algn="ctr"/>
            <a:endParaRPr lang="en-GB" sz="5400" dirty="0">
              <a:ea typeface="Calibri"/>
              <a:cs typeface="Calibri"/>
            </a:endParaRPr>
          </a:p>
          <a:p>
            <a:pPr algn="ctr"/>
            <a:r>
              <a:rPr lang="en-GB" sz="5400" dirty="0">
                <a:ea typeface="Calibri"/>
                <a:cs typeface="Calibri"/>
              </a:rPr>
              <a:t>How old is too old ?</a:t>
            </a:r>
          </a:p>
        </p:txBody>
      </p:sp>
      <p:pic>
        <p:nvPicPr>
          <p:cNvPr id="5" name="Picture 4" descr="A yellow emoticon holding a sign&#10;&#10;AI-generated content may be incorrect.">
            <a:extLst>
              <a:ext uri="{FF2B5EF4-FFF2-40B4-BE49-F238E27FC236}">
                <a16:creationId xmlns:a16="http://schemas.microsoft.com/office/drawing/2014/main" id="{338B9CA2-2DFE-42A0-7DEC-900B36E1465D}"/>
              </a:ext>
            </a:extLst>
          </p:cNvPr>
          <p:cNvPicPr>
            <a:picLocks noChangeAspect="1"/>
          </p:cNvPicPr>
          <p:nvPr/>
        </p:nvPicPr>
        <p:blipFill>
          <a:blip r:embed="rId2"/>
          <a:stretch>
            <a:fillRect/>
          </a:stretch>
        </p:blipFill>
        <p:spPr>
          <a:xfrm>
            <a:off x="7794778" y="1577823"/>
            <a:ext cx="3971925" cy="3952875"/>
          </a:xfrm>
          <a:prstGeom prst="rect">
            <a:avLst/>
          </a:prstGeom>
        </p:spPr>
      </p:pic>
    </p:spTree>
    <p:extLst>
      <p:ext uri="{BB962C8B-B14F-4D97-AF65-F5344CB8AC3E}">
        <p14:creationId xmlns:p14="http://schemas.microsoft.com/office/powerpoint/2010/main" val="17149130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At what age does a woman's fertility peak, decline?">
            <a:hlinkClick r:id="" action="ppaction://media"/>
            <a:extLst>
              <a:ext uri="{FF2B5EF4-FFF2-40B4-BE49-F238E27FC236}">
                <a16:creationId xmlns:a16="http://schemas.microsoft.com/office/drawing/2014/main" id="{BC16C629-8D15-E14E-D3EF-0321C2E6CDE7}"/>
              </a:ext>
            </a:extLst>
          </p:cNvPr>
          <p:cNvPicPr>
            <a:picLocks noRot="1" noChangeAspect="1"/>
          </p:cNvPicPr>
          <p:nvPr>
            <a:videoFile r:link="rId1"/>
          </p:nvPr>
        </p:nvPicPr>
        <p:blipFill>
          <a:blip r:embed="rId3"/>
          <a:stretch>
            <a:fillRect/>
          </a:stretch>
        </p:blipFill>
        <p:spPr>
          <a:xfrm>
            <a:off x="1063973" y="915444"/>
            <a:ext cx="10671066" cy="6029194"/>
          </a:xfrm>
          <a:prstGeom prst="rect">
            <a:avLst/>
          </a:prstGeom>
        </p:spPr>
      </p:pic>
      <p:sp>
        <p:nvSpPr>
          <p:cNvPr id="4" name="TextBox 3">
            <a:extLst>
              <a:ext uri="{FF2B5EF4-FFF2-40B4-BE49-F238E27FC236}">
                <a16:creationId xmlns:a16="http://schemas.microsoft.com/office/drawing/2014/main" id="{04105A73-508A-D6A8-2C69-1AED36B4D865}"/>
              </a:ext>
            </a:extLst>
          </p:cNvPr>
          <p:cNvSpPr txBox="1"/>
          <p:nvPr/>
        </p:nvSpPr>
        <p:spPr>
          <a:xfrm>
            <a:off x="0" y="0"/>
            <a:ext cx="12191999" cy="923330"/>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5400" b="1" dirty="0">
                <a:solidFill>
                  <a:schemeClr val="bg1"/>
                </a:solidFill>
                <a:ea typeface="Calibri"/>
                <a:cs typeface="Calibri"/>
              </a:rPr>
              <a:t>How does age affect fertility ?</a:t>
            </a:r>
          </a:p>
        </p:txBody>
      </p:sp>
    </p:spTree>
    <p:extLst>
      <p:ext uri="{BB962C8B-B14F-4D97-AF65-F5344CB8AC3E}">
        <p14:creationId xmlns:p14="http://schemas.microsoft.com/office/powerpoint/2010/main" val="40797482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E5F6FDF-4863-01E1-2FA4-07456E0C51A5}"/>
              </a:ext>
            </a:extLst>
          </p:cNvPr>
          <p:cNvSpPr txBox="1"/>
          <p:nvPr/>
        </p:nvSpPr>
        <p:spPr>
          <a:xfrm>
            <a:off x="0" y="0"/>
            <a:ext cx="12191999" cy="923330"/>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5400" b="1" dirty="0">
                <a:solidFill>
                  <a:schemeClr val="bg1"/>
                </a:solidFill>
                <a:ea typeface="Calibri"/>
                <a:cs typeface="Calibri"/>
              </a:rPr>
              <a:t>Think, pair share</a:t>
            </a:r>
          </a:p>
        </p:txBody>
      </p:sp>
      <p:sp>
        <p:nvSpPr>
          <p:cNvPr id="4" name="TextBox 3">
            <a:extLst>
              <a:ext uri="{FF2B5EF4-FFF2-40B4-BE49-F238E27FC236}">
                <a16:creationId xmlns:a16="http://schemas.microsoft.com/office/drawing/2014/main" id="{33693586-8DF0-8ED0-D752-75FBF510E54F}"/>
              </a:ext>
            </a:extLst>
          </p:cNvPr>
          <p:cNvSpPr txBox="1"/>
          <p:nvPr/>
        </p:nvSpPr>
        <p:spPr>
          <a:xfrm>
            <a:off x="678493" y="1962411"/>
            <a:ext cx="5125232"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6000" dirty="0">
                <a:ea typeface="Calibri"/>
                <a:cs typeface="Calibri"/>
              </a:rPr>
              <a:t>What is the menopause ?</a:t>
            </a:r>
          </a:p>
        </p:txBody>
      </p:sp>
      <p:pic>
        <p:nvPicPr>
          <p:cNvPr id="5" name="Picture 4" descr="Boost Classroom Learning with Think-Pair-Share Assessment">
            <a:extLst>
              <a:ext uri="{FF2B5EF4-FFF2-40B4-BE49-F238E27FC236}">
                <a16:creationId xmlns:a16="http://schemas.microsoft.com/office/drawing/2014/main" id="{B0AA6183-0103-5FAC-68B5-8BA8D929F2BA}"/>
              </a:ext>
            </a:extLst>
          </p:cNvPr>
          <p:cNvPicPr>
            <a:picLocks noChangeAspect="1"/>
          </p:cNvPicPr>
          <p:nvPr/>
        </p:nvPicPr>
        <p:blipFill>
          <a:blip r:embed="rId2"/>
          <a:stretch>
            <a:fillRect/>
          </a:stretch>
        </p:blipFill>
        <p:spPr>
          <a:xfrm>
            <a:off x="6353502" y="1449757"/>
            <a:ext cx="4391025" cy="4438650"/>
          </a:xfrm>
          <a:prstGeom prst="rect">
            <a:avLst/>
          </a:prstGeom>
        </p:spPr>
      </p:pic>
    </p:spTree>
    <p:extLst>
      <p:ext uri="{BB962C8B-B14F-4D97-AF65-F5344CB8AC3E}">
        <p14:creationId xmlns:p14="http://schemas.microsoft.com/office/powerpoint/2010/main" val="27297626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4" descr="Listen">
            <a:hlinkClick r:id="rId3" tooltip="Listen"/>
          </p:cNvPr>
          <p:cNvSpPr>
            <a:spLocks noChangeAspect="1" noChangeArrowheads="1"/>
          </p:cNvSpPr>
          <p:nvPr/>
        </p:nvSpPr>
        <p:spPr bwMode="auto">
          <a:xfrm>
            <a:off x="5508626" y="-46038"/>
            <a:ext cx="104775" cy="104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Box 2"/>
          <p:cNvSpPr txBox="1"/>
          <p:nvPr/>
        </p:nvSpPr>
        <p:spPr>
          <a:xfrm>
            <a:off x="377961" y="1537251"/>
            <a:ext cx="7188812" cy="4832092"/>
          </a:xfrm>
          <a:prstGeom prst="rect">
            <a:avLst/>
          </a:prstGeom>
          <a:solidFill>
            <a:schemeClr val="accent6">
              <a:lumMod val="20000"/>
              <a:lumOff val="80000"/>
            </a:schemeClr>
          </a:solidFill>
        </p:spPr>
        <p:txBody>
          <a:bodyPr wrap="square" lIns="91440" tIns="45720" rIns="91440" bIns="45720" rtlCol="0" anchor="t">
            <a:spAutoFit/>
          </a:bodyPr>
          <a:lstStyle/>
          <a:p>
            <a:pPr marL="285750" indent="-285750" algn="ctr">
              <a:buFont typeface="Arial"/>
              <a:buChar char="•"/>
            </a:pPr>
            <a:r>
              <a:rPr lang="en-GB" sz="4400" dirty="0">
                <a:solidFill>
                  <a:srgbClr val="212B32"/>
                </a:solidFill>
                <a:ea typeface="+mn-lt"/>
                <a:cs typeface="+mn-lt"/>
              </a:rPr>
              <a:t>Menopause is when your periods stop due to lower hormone levels. It usually affects women between the ages of 45 and 55, but it can happen earlier.</a:t>
            </a:r>
            <a:endParaRPr lang="en-US" dirty="0"/>
          </a:p>
          <a:p>
            <a:pPr algn="ctr"/>
            <a:endParaRPr lang="en-GB" sz="4400" dirty="0">
              <a:ea typeface="Calibri"/>
              <a:cs typeface="Calibri"/>
            </a:endParaRPr>
          </a:p>
        </p:txBody>
      </p:sp>
      <p:sp>
        <p:nvSpPr>
          <p:cNvPr id="6" name="TextBox 5">
            <a:extLst>
              <a:ext uri="{FF2B5EF4-FFF2-40B4-BE49-F238E27FC236}">
                <a16:creationId xmlns:a16="http://schemas.microsoft.com/office/drawing/2014/main" id="{BE8532D0-C5B5-8A44-05D5-8EDAB0B7C09F}"/>
              </a:ext>
            </a:extLst>
          </p:cNvPr>
          <p:cNvSpPr txBox="1"/>
          <p:nvPr/>
        </p:nvSpPr>
        <p:spPr>
          <a:xfrm>
            <a:off x="0" y="0"/>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6000" b="1" dirty="0">
                <a:solidFill>
                  <a:schemeClr val="bg1"/>
                </a:solidFill>
                <a:ea typeface="Calibri"/>
                <a:cs typeface="Calibri"/>
              </a:rPr>
              <a:t>What is the menopause ?</a:t>
            </a:r>
          </a:p>
        </p:txBody>
      </p:sp>
      <p:sp>
        <p:nvSpPr>
          <p:cNvPr id="2" name="TextBox 5">
            <a:extLst>
              <a:ext uri="{FF2B5EF4-FFF2-40B4-BE49-F238E27FC236}">
                <a16:creationId xmlns:a16="http://schemas.microsoft.com/office/drawing/2014/main" id="{53923224-BCB6-F1D5-8671-494254AB909A}"/>
              </a:ext>
            </a:extLst>
          </p:cNvPr>
          <p:cNvSpPr txBox="1"/>
          <p:nvPr/>
        </p:nvSpPr>
        <p:spPr>
          <a:xfrm>
            <a:off x="7833215" y="1969106"/>
            <a:ext cx="3984641" cy="193899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4000" dirty="0">
                <a:ea typeface="Calibri"/>
                <a:cs typeface="Calibri"/>
              </a:rPr>
              <a:t>Copy this definition into your books</a:t>
            </a:r>
          </a:p>
        </p:txBody>
      </p:sp>
      <p:pic>
        <p:nvPicPr>
          <p:cNvPr id="4" name="Picture 3" descr="A yellow emoji holding a pen&#10;&#10;AI-generated content may be incorrect.">
            <a:extLst>
              <a:ext uri="{FF2B5EF4-FFF2-40B4-BE49-F238E27FC236}">
                <a16:creationId xmlns:a16="http://schemas.microsoft.com/office/drawing/2014/main" id="{646F7F20-DD26-8A7E-99B4-DF6F6A5A6142}"/>
              </a:ext>
            </a:extLst>
          </p:cNvPr>
          <p:cNvPicPr>
            <a:picLocks noChangeAspect="1"/>
          </p:cNvPicPr>
          <p:nvPr/>
        </p:nvPicPr>
        <p:blipFill>
          <a:blip r:embed="rId4"/>
          <a:stretch>
            <a:fillRect/>
          </a:stretch>
        </p:blipFill>
        <p:spPr>
          <a:xfrm>
            <a:off x="8963025" y="4524656"/>
            <a:ext cx="1504950" cy="1685925"/>
          </a:xfrm>
          <a:prstGeom prst="rect">
            <a:avLst/>
          </a:prstGeom>
        </p:spPr>
      </p:pic>
    </p:spTree>
    <p:extLst>
      <p:ext uri="{BB962C8B-B14F-4D97-AF65-F5344CB8AC3E}">
        <p14:creationId xmlns:p14="http://schemas.microsoft.com/office/powerpoint/2010/main" val="38786733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0" y="0"/>
            <a:ext cx="12191999" cy="923330"/>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5400" b="1" dirty="0">
                <a:solidFill>
                  <a:schemeClr val="bg1"/>
                </a:solidFill>
              </a:rPr>
              <a:t>Case studies</a:t>
            </a:r>
          </a:p>
        </p:txBody>
      </p:sp>
      <p:sp>
        <p:nvSpPr>
          <p:cNvPr id="7" name="AutoShape 4" descr="Listen">
            <a:hlinkClick r:id="rId5" tooltip="Listen"/>
          </p:cNvPr>
          <p:cNvSpPr>
            <a:spLocks noChangeAspect="1" noChangeArrowheads="1"/>
          </p:cNvSpPr>
          <p:nvPr/>
        </p:nvSpPr>
        <p:spPr bwMode="auto">
          <a:xfrm>
            <a:off x="5508626" y="-46038"/>
            <a:ext cx="104775" cy="104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Menopause experiences">
            <a:hlinkClick r:id="" action="ppaction://media"/>
            <a:extLst>
              <a:ext uri="{FF2B5EF4-FFF2-40B4-BE49-F238E27FC236}">
                <a16:creationId xmlns:a16="http://schemas.microsoft.com/office/drawing/2014/main" id="{9A82D018-A55D-429F-B1A0-39F53443215A}"/>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198293" y="1109474"/>
            <a:ext cx="10233821" cy="5748695"/>
          </a:xfrm>
          <a:prstGeom prst="rect">
            <a:avLst/>
          </a:prstGeom>
        </p:spPr>
      </p:pic>
    </p:spTree>
    <p:extLst>
      <p:ext uri="{BB962C8B-B14F-4D97-AF65-F5344CB8AC3E}">
        <p14:creationId xmlns:p14="http://schemas.microsoft.com/office/powerpoint/2010/main" val="3312127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889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0" y="0"/>
            <a:ext cx="12191999" cy="923330"/>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5400" b="1" dirty="0">
                <a:solidFill>
                  <a:schemeClr val="bg1"/>
                </a:solidFill>
              </a:rPr>
              <a:t>The menopause</a:t>
            </a:r>
          </a:p>
        </p:txBody>
      </p:sp>
      <p:sp>
        <p:nvSpPr>
          <p:cNvPr id="7" name="AutoShape 4" descr="Listen">
            <a:hlinkClick r:id="rId3" tooltip="Listen"/>
          </p:cNvPr>
          <p:cNvSpPr>
            <a:spLocks noChangeAspect="1" noChangeArrowheads="1"/>
          </p:cNvSpPr>
          <p:nvPr/>
        </p:nvSpPr>
        <p:spPr bwMode="auto">
          <a:xfrm>
            <a:off x="5508626" y="-46038"/>
            <a:ext cx="104775" cy="104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3922FF34-47E9-42A0-9D73-A54B327E7CF5}"/>
              </a:ext>
            </a:extLst>
          </p:cNvPr>
          <p:cNvSpPr txBox="1"/>
          <p:nvPr/>
        </p:nvSpPr>
        <p:spPr>
          <a:xfrm>
            <a:off x="573681" y="1264458"/>
            <a:ext cx="10722077" cy="5078313"/>
          </a:xfrm>
          <a:prstGeom prst="rect">
            <a:avLst/>
          </a:prstGeom>
          <a:noFill/>
        </p:spPr>
        <p:txBody>
          <a:bodyPr wrap="square">
            <a:spAutoFit/>
          </a:bodyPr>
          <a:lstStyle/>
          <a:p>
            <a:pPr marL="285750" indent="-285750">
              <a:buFont typeface="Arial" panose="020B0604020202020204" pitchFamily="34" charset="0"/>
              <a:buChar char="•"/>
            </a:pPr>
            <a:r>
              <a:rPr lang="en-GB" sz="3600" dirty="0"/>
              <a:t>The menopause is something that all of us need to know about. </a:t>
            </a:r>
          </a:p>
          <a:p>
            <a:pPr marL="285750" indent="-285750">
              <a:buFont typeface="Arial" panose="020B0604020202020204" pitchFamily="34" charset="0"/>
              <a:buChar char="•"/>
            </a:pPr>
            <a:r>
              <a:rPr lang="en-GB" sz="3600" dirty="0"/>
              <a:t>You will have friends, relatives, colleagues and others who will go through the menopause. This means that you will notice their symptoms and how it impacts on their lives.</a:t>
            </a:r>
          </a:p>
          <a:p>
            <a:pPr marL="285750" indent="-285750">
              <a:buFont typeface="Arial" panose="020B0604020202020204" pitchFamily="34" charset="0"/>
              <a:buChar char="•"/>
            </a:pPr>
            <a:r>
              <a:rPr lang="en-GB" sz="3600" dirty="0"/>
              <a:t>More and more employers are building in menopause policies to improve the working lives of those going through the menopause.</a:t>
            </a:r>
          </a:p>
        </p:txBody>
      </p:sp>
    </p:spTree>
    <p:extLst>
      <p:ext uri="{BB962C8B-B14F-4D97-AF65-F5344CB8AC3E}">
        <p14:creationId xmlns:p14="http://schemas.microsoft.com/office/powerpoint/2010/main" val="12735134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0" y="0"/>
            <a:ext cx="12191999" cy="923330"/>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5400" b="1" dirty="0">
                <a:solidFill>
                  <a:schemeClr val="bg1"/>
                </a:solidFill>
              </a:rPr>
              <a:t>What is the menopause?</a:t>
            </a:r>
          </a:p>
        </p:txBody>
      </p:sp>
      <p:sp>
        <p:nvSpPr>
          <p:cNvPr id="7" name="AutoShape 4" descr="Listen">
            <a:hlinkClick r:id="rId3" tooltip="Listen"/>
          </p:cNvPr>
          <p:cNvSpPr>
            <a:spLocks noChangeAspect="1" noChangeArrowheads="1"/>
          </p:cNvSpPr>
          <p:nvPr/>
        </p:nvSpPr>
        <p:spPr bwMode="auto">
          <a:xfrm>
            <a:off x="5508626" y="-46038"/>
            <a:ext cx="104775" cy="104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3922FF34-47E9-42A0-9D73-A54B327E7CF5}"/>
              </a:ext>
            </a:extLst>
          </p:cNvPr>
          <p:cNvSpPr txBox="1"/>
          <p:nvPr/>
        </p:nvSpPr>
        <p:spPr>
          <a:xfrm>
            <a:off x="573681" y="1264458"/>
            <a:ext cx="8329687" cy="5078313"/>
          </a:xfrm>
          <a:prstGeom prst="rect">
            <a:avLst/>
          </a:prstGeom>
          <a:noFill/>
        </p:spPr>
        <p:txBody>
          <a:bodyPr wrap="square">
            <a:spAutoFit/>
          </a:bodyPr>
          <a:lstStyle/>
          <a:p>
            <a:pPr marL="285750" indent="-285750">
              <a:buFont typeface="Arial" panose="020B0604020202020204" pitchFamily="34" charset="0"/>
              <a:buChar char="•"/>
            </a:pPr>
            <a:r>
              <a:rPr lang="en-GB" sz="3600" dirty="0"/>
              <a:t>Menopause is </a:t>
            </a:r>
            <a:r>
              <a:rPr lang="en-GB" sz="3600" b="1" dirty="0">
                <a:solidFill>
                  <a:srgbClr val="FF0000"/>
                </a:solidFill>
              </a:rPr>
              <a:t>when your periods stop </a:t>
            </a:r>
            <a:r>
              <a:rPr lang="en-GB" sz="3600" dirty="0"/>
              <a:t>due to lower hormone levels. This usually happens between the ages of 45 and 55.</a:t>
            </a:r>
          </a:p>
          <a:p>
            <a:pPr marL="285750" indent="-285750">
              <a:buFont typeface="Arial" panose="020B0604020202020204" pitchFamily="34" charset="0"/>
              <a:buChar char="•"/>
            </a:pPr>
            <a:r>
              <a:rPr lang="en-GB" sz="3600" dirty="0"/>
              <a:t>It can sometimes happen earlier naturally. Or for reasons such as </a:t>
            </a:r>
            <a:r>
              <a:rPr lang="en-GB" sz="3600" b="1" dirty="0">
                <a:solidFill>
                  <a:srgbClr val="FF0000"/>
                </a:solidFill>
              </a:rPr>
              <a:t>surgery</a:t>
            </a:r>
            <a:r>
              <a:rPr lang="en-GB" sz="3600" dirty="0"/>
              <a:t> to remove the ovaries (oophorectomy) or the uterus (hysterectomy), </a:t>
            </a:r>
            <a:r>
              <a:rPr lang="en-GB" sz="3600" b="1" dirty="0">
                <a:solidFill>
                  <a:srgbClr val="FF0000"/>
                </a:solidFill>
              </a:rPr>
              <a:t>cancer treatments </a:t>
            </a:r>
            <a:r>
              <a:rPr lang="en-GB" sz="3600" dirty="0"/>
              <a:t>like chemotherapy, or a genetic reason. </a:t>
            </a:r>
          </a:p>
          <a:p>
            <a:pPr marL="285750" indent="-285750">
              <a:buFont typeface="Arial" panose="020B0604020202020204" pitchFamily="34" charset="0"/>
              <a:buChar char="•"/>
            </a:pPr>
            <a:r>
              <a:rPr lang="en-GB" sz="3600" dirty="0"/>
              <a:t>Sometimes the reason is unknown.</a:t>
            </a:r>
          </a:p>
        </p:txBody>
      </p:sp>
      <p:pic>
        <p:nvPicPr>
          <p:cNvPr id="4" name="Picture 3">
            <a:extLst>
              <a:ext uri="{FF2B5EF4-FFF2-40B4-BE49-F238E27FC236}">
                <a16:creationId xmlns:a16="http://schemas.microsoft.com/office/drawing/2014/main" id="{49C4442D-7768-4295-8485-019B38E50AAF}"/>
              </a:ext>
            </a:extLst>
          </p:cNvPr>
          <p:cNvPicPr>
            <a:picLocks noChangeAspect="1"/>
          </p:cNvPicPr>
          <p:nvPr/>
        </p:nvPicPr>
        <p:blipFill rotWithShape="1">
          <a:blip r:embed="rId4"/>
          <a:srcRect l="33748" r="32905"/>
          <a:stretch/>
        </p:blipFill>
        <p:spPr>
          <a:xfrm>
            <a:off x="8903368" y="2000250"/>
            <a:ext cx="3176338" cy="2857500"/>
          </a:xfrm>
          <a:prstGeom prst="rect">
            <a:avLst/>
          </a:prstGeom>
        </p:spPr>
      </p:pic>
    </p:spTree>
    <p:extLst>
      <p:ext uri="{BB962C8B-B14F-4D97-AF65-F5344CB8AC3E}">
        <p14:creationId xmlns:p14="http://schemas.microsoft.com/office/powerpoint/2010/main" val="36913977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EFFFA"/>
        </a:solidFill>
        <a:effectLst/>
      </p:bgPr>
    </p:bg>
    <p:spTree>
      <p:nvGrpSpPr>
        <p:cNvPr id="1" name=""/>
        <p:cNvGrpSpPr/>
        <p:nvPr/>
      </p:nvGrpSpPr>
      <p:grpSpPr>
        <a:xfrm>
          <a:off x="0" y="0"/>
          <a:ext cx="0" cy="0"/>
          <a:chOff x="0" y="0"/>
          <a:chExt cx="0" cy="0"/>
        </a:xfrm>
      </p:grpSpPr>
      <p:sp>
        <p:nvSpPr>
          <p:cNvPr id="2" name="Freeform 2"/>
          <p:cNvSpPr/>
          <p:nvPr/>
        </p:nvSpPr>
        <p:spPr>
          <a:xfrm>
            <a:off x="437350" y="1220915"/>
            <a:ext cx="4803231" cy="4809243"/>
          </a:xfrm>
          <a:custGeom>
            <a:avLst/>
            <a:gdLst/>
            <a:ahLst/>
            <a:cxnLst/>
            <a:rect l="l" t="t" r="r" b="b"/>
            <a:pathLst>
              <a:path w="7204846" h="7213864">
                <a:moveTo>
                  <a:pt x="0" y="0"/>
                </a:moveTo>
                <a:lnTo>
                  <a:pt x="7204846" y="0"/>
                </a:lnTo>
                <a:lnTo>
                  <a:pt x="7204846" y="7213864"/>
                </a:lnTo>
                <a:lnTo>
                  <a:pt x="0" y="7213864"/>
                </a:lnTo>
                <a:lnTo>
                  <a:pt x="0" y="0"/>
                </a:lnTo>
                <a:close/>
              </a:path>
            </a:pathLst>
          </a:custGeom>
          <a:blipFill>
            <a:blip r:embed="rId2"/>
            <a:stretch>
              <a:fillRect/>
            </a:stretch>
          </a:blipFill>
        </p:spPr>
      </p:sp>
      <p:grpSp>
        <p:nvGrpSpPr>
          <p:cNvPr id="3" name="Group 3"/>
          <p:cNvGrpSpPr/>
          <p:nvPr/>
        </p:nvGrpSpPr>
        <p:grpSpPr>
          <a:xfrm>
            <a:off x="975481" y="3717931"/>
            <a:ext cx="583233" cy="583233"/>
            <a:chOff x="0" y="0"/>
            <a:chExt cx="230413" cy="230413"/>
          </a:xfrm>
        </p:grpSpPr>
        <p:sp>
          <p:nvSpPr>
            <p:cNvPr id="4" name="Freeform 4"/>
            <p:cNvSpPr/>
            <p:nvPr/>
          </p:nvSpPr>
          <p:spPr>
            <a:xfrm>
              <a:off x="0" y="0"/>
              <a:ext cx="230413" cy="230413"/>
            </a:xfrm>
            <a:custGeom>
              <a:avLst/>
              <a:gdLst/>
              <a:ahLst/>
              <a:cxnLst/>
              <a:rect l="l" t="t" r="r" b="b"/>
              <a:pathLst>
                <a:path w="230413" h="230413">
                  <a:moveTo>
                    <a:pt x="0" y="0"/>
                  </a:moveTo>
                  <a:lnTo>
                    <a:pt x="230413" y="0"/>
                  </a:lnTo>
                  <a:lnTo>
                    <a:pt x="230413" y="230413"/>
                  </a:lnTo>
                  <a:lnTo>
                    <a:pt x="0" y="230413"/>
                  </a:lnTo>
                  <a:close/>
                </a:path>
              </a:pathLst>
            </a:custGeom>
            <a:solidFill>
              <a:srgbClr val="000000"/>
            </a:solidFill>
          </p:spPr>
        </p:sp>
        <p:sp>
          <p:nvSpPr>
            <p:cNvPr id="5" name="TextBox 5"/>
            <p:cNvSpPr txBox="1"/>
            <p:nvPr/>
          </p:nvSpPr>
          <p:spPr>
            <a:xfrm>
              <a:off x="0" y="-57150"/>
              <a:ext cx="230413" cy="28756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grpSp>
        <p:nvGrpSpPr>
          <p:cNvPr id="6" name="Group 6"/>
          <p:cNvGrpSpPr/>
          <p:nvPr/>
        </p:nvGrpSpPr>
        <p:grpSpPr>
          <a:xfrm>
            <a:off x="0" y="6172200"/>
            <a:ext cx="12192000" cy="685800"/>
            <a:chOff x="0" y="0"/>
            <a:chExt cx="4816593" cy="270933"/>
          </a:xfrm>
        </p:grpSpPr>
        <p:sp>
          <p:nvSpPr>
            <p:cNvPr id="7" name="Freeform 7"/>
            <p:cNvSpPr/>
            <p:nvPr/>
          </p:nvSpPr>
          <p:spPr>
            <a:xfrm>
              <a:off x="0" y="0"/>
              <a:ext cx="4816592" cy="270933"/>
            </a:xfrm>
            <a:custGeom>
              <a:avLst/>
              <a:gdLst/>
              <a:ahLst/>
              <a:cxnLst/>
              <a:rect l="l" t="t" r="r" b="b"/>
              <a:pathLst>
                <a:path w="4816592" h="270933">
                  <a:moveTo>
                    <a:pt x="0" y="0"/>
                  </a:moveTo>
                  <a:lnTo>
                    <a:pt x="4816592" y="0"/>
                  </a:lnTo>
                  <a:lnTo>
                    <a:pt x="4816592" y="270933"/>
                  </a:lnTo>
                  <a:lnTo>
                    <a:pt x="0" y="270933"/>
                  </a:lnTo>
                  <a:close/>
                </a:path>
              </a:pathLst>
            </a:custGeom>
            <a:solidFill>
              <a:srgbClr val="D9DFCE"/>
            </a:solidFill>
          </p:spPr>
        </p:sp>
        <p:sp>
          <p:nvSpPr>
            <p:cNvPr id="8" name="TextBox 8"/>
            <p:cNvSpPr txBox="1"/>
            <p:nvPr/>
          </p:nvSpPr>
          <p:spPr>
            <a:xfrm>
              <a:off x="0" y="-57150"/>
              <a:ext cx="4816593" cy="32808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grpSp>
        <p:nvGrpSpPr>
          <p:cNvPr id="9" name="Group 9"/>
          <p:cNvGrpSpPr/>
          <p:nvPr/>
        </p:nvGrpSpPr>
        <p:grpSpPr>
          <a:xfrm>
            <a:off x="975481" y="4434331"/>
            <a:ext cx="583233" cy="583233"/>
            <a:chOff x="0" y="0"/>
            <a:chExt cx="230413" cy="230413"/>
          </a:xfrm>
        </p:grpSpPr>
        <p:sp>
          <p:nvSpPr>
            <p:cNvPr id="10" name="Freeform 10"/>
            <p:cNvSpPr/>
            <p:nvPr/>
          </p:nvSpPr>
          <p:spPr>
            <a:xfrm>
              <a:off x="0" y="0"/>
              <a:ext cx="230413" cy="230413"/>
            </a:xfrm>
            <a:custGeom>
              <a:avLst/>
              <a:gdLst/>
              <a:ahLst/>
              <a:cxnLst/>
              <a:rect l="l" t="t" r="r" b="b"/>
              <a:pathLst>
                <a:path w="230413" h="230413">
                  <a:moveTo>
                    <a:pt x="0" y="0"/>
                  </a:moveTo>
                  <a:lnTo>
                    <a:pt x="230413" y="0"/>
                  </a:lnTo>
                  <a:lnTo>
                    <a:pt x="230413" y="230413"/>
                  </a:lnTo>
                  <a:lnTo>
                    <a:pt x="0" y="230413"/>
                  </a:lnTo>
                  <a:close/>
                </a:path>
              </a:pathLst>
            </a:custGeom>
            <a:solidFill>
              <a:srgbClr val="000000"/>
            </a:solidFill>
          </p:spPr>
        </p:sp>
        <p:sp>
          <p:nvSpPr>
            <p:cNvPr id="11" name="TextBox 11"/>
            <p:cNvSpPr txBox="1"/>
            <p:nvPr/>
          </p:nvSpPr>
          <p:spPr>
            <a:xfrm>
              <a:off x="0" y="-57150"/>
              <a:ext cx="230413" cy="28756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grpSp>
        <p:nvGrpSpPr>
          <p:cNvPr id="12" name="Group 12"/>
          <p:cNvGrpSpPr/>
          <p:nvPr/>
        </p:nvGrpSpPr>
        <p:grpSpPr>
          <a:xfrm>
            <a:off x="975481" y="5150731"/>
            <a:ext cx="583233" cy="583233"/>
            <a:chOff x="0" y="0"/>
            <a:chExt cx="230413" cy="230413"/>
          </a:xfrm>
        </p:grpSpPr>
        <p:sp>
          <p:nvSpPr>
            <p:cNvPr id="13" name="Freeform 13"/>
            <p:cNvSpPr/>
            <p:nvPr/>
          </p:nvSpPr>
          <p:spPr>
            <a:xfrm>
              <a:off x="0" y="0"/>
              <a:ext cx="230413" cy="230413"/>
            </a:xfrm>
            <a:custGeom>
              <a:avLst/>
              <a:gdLst/>
              <a:ahLst/>
              <a:cxnLst/>
              <a:rect l="l" t="t" r="r" b="b"/>
              <a:pathLst>
                <a:path w="230413" h="230413">
                  <a:moveTo>
                    <a:pt x="0" y="0"/>
                  </a:moveTo>
                  <a:lnTo>
                    <a:pt x="230413" y="0"/>
                  </a:lnTo>
                  <a:lnTo>
                    <a:pt x="230413" y="230413"/>
                  </a:lnTo>
                  <a:lnTo>
                    <a:pt x="0" y="230413"/>
                  </a:lnTo>
                  <a:close/>
                </a:path>
              </a:pathLst>
            </a:custGeom>
            <a:solidFill>
              <a:srgbClr val="000000"/>
            </a:solidFill>
          </p:spPr>
        </p:sp>
        <p:sp>
          <p:nvSpPr>
            <p:cNvPr id="14" name="TextBox 14"/>
            <p:cNvSpPr txBox="1"/>
            <p:nvPr/>
          </p:nvSpPr>
          <p:spPr>
            <a:xfrm>
              <a:off x="0" y="-57150"/>
              <a:ext cx="230413" cy="28756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sp>
        <p:nvSpPr>
          <p:cNvPr id="15" name="Freeform 15"/>
          <p:cNvSpPr/>
          <p:nvPr/>
        </p:nvSpPr>
        <p:spPr>
          <a:xfrm>
            <a:off x="1169588" y="3863768"/>
            <a:ext cx="195019" cy="291559"/>
          </a:xfrm>
          <a:custGeom>
            <a:avLst/>
            <a:gdLst/>
            <a:ahLst/>
            <a:cxnLst/>
            <a:rect l="l" t="t" r="r" b="b"/>
            <a:pathLst>
              <a:path w="292528" h="437338">
                <a:moveTo>
                  <a:pt x="0" y="0"/>
                </a:moveTo>
                <a:lnTo>
                  <a:pt x="292527" y="0"/>
                </a:lnTo>
                <a:lnTo>
                  <a:pt x="292527" y="437338"/>
                </a:lnTo>
                <a:lnTo>
                  <a:pt x="0" y="43733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16" name="Freeform 16"/>
          <p:cNvSpPr/>
          <p:nvPr/>
        </p:nvSpPr>
        <p:spPr>
          <a:xfrm>
            <a:off x="1169588" y="4580168"/>
            <a:ext cx="195019" cy="291559"/>
          </a:xfrm>
          <a:custGeom>
            <a:avLst/>
            <a:gdLst/>
            <a:ahLst/>
            <a:cxnLst/>
            <a:rect l="l" t="t" r="r" b="b"/>
            <a:pathLst>
              <a:path w="292528" h="437338">
                <a:moveTo>
                  <a:pt x="0" y="0"/>
                </a:moveTo>
                <a:lnTo>
                  <a:pt x="292527" y="0"/>
                </a:lnTo>
                <a:lnTo>
                  <a:pt x="292527" y="437338"/>
                </a:lnTo>
                <a:lnTo>
                  <a:pt x="0" y="43733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17" name="Freeform 17"/>
          <p:cNvSpPr/>
          <p:nvPr/>
        </p:nvSpPr>
        <p:spPr>
          <a:xfrm>
            <a:off x="1142578" y="3113278"/>
            <a:ext cx="195019" cy="291559"/>
          </a:xfrm>
          <a:custGeom>
            <a:avLst/>
            <a:gdLst/>
            <a:ahLst/>
            <a:cxnLst/>
            <a:rect l="l" t="t" r="r" b="b"/>
            <a:pathLst>
              <a:path w="292528" h="437338">
                <a:moveTo>
                  <a:pt x="0" y="0"/>
                </a:moveTo>
                <a:lnTo>
                  <a:pt x="292528" y="0"/>
                </a:lnTo>
                <a:lnTo>
                  <a:pt x="292528" y="437338"/>
                </a:lnTo>
                <a:lnTo>
                  <a:pt x="0" y="43733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18" name="Freeform 18"/>
          <p:cNvSpPr/>
          <p:nvPr/>
        </p:nvSpPr>
        <p:spPr>
          <a:xfrm rot="16200000" flipV="1">
            <a:off x="5899536" y="4069680"/>
            <a:ext cx="1094230" cy="2247039"/>
          </a:xfrm>
          <a:custGeom>
            <a:avLst/>
            <a:gdLst/>
            <a:ahLst/>
            <a:cxnLst/>
            <a:rect l="l" t="t" r="r" b="b"/>
            <a:pathLst>
              <a:path w="1641345" h="3370559">
                <a:moveTo>
                  <a:pt x="0" y="3370559"/>
                </a:moveTo>
                <a:lnTo>
                  <a:pt x="1641345" y="3370559"/>
                </a:lnTo>
                <a:lnTo>
                  <a:pt x="1641345" y="0"/>
                </a:lnTo>
                <a:lnTo>
                  <a:pt x="0" y="0"/>
                </a:lnTo>
                <a:lnTo>
                  <a:pt x="0" y="3370559"/>
                </a:lnTo>
                <a:close/>
              </a:path>
            </a:pathLst>
          </a:custGeom>
          <a:blipFill>
            <a:blip r:embed="rId4">
              <a:alphaModFix amt="64000"/>
            </a:blip>
            <a:stretch>
              <a:fillRect l="-1702"/>
            </a:stretch>
          </a:blipFill>
        </p:spPr>
      </p:sp>
      <p:sp>
        <p:nvSpPr>
          <p:cNvPr id="19" name="Freeform 19"/>
          <p:cNvSpPr/>
          <p:nvPr/>
        </p:nvSpPr>
        <p:spPr>
          <a:xfrm rot="16200000" flipV="1">
            <a:off x="7939446" y="4069680"/>
            <a:ext cx="1094230" cy="2247039"/>
          </a:xfrm>
          <a:custGeom>
            <a:avLst/>
            <a:gdLst/>
            <a:ahLst/>
            <a:cxnLst/>
            <a:rect l="l" t="t" r="r" b="b"/>
            <a:pathLst>
              <a:path w="1641345" h="3370559">
                <a:moveTo>
                  <a:pt x="0" y="3370559"/>
                </a:moveTo>
                <a:lnTo>
                  <a:pt x="1641345" y="3370559"/>
                </a:lnTo>
                <a:lnTo>
                  <a:pt x="1641345" y="0"/>
                </a:lnTo>
                <a:lnTo>
                  <a:pt x="0" y="0"/>
                </a:lnTo>
                <a:lnTo>
                  <a:pt x="0" y="3370559"/>
                </a:lnTo>
                <a:close/>
              </a:path>
            </a:pathLst>
          </a:custGeom>
          <a:blipFill>
            <a:blip r:embed="rId4">
              <a:alphaModFix amt="64000"/>
            </a:blip>
            <a:stretch>
              <a:fillRect l="-1702"/>
            </a:stretch>
          </a:blipFill>
        </p:spPr>
      </p:sp>
      <p:sp>
        <p:nvSpPr>
          <p:cNvPr id="20" name="Freeform 20"/>
          <p:cNvSpPr/>
          <p:nvPr/>
        </p:nvSpPr>
        <p:spPr>
          <a:xfrm rot="16200000" flipV="1">
            <a:off x="9979356" y="4069680"/>
            <a:ext cx="1094230" cy="2247039"/>
          </a:xfrm>
          <a:custGeom>
            <a:avLst/>
            <a:gdLst/>
            <a:ahLst/>
            <a:cxnLst/>
            <a:rect l="l" t="t" r="r" b="b"/>
            <a:pathLst>
              <a:path w="1641345" h="3370559">
                <a:moveTo>
                  <a:pt x="0" y="3370559"/>
                </a:moveTo>
                <a:lnTo>
                  <a:pt x="1641345" y="3370559"/>
                </a:lnTo>
                <a:lnTo>
                  <a:pt x="1641345" y="0"/>
                </a:lnTo>
                <a:lnTo>
                  <a:pt x="0" y="0"/>
                </a:lnTo>
                <a:lnTo>
                  <a:pt x="0" y="3370559"/>
                </a:lnTo>
                <a:close/>
              </a:path>
            </a:pathLst>
          </a:custGeom>
          <a:blipFill>
            <a:blip r:embed="rId4">
              <a:alphaModFix amt="64000"/>
            </a:blip>
            <a:stretch>
              <a:fillRect l="-1702"/>
            </a:stretch>
          </a:blipFill>
        </p:spPr>
      </p:sp>
      <p:grpSp>
        <p:nvGrpSpPr>
          <p:cNvPr id="21" name="Group 21"/>
          <p:cNvGrpSpPr/>
          <p:nvPr/>
        </p:nvGrpSpPr>
        <p:grpSpPr>
          <a:xfrm>
            <a:off x="5547373" y="3815070"/>
            <a:ext cx="1959459" cy="1971063"/>
            <a:chOff x="0" y="0"/>
            <a:chExt cx="816338" cy="821172"/>
          </a:xfrm>
        </p:grpSpPr>
        <p:sp>
          <p:nvSpPr>
            <p:cNvPr id="22" name="Freeform 22"/>
            <p:cNvSpPr/>
            <p:nvPr/>
          </p:nvSpPr>
          <p:spPr>
            <a:xfrm>
              <a:off x="0" y="0"/>
              <a:ext cx="816337" cy="821172"/>
            </a:xfrm>
            <a:custGeom>
              <a:avLst/>
              <a:gdLst/>
              <a:ahLst/>
              <a:cxnLst/>
              <a:rect l="l" t="t" r="r" b="b"/>
              <a:pathLst>
                <a:path w="816337" h="821172">
                  <a:moveTo>
                    <a:pt x="0" y="0"/>
                  </a:moveTo>
                  <a:lnTo>
                    <a:pt x="816337" y="0"/>
                  </a:lnTo>
                  <a:lnTo>
                    <a:pt x="816337" y="821172"/>
                  </a:lnTo>
                  <a:lnTo>
                    <a:pt x="0" y="821172"/>
                  </a:lnTo>
                  <a:close/>
                </a:path>
              </a:pathLst>
            </a:custGeom>
            <a:blipFill>
              <a:blip r:embed="rId5"/>
              <a:stretch>
                <a:fillRect l="-9346" r="-9346"/>
              </a:stretch>
            </a:blipFill>
          </p:spPr>
        </p:sp>
      </p:grpSp>
      <p:grpSp>
        <p:nvGrpSpPr>
          <p:cNvPr id="23" name="Group 23"/>
          <p:cNvGrpSpPr/>
          <p:nvPr/>
        </p:nvGrpSpPr>
        <p:grpSpPr>
          <a:xfrm>
            <a:off x="7741620" y="3921800"/>
            <a:ext cx="1959459" cy="1971063"/>
            <a:chOff x="0" y="0"/>
            <a:chExt cx="816338" cy="821172"/>
          </a:xfrm>
        </p:grpSpPr>
        <p:sp>
          <p:nvSpPr>
            <p:cNvPr id="24" name="Freeform 24"/>
            <p:cNvSpPr/>
            <p:nvPr/>
          </p:nvSpPr>
          <p:spPr>
            <a:xfrm>
              <a:off x="0" y="0"/>
              <a:ext cx="816337" cy="821172"/>
            </a:xfrm>
            <a:custGeom>
              <a:avLst/>
              <a:gdLst/>
              <a:ahLst/>
              <a:cxnLst/>
              <a:rect l="l" t="t" r="r" b="b"/>
              <a:pathLst>
                <a:path w="816337" h="821172">
                  <a:moveTo>
                    <a:pt x="0" y="0"/>
                  </a:moveTo>
                  <a:lnTo>
                    <a:pt x="816337" y="0"/>
                  </a:lnTo>
                  <a:lnTo>
                    <a:pt x="816337" y="821172"/>
                  </a:lnTo>
                  <a:lnTo>
                    <a:pt x="0" y="821172"/>
                  </a:lnTo>
                  <a:close/>
                </a:path>
              </a:pathLst>
            </a:custGeom>
            <a:blipFill>
              <a:blip r:embed="rId6"/>
              <a:stretch>
                <a:fillRect l="-296" r="-296"/>
              </a:stretch>
            </a:blipFill>
          </p:spPr>
        </p:sp>
      </p:grpSp>
      <p:grpSp>
        <p:nvGrpSpPr>
          <p:cNvPr id="25" name="Group 25"/>
          <p:cNvGrpSpPr/>
          <p:nvPr/>
        </p:nvGrpSpPr>
        <p:grpSpPr>
          <a:xfrm>
            <a:off x="9914881" y="3872474"/>
            <a:ext cx="1959459" cy="1971063"/>
            <a:chOff x="0" y="0"/>
            <a:chExt cx="816338" cy="821172"/>
          </a:xfrm>
        </p:grpSpPr>
        <p:sp>
          <p:nvSpPr>
            <p:cNvPr id="26" name="Freeform 26"/>
            <p:cNvSpPr/>
            <p:nvPr/>
          </p:nvSpPr>
          <p:spPr>
            <a:xfrm>
              <a:off x="0" y="0"/>
              <a:ext cx="816337" cy="821172"/>
            </a:xfrm>
            <a:custGeom>
              <a:avLst/>
              <a:gdLst/>
              <a:ahLst/>
              <a:cxnLst/>
              <a:rect l="l" t="t" r="r" b="b"/>
              <a:pathLst>
                <a:path w="816337" h="821172">
                  <a:moveTo>
                    <a:pt x="0" y="0"/>
                  </a:moveTo>
                  <a:lnTo>
                    <a:pt x="816337" y="0"/>
                  </a:lnTo>
                  <a:lnTo>
                    <a:pt x="816337" y="821172"/>
                  </a:lnTo>
                  <a:lnTo>
                    <a:pt x="0" y="821172"/>
                  </a:lnTo>
                  <a:close/>
                </a:path>
              </a:pathLst>
            </a:custGeom>
            <a:blipFill>
              <a:blip r:embed="rId7"/>
              <a:stretch>
                <a:fillRect l="-25491" r="-25491"/>
              </a:stretch>
            </a:blipFill>
          </p:spPr>
        </p:sp>
      </p:grpSp>
      <p:grpSp>
        <p:nvGrpSpPr>
          <p:cNvPr id="27" name="Group 27"/>
          <p:cNvGrpSpPr/>
          <p:nvPr/>
        </p:nvGrpSpPr>
        <p:grpSpPr>
          <a:xfrm>
            <a:off x="6032351" y="2935732"/>
            <a:ext cx="833131" cy="833131"/>
            <a:chOff x="0" y="0"/>
            <a:chExt cx="812800" cy="812800"/>
          </a:xfrm>
        </p:grpSpPr>
        <p:sp>
          <p:nvSpPr>
            <p:cNvPr id="28" name="Freeform 2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6CECF"/>
            </a:solidFill>
          </p:spPr>
        </p:sp>
        <p:sp>
          <p:nvSpPr>
            <p:cNvPr id="29" name="TextBox 29"/>
            <p:cNvSpPr txBox="1"/>
            <p:nvPr/>
          </p:nvSpPr>
          <p:spPr>
            <a:xfrm>
              <a:off x="76200" y="19050"/>
              <a:ext cx="660400" cy="71755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grpSp>
        <p:nvGrpSpPr>
          <p:cNvPr id="30" name="Group 30"/>
          <p:cNvGrpSpPr/>
          <p:nvPr/>
        </p:nvGrpSpPr>
        <p:grpSpPr>
          <a:xfrm>
            <a:off x="8171985" y="3037869"/>
            <a:ext cx="833131" cy="833131"/>
            <a:chOff x="0" y="0"/>
            <a:chExt cx="812800" cy="812800"/>
          </a:xfrm>
        </p:grpSpPr>
        <p:sp>
          <p:nvSpPr>
            <p:cNvPr id="31" name="Freeform 3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6CECF"/>
            </a:solidFill>
          </p:spPr>
        </p:sp>
        <p:sp>
          <p:nvSpPr>
            <p:cNvPr id="32" name="TextBox 32"/>
            <p:cNvSpPr txBox="1"/>
            <p:nvPr/>
          </p:nvSpPr>
          <p:spPr>
            <a:xfrm>
              <a:off x="76200" y="19050"/>
              <a:ext cx="660400" cy="71755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grpSp>
        <p:nvGrpSpPr>
          <p:cNvPr id="33" name="Group 33"/>
          <p:cNvGrpSpPr/>
          <p:nvPr/>
        </p:nvGrpSpPr>
        <p:grpSpPr>
          <a:xfrm>
            <a:off x="10478045" y="2967441"/>
            <a:ext cx="833131" cy="833131"/>
            <a:chOff x="0" y="0"/>
            <a:chExt cx="812800" cy="812800"/>
          </a:xfrm>
        </p:grpSpPr>
        <p:sp>
          <p:nvSpPr>
            <p:cNvPr id="34" name="Freeform 3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6CECF"/>
            </a:solidFill>
          </p:spPr>
        </p:sp>
        <p:sp>
          <p:nvSpPr>
            <p:cNvPr id="35" name="TextBox 35"/>
            <p:cNvSpPr txBox="1"/>
            <p:nvPr/>
          </p:nvSpPr>
          <p:spPr>
            <a:xfrm>
              <a:off x="76200" y="19050"/>
              <a:ext cx="660400" cy="71755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sp>
        <p:nvSpPr>
          <p:cNvPr id="36" name="Freeform 36"/>
          <p:cNvSpPr/>
          <p:nvPr/>
        </p:nvSpPr>
        <p:spPr>
          <a:xfrm rot="5400000">
            <a:off x="6324978" y="3198826"/>
            <a:ext cx="243346" cy="363811"/>
          </a:xfrm>
          <a:custGeom>
            <a:avLst/>
            <a:gdLst/>
            <a:ahLst/>
            <a:cxnLst/>
            <a:rect l="l" t="t" r="r" b="b"/>
            <a:pathLst>
              <a:path w="365019" h="545716">
                <a:moveTo>
                  <a:pt x="0" y="0"/>
                </a:moveTo>
                <a:lnTo>
                  <a:pt x="365020" y="0"/>
                </a:lnTo>
                <a:lnTo>
                  <a:pt x="365020" y="545716"/>
                </a:lnTo>
                <a:lnTo>
                  <a:pt x="0" y="545716"/>
                </a:lnTo>
                <a:lnTo>
                  <a:pt x="0" y="0"/>
                </a:lnTo>
                <a:close/>
              </a:path>
            </a:pathLst>
          </a:custGeom>
          <a:blipFill>
            <a:blip>
              <a:extLst>
                <a:ext uri="{96DAC541-7B7A-43D3-8B79-37D633B846F1}">
                  <asvg:svgBlip xmlns:asvg="http://schemas.microsoft.com/office/drawing/2016/SVG/main" r:embed="rId8"/>
                </a:ext>
              </a:extLst>
            </a:blip>
            <a:stretch>
              <a:fillRect/>
            </a:stretch>
          </a:blipFill>
        </p:spPr>
      </p:sp>
      <p:sp>
        <p:nvSpPr>
          <p:cNvPr id="37" name="Freeform 37"/>
          <p:cNvSpPr/>
          <p:nvPr/>
        </p:nvSpPr>
        <p:spPr>
          <a:xfrm rot="5400000">
            <a:off x="8444268" y="3247096"/>
            <a:ext cx="243346" cy="363811"/>
          </a:xfrm>
          <a:custGeom>
            <a:avLst/>
            <a:gdLst/>
            <a:ahLst/>
            <a:cxnLst/>
            <a:rect l="l" t="t" r="r" b="b"/>
            <a:pathLst>
              <a:path w="365019" h="545716">
                <a:moveTo>
                  <a:pt x="0" y="0"/>
                </a:moveTo>
                <a:lnTo>
                  <a:pt x="365019" y="0"/>
                </a:lnTo>
                <a:lnTo>
                  <a:pt x="365019" y="545716"/>
                </a:lnTo>
                <a:lnTo>
                  <a:pt x="0" y="545716"/>
                </a:lnTo>
                <a:lnTo>
                  <a:pt x="0" y="0"/>
                </a:lnTo>
                <a:close/>
              </a:path>
            </a:pathLst>
          </a:custGeom>
          <a:blipFill>
            <a:blip>
              <a:extLst>
                <a:ext uri="{96DAC541-7B7A-43D3-8B79-37D633B846F1}">
                  <asvg:svgBlip xmlns:asvg="http://schemas.microsoft.com/office/drawing/2016/SVG/main" r:embed="rId8"/>
                </a:ext>
              </a:extLst>
            </a:blip>
            <a:stretch>
              <a:fillRect/>
            </a:stretch>
          </a:blipFill>
        </p:spPr>
      </p:sp>
      <p:sp>
        <p:nvSpPr>
          <p:cNvPr id="38" name="Freeform 38"/>
          <p:cNvSpPr/>
          <p:nvPr/>
        </p:nvSpPr>
        <p:spPr>
          <a:xfrm rot="5400000">
            <a:off x="10772936" y="3222932"/>
            <a:ext cx="243346" cy="363811"/>
          </a:xfrm>
          <a:custGeom>
            <a:avLst/>
            <a:gdLst/>
            <a:ahLst/>
            <a:cxnLst/>
            <a:rect l="l" t="t" r="r" b="b"/>
            <a:pathLst>
              <a:path w="365019" h="545716">
                <a:moveTo>
                  <a:pt x="0" y="0"/>
                </a:moveTo>
                <a:lnTo>
                  <a:pt x="365020" y="0"/>
                </a:lnTo>
                <a:lnTo>
                  <a:pt x="365020" y="545716"/>
                </a:lnTo>
                <a:lnTo>
                  <a:pt x="0" y="545716"/>
                </a:lnTo>
                <a:lnTo>
                  <a:pt x="0" y="0"/>
                </a:lnTo>
                <a:close/>
              </a:path>
            </a:pathLst>
          </a:custGeom>
          <a:blipFill>
            <a:blip>
              <a:extLst>
                <a:ext uri="{96DAC541-7B7A-43D3-8B79-37D633B846F1}">
                  <asvg:svgBlip xmlns:asvg="http://schemas.microsoft.com/office/drawing/2016/SVG/main" r:embed="rId8"/>
                </a:ext>
              </a:extLst>
            </a:blip>
            <a:stretch>
              <a:fillRect/>
            </a:stretch>
          </a:blipFill>
        </p:spPr>
      </p:sp>
      <p:sp>
        <p:nvSpPr>
          <p:cNvPr id="39" name="Freeform 39"/>
          <p:cNvSpPr/>
          <p:nvPr/>
        </p:nvSpPr>
        <p:spPr>
          <a:xfrm>
            <a:off x="9998600" y="1042472"/>
            <a:ext cx="1374539" cy="204931"/>
          </a:xfrm>
          <a:custGeom>
            <a:avLst/>
            <a:gdLst/>
            <a:ahLst/>
            <a:cxnLst/>
            <a:rect l="l" t="t" r="r" b="b"/>
            <a:pathLst>
              <a:path w="2061808" h="307397">
                <a:moveTo>
                  <a:pt x="0" y="0"/>
                </a:moveTo>
                <a:lnTo>
                  <a:pt x="2061808" y="0"/>
                </a:lnTo>
                <a:lnTo>
                  <a:pt x="2061808" y="307397"/>
                </a:lnTo>
                <a:lnTo>
                  <a:pt x="0" y="307397"/>
                </a:lnTo>
                <a:lnTo>
                  <a:pt x="0" y="0"/>
                </a:lnTo>
                <a:close/>
              </a:path>
            </a:pathLst>
          </a:custGeom>
          <a:blipFill>
            <a:blip>
              <a:extLst>
                <a:ext uri="{96DAC541-7B7A-43D3-8B79-37D633B846F1}">
                  <asvg:svgBlip xmlns:asvg="http://schemas.microsoft.com/office/drawing/2016/SVG/main" r:embed="rId9"/>
                </a:ext>
              </a:extLst>
            </a:blip>
            <a:stretch>
              <a:fillRect/>
            </a:stretch>
          </a:blipFill>
        </p:spPr>
      </p:sp>
      <p:grpSp>
        <p:nvGrpSpPr>
          <p:cNvPr id="40" name="Group 40"/>
          <p:cNvGrpSpPr/>
          <p:nvPr/>
        </p:nvGrpSpPr>
        <p:grpSpPr>
          <a:xfrm>
            <a:off x="975481" y="2967441"/>
            <a:ext cx="583233" cy="583233"/>
            <a:chOff x="0" y="0"/>
            <a:chExt cx="230413" cy="230413"/>
          </a:xfrm>
        </p:grpSpPr>
        <p:sp>
          <p:nvSpPr>
            <p:cNvPr id="41" name="Freeform 41"/>
            <p:cNvSpPr/>
            <p:nvPr/>
          </p:nvSpPr>
          <p:spPr>
            <a:xfrm>
              <a:off x="0" y="0"/>
              <a:ext cx="230413" cy="230413"/>
            </a:xfrm>
            <a:custGeom>
              <a:avLst/>
              <a:gdLst/>
              <a:ahLst/>
              <a:cxnLst/>
              <a:rect l="l" t="t" r="r" b="b"/>
              <a:pathLst>
                <a:path w="230413" h="230413">
                  <a:moveTo>
                    <a:pt x="0" y="0"/>
                  </a:moveTo>
                  <a:lnTo>
                    <a:pt x="230413" y="0"/>
                  </a:lnTo>
                  <a:lnTo>
                    <a:pt x="230413" y="230413"/>
                  </a:lnTo>
                  <a:lnTo>
                    <a:pt x="0" y="230413"/>
                  </a:lnTo>
                  <a:close/>
                </a:path>
              </a:pathLst>
            </a:custGeom>
            <a:solidFill>
              <a:srgbClr val="000000"/>
            </a:solidFill>
          </p:spPr>
        </p:sp>
        <p:sp>
          <p:nvSpPr>
            <p:cNvPr id="42" name="TextBox 42"/>
            <p:cNvSpPr txBox="1"/>
            <p:nvPr/>
          </p:nvSpPr>
          <p:spPr>
            <a:xfrm>
              <a:off x="0" y="-57150"/>
              <a:ext cx="230413" cy="28756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grpSp>
        <p:nvGrpSpPr>
          <p:cNvPr id="43" name="Group 43"/>
          <p:cNvGrpSpPr/>
          <p:nvPr/>
        </p:nvGrpSpPr>
        <p:grpSpPr>
          <a:xfrm>
            <a:off x="975481" y="2219109"/>
            <a:ext cx="583233" cy="583233"/>
            <a:chOff x="0" y="0"/>
            <a:chExt cx="230413" cy="230413"/>
          </a:xfrm>
        </p:grpSpPr>
        <p:sp>
          <p:nvSpPr>
            <p:cNvPr id="44" name="Freeform 44"/>
            <p:cNvSpPr/>
            <p:nvPr/>
          </p:nvSpPr>
          <p:spPr>
            <a:xfrm>
              <a:off x="0" y="0"/>
              <a:ext cx="230413" cy="230413"/>
            </a:xfrm>
            <a:custGeom>
              <a:avLst/>
              <a:gdLst/>
              <a:ahLst/>
              <a:cxnLst/>
              <a:rect l="l" t="t" r="r" b="b"/>
              <a:pathLst>
                <a:path w="230413" h="230413">
                  <a:moveTo>
                    <a:pt x="0" y="0"/>
                  </a:moveTo>
                  <a:lnTo>
                    <a:pt x="230413" y="0"/>
                  </a:lnTo>
                  <a:lnTo>
                    <a:pt x="230413" y="230413"/>
                  </a:lnTo>
                  <a:lnTo>
                    <a:pt x="0" y="230413"/>
                  </a:lnTo>
                  <a:close/>
                </a:path>
              </a:pathLst>
            </a:custGeom>
            <a:solidFill>
              <a:srgbClr val="000000"/>
            </a:solidFill>
          </p:spPr>
        </p:sp>
        <p:sp>
          <p:nvSpPr>
            <p:cNvPr id="45" name="TextBox 45"/>
            <p:cNvSpPr txBox="1"/>
            <p:nvPr/>
          </p:nvSpPr>
          <p:spPr>
            <a:xfrm>
              <a:off x="0" y="-57150"/>
              <a:ext cx="230413" cy="28756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grpSp>
        <p:nvGrpSpPr>
          <p:cNvPr id="46" name="Group 46"/>
          <p:cNvGrpSpPr/>
          <p:nvPr/>
        </p:nvGrpSpPr>
        <p:grpSpPr>
          <a:xfrm>
            <a:off x="975481" y="1484661"/>
            <a:ext cx="583233" cy="583233"/>
            <a:chOff x="0" y="0"/>
            <a:chExt cx="230413" cy="230413"/>
          </a:xfrm>
        </p:grpSpPr>
        <p:sp>
          <p:nvSpPr>
            <p:cNvPr id="47" name="Freeform 47"/>
            <p:cNvSpPr/>
            <p:nvPr/>
          </p:nvSpPr>
          <p:spPr>
            <a:xfrm>
              <a:off x="0" y="0"/>
              <a:ext cx="230413" cy="230413"/>
            </a:xfrm>
            <a:custGeom>
              <a:avLst/>
              <a:gdLst/>
              <a:ahLst/>
              <a:cxnLst/>
              <a:rect l="l" t="t" r="r" b="b"/>
              <a:pathLst>
                <a:path w="230413" h="230413">
                  <a:moveTo>
                    <a:pt x="0" y="0"/>
                  </a:moveTo>
                  <a:lnTo>
                    <a:pt x="230413" y="0"/>
                  </a:lnTo>
                  <a:lnTo>
                    <a:pt x="230413" y="230413"/>
                  </a:lnTo>
                  <a:lnTo>
                    <a:pt x="0" y="230413"/>
                  </a:lnTo>
                  <a:close/>
                </a:path>
              </a:pathLst>
            </a:custGeom>
            <a:solidFill>
              <a:srgbClr val="000000"/>
            </a:solidFill>
          </p:spPr>
        </p:sp>
        <p:sp>
          <p:nvSpPr>
            <p:cNvPr id="48" name="TextBox 48"/>
            <p:cNvSpPr txBox="1"/>
            <p:nvPr/>
          </p:nvSpPr>
          <p:spPr>
            <a:xfrm>
              <a:off x="0" y="-57150"/>
              <a:ext cx="230413" cy="28756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sp>
        <p:nvSpPr>
          <p:cNvPr id="49" name="Freeform 49"/>
          <p:cNvSpPr/>
          <p:nvPr/>
        </p:nvSpPr>
        <p:spPr>
          <a:xfrm>
            <a:off x="1185128" y="1653731"/>
            <a:ext cx="163939" cy="245093"/>
          </a:xfrm>
          <a:custGeom>
            <a:avLst/>
            <a:gdLst/>
            <a:ahLst/>
            <a:cxnLst/>
            <a:rect l="l" t="t" r="r" b="b"/>
            <a:pathLst>
              <a:path w="245908" h="367639">
                <a:moveTo>
                  <a:pt x="0" y="0"/>
                </a:moveTo>
                <a:lnTo>
                  <a:pt x="245907" y="0"/>
                </a:lnTo>
                <a:lnTo>
                  <a:pt x="245907" y="367640"/>
                </a:lnTo>
                <a:lnTo>
                  <a:pt x="0" y="36764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0" name="Freeform 50"/>
          <p:cNvSpPr/>
          <p:nvPr/>
        </p:nvSpPr>
        <p:spPr>
          <a:xfrm>
            <a:off x="1185128" y="2364732"/>
            <a:ext cx="195019" cy="291559"/>
          </a:xfrm>
          <a:custGeom>
            <a:avLst/>
            <a:gdLst/>
            <a:ahLst/>
            <a:cxnLst/>
            <a:rect l="l" t="t" r="r" b="b"/>
            <a:pathLst>
              <a:path w="292528" h="437338">
                <a:moveTo>
                  <a:pt x="0" y="0"/>
                </a:moveTo>
                <a:lnTo>
                  <a:pt x="292527" y="0"/>
                </a:lnTo>
                <a:lnTo>
                  <a:pt x="292527" y="437338"/>
                </a:lnTo>
                <a:lnTo>
                  <a:pt x="0" y="43733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1" name="Freeform 51"/>
          <p:cNvSpPr/>
          <p:nvPr/>
        </p:nvSpPr>
        <p:spPr>
          <a:xfrm>
            <a:off x="1185128" y="3137442"/>
            <a:ext cx="195019" cy="291559"/>
          </a:xfrm>
          <a:custGeom>
            <a:avLst/>
            <a:gdLst/>
            <a:ahLst/>
            <a:cxnLst/>
            <a:rect l="l" t="t" r="r" b="b"/>
            <a:pathLst>
              <a:path w="292528" h="437338">
                <a:moveTo>
                  <a:pt x="0" y="0"/>
                </a:moveTo>
                <a:lnTo>
                  <a:pt x="292527" y="0"/>
                </a:lnTo>
                <a:lnTo>
                  <a:pt x="292527" y="437338"/>
                </a:lnTo>
                <a:lnTo>
                  <a:pt x="0" y="437338"/>
                </a:lnTo>
                <a:lnTo>
                  <a:pt x="0" y="0"/>
                </a:lnTo>
                <a:close/>
              </a:path>
            </a:pathLst>
          </a:custGeom>
          <a:blipFill>
            <a:blip>
              <a:extLst>
                <a:ext uri="{96DAC541-7B7A-43D3-8B79-37D633B846F1}">
                  <asvg:svgBlip xmlns:asvg="http://schemas.microsoft.com/office/drawing/2016/SVG/main" r:embed="rId10"/>
                </a:ext>
              </a:extLst>
            </a:blip>
            <a:stretch>
              <a:fillRect/>
            </a:stretch>
          </a:blipFill>
        </p:spPr>
      </p:sp>
      <p:sp>
        <p:nvSpPr>
          <p:cNvPr id="52" name="Freeform 52"/>
          <p:cNvSpPr/>
          <p:nvPr/>
        </p:nvSpPr>
        <p:spPr>
          <a:xfrm>
            <a:off x="1169588" y="5296568"/>
            <a:ext cx="195019" cy="291559"/>
          </a:xfrm>
          <a:custGeom>
            <a:avLst/>
            <a:gdLst/>
            <a:ahLst/>
            <a:cxnLst/>
            <a:rect l="l" t="t" r="r" b="b"/>
            <a:pathLst>
              <a:path w="292528" h="437338">
                <a:moveTo>
                  <a:pt x="0" y="0"/>
                </a:moveTo>
                <a:lnTo>
                  <a:pt x="292527" y="0"/>
                </a:lnTo>
                <a:lnTo>
                  <a:pt x="292527" y="437339"/>
                </a:lnTo>
                <a:lnTo>
                  <a:pt x="0" y="437339"/>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3" name="Freeform 53"/>
          <p:cNvSpPr/>
          <p:nvPr/>
        </p:nvSpPr>
        <p:spPr>
          <a:xfrm>
            <a:off x="5550600" y="1317253"/>
            <a:ext cx="6075901" cy="1670873"/>
          </a:xfrm>
          <a:custGeom>
            <a:avLst/>
            <a:gdLst/>
            <a:ahLst/>
            <a:cxnLst/>
            <a:rect l="l" t="t" r="r" b="b"/>
            <a:pathLst>
              <a:path w="9113851" h="2506309">
                <a:moveTo>
                  <a:pt x="0" y="0"/>
                </a:moveTo>
                <a:lnTo>
                  <a:pt x="9113851" y="0"/>
                </a:lnTo>
                <a:lnTo>
                  <a:pt x="9113851" y="2506309"/>
                </a:lnTo>
                <a:lnTo>
                  <a:pt x="0" y="2506309"/>
                </a:lnTo>
                <a:lnTo>
                  <a:pt x="0" y="0"/>
                </a:lnTo>
                <a:close/>
              </a:path>
            </a:pathLst>
          </a:custGeom>
          <a:blipFill>
            <a:blip>
              <a:extLst>
                <a:ext uri="{96DAC541-7B7A-43D3-8B79-37D633B846F1}">
                  <asvg:svgBlip xmlns:asvg="http://schemas.microsoft.com/office/drawing/2016/SVG/main" r:embed="rId11"/>
                </a:ext>
              </a:extLst>
            </a:blip>
            <a:stretch>
              <a:fillRect/>
            </a:stretch>
          </a:blipFill>
        </p:spPr>
      </p:sp>
      <p:sp>
        <p:nvSpPr>
          <p:cNvPr id="54" name="Freeform 54"/>
          <p:cNvSpPr/>
          <p:nvPr/>
        </p:nvSpPr>
        <p:spPr>
          <a:xfrm>
            <a:off x="5454638" y="3768862"/>
            <a:ext cx="2052195" cy="2052195"/>
          </a:xfrm>
          <a:custGeom>
            <a:avLst/>
            <a:gdLst/>
            <a:ahLst/>
            <a:cxnLst/>
            <a:rect l="l" t="t" r="r" b="b"/>
            <a:pathLst>
              <a:path w="3078292" h="3078292">
                <a:moveTo>
                  <a:pt x="0" y="0"/>
                </a:moveTo>
                <a:lnTo>
                  <a:pt x="3078291" y="0"/>
                </a:lnTo>
                <a:lnTo>
                  <a:pt x="3078291" y="3078292"/>
                </a:lnTo>
                <a:lnTo>
                  <a:pt x="0" y="3078292"/>
                </a:lnTo>
                <a:lnTo>
                  <a:pt x="0" y="0"/>
                </a:lnTo>
                <a:close/>
              </a:path>
            </a:pathLst>
          </a:custGeom>
          <a:blipFill>
            <a:blip>
              <a:extLst>
                <a:ext uri="{96DAC541-7B7A-43D3-8B79-37D633B846F1}">
                  <asvg:svgBlip xmlns:asvg="http://schemas.microsoft.com/office/drawing/2016/SVG/main" r:embed="rId12"/>
                </a:ext>
              </a:extLst>
            </a:blip>
            <a:stretch>
              <a:fillRect/>
            </a:stretch>
          </a:blipFill>
        </p:spPr>
      </p:sp>
      <p:sp>
        <p:nvSpPr>
          <p:cNvPr id="56" name="TextBox 56"/>
          <p:cNvSpPr txBox="1"/>
          <p:nvPr/>
        </p:nvSpPr>
        <p:spPr>
          <a:xfrm>
            <a:off x="437349" y="240678"/>
            <a:ext cx="10935788" cy="64120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5028"/>
              </a:lnSpc>
              <a:spcBef>
                <a:spcPct val="0"/>
              </a:spcBef>
            </a:pPr>
            <a:r>
              <a:rPr lang="en-US" sz="4334" b="1">
                <a:solidFill>
                  <a:srgbClr val="000000"/>
                </a:solidFill>
                <a:latin typeface="Akzidenz-Grotesk Bold"/>
                <a:ea typeface="Akzidenz-Grotesk Bold"/>
                <a:cs typeface="Akzidenz-Grotesk Bold"/>
                <a:sym typeface="Akzidenz-Grotesk Bold"/>
              </a:rPr>
              <a:t>Classroom Rights and Responsibilities</a:t>
            </a:r>
          </a:p>
        </p:txBody>
      </p:sp>
      <p:sp>
        <p:nvSpPr>
          <p:cNvPr id="57" name="TextBox 57"/>
          <p:cNvSpPr txBox="1"/>
          <p:nvPr/>
        </p:nvSpPr>
        <p:spPr>
          <a:xfrm>
            <a:off x="1743918" y="1487929"/>
            <a:ext cx="3098303" cy="57996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333"/>
              </a:lnSpc>
            </a:pPr>
            <a:r>
              <a:rPr lang="en-US" sz="1667" b="1">
                <a:solidFill>
                  <a:srgbClr val="000000"/>
                </a:solidFill>
                <a:latin typeface="Aileron Bold"/>
                <a:ea typeface="Aileron Bold"/>
                <a:cs typeface="Aileron Bold"/>
                <a:sym typeface="Aileron Bold"/>
              </a:rPr>
              <a:t>Only join in discussions if you feel comfortable</a:t>
            </a:r>
          </a:p>
        </p:txBody>
      </p:sp>
      <p:sp>
        <p:nvSpPr>
          <p:cNvPr id="58" name="TextBox 58"/>
          <p:cNvSpPr txBox="1"/>
          <p:nvPr/>
        </p:nvSpPr>
        <p:spPr>
          <a:xfrm>
            <a:off x="1743918" y="2950024"/>
            <a:ext cx="2691175" cy="28084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333"/>
              </a:lnSpc>
            </a:pPr>
            <a:r>
              <a:rPr lang="en-US" sz="1667" b="1">
                <a:solidFill>
                  <a:srgbClr val="000000"/>
                </a:solidFill>
                <a:latin typeface="Aileron Bold"/>
                <a:ea typeface="Aileron Bold"/>
                <a:cs typeface="Aileron Bold"/>
                <a:sym typeface="Aileron Bold"/>
              </a:rPr>
              <a:t>Be respected and not judged</a:t>
            </a:r>
          </a:p>
        </p:txBody>
      </p:sp>
      <p:sp>
        <p:nvSpPr>
          <p:cNvPr id="59" name="TextBox 59"/>
          <p:cNvSpPr txBox="1"/>
          <p:nvPr/>
        </p:nvSpPr>
        <p:spPr>
          <a:xfrm>
            <a:off x="1727269" y="3587437"/>
            <a:ext cx="3290621" cy="87206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333"/>
              </a:lnSpc>
            </a:pPr>
            <a:r>
              <a:rPr lang="en-US" sz="1667" b="1">
                <a:solidFill>
                  <a:srgbClr val="000000"/>
                </a:solidFill>
                <a:latin typeface="Aileron Bold"/>
                <a:ea typeface="Aileron Bold"/>
                <a:cs typeface="Aileron Bold"/>
                <a:sym typeface="Aileron Bold"/>
              </a:rPr>
              <a:t>Have my discussions kept confidential unless there is cause for concern</a:t>
            </a:r>
          </a:p>
        </p:txBody>
      </p:sp>
      <p:sp>
        <p:nvSpPr>
          <p:cNvPr id="60" name="TextBox 60"/>
          <p:cNvSpPr txBox="1"/>
          <p:nvPr/>
        </p:nvSpPr>
        <p:spPr>
          <a:xfrm>
            <a:off x="5973646" y="1446562"/>
            <a:ext cx="5389643" cy="130575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629"/>
              </a:lnSpc>
            </a:pPr>
            <a:r>
              <a:rPr lang="en-US" sz="1867" b="1">
                <a:solidFill>
                  <a:srgbClr val="322A2A"/>
                </a:solidFill>
                <a:latin typeface="Aileron Bold"/>
                <a:ea typeface="Aileron Bold"/>
                <a:cs typeface="Aileron Bold"/>
                <a:sym typeface="Aileron Bold"/>
              </a:rPr>
              <a:t>Rights: Principles that everyone is entitled to</a:t>
            </a:r>
          </a:p>
          <a:p>
            <a:pPr algn="ctr">
              <a:lnSpc>
                <a:spcPts val="2629"/>
              </a:lnSpc>
            </a:pPr>
            <a:endParaRPr lang="en-US" sz="1877" b="1">
              <a:solidFill>
                <a:srgbClr val="322A2A"/>
              </a:solidFill>
              <a:latin typeface="Aileron Bold"/>
              <a:ea typeface="Aileron Bold"/>
              <a:cs typeface="Aileron Bold"/>
              <a:sym typeface="Aileron Bold"/>
            </a:endParaRPr>
          </a:p>
          <a:p>
            <a:pPr algn="ctr">
              <a:lnSpc>
                <a:spcPts val="2629"/>
              </a:lnSpc>
            </a:pPr>
            <a:r>
              <a:rPr lang="en-US" sz="1877" b="1">
                <a:solidFill>
                  <a:srgbClr val="322A2A"/>
                </a:solidFill>
                <a:latin typeface="Aileron Bold"/>
                <a:ea typeface="Aileron Bold"/>
                <a:cs typeface="Aileron Bold"/>
                <a:sym typeface="Aileron Bold"/>
              </a:rPr>
              <a:t>Responsibilities: Actions that you are expected to carry out</a:t>
            </a:r>
          </a:p>
        </p:txBody>
      </p:sp>
      <p:sp>
        <p:nvSpPr>
          <p:cNvPr id="61" name="TextBox 61"/>
          <p:cNvSpPr txBox="1"/>
          <p:nvPr/>
        </p:nvSpPr>
        <p:spPr>
          <a:xfrm>
            <a:off x="1727269" y="4637619"/>
            <a:ext cx="3098303" cy="28786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333"/>
              </a:lnSpc>
            </a:pPr>
            <a:r>
              <a:rPr lang="en-US" sz="1667" b="1">
                <a:solidFill>
                  <a:srgbClr val="000000"/>
                </a:solidFill>
                <a:latin typeface="Aileron Bold"/>
                <a:ea typeface="Aileron Bold"/>
                <a:cs typeface="Aileron Bold"/>
                <a:sym typeface="Aileron Bold"/>
              </a:rPr>
              <a:t>Use the correct vocabulary</a:t>
            </a:r>
          </a:p>
        </p:txBody>
      </p:sp>
      <p:sp>
        <p:nvSpPr>
          <p:cNvPr id="62" name="TextBox 62"/>
          <p:cNvSpPr txBox="1"/>
          <p:nvPr/>
        </p:nvSpPr>
        <p:spPr>
          <a:xfrm>
            <a:off x="1727269" y="2262526"/>
            <a:ext cx="3098303" cy="28084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333"/>
              </a:lnSpc>
            </a:pPr>
            <a:r>
              <a:rPr lang="en-US" sz="1667" b="1">
                <a:solidFill>
                  <a:srgbClr val="000000"/>
                </a:solidFill>
                <a:latin typeface="Aileron Bold"/>
                <a:ea typeface="Aileron Bold"/>
                <a:cs typeface="Aileron Bold"/>
                <a:sym typeface="Aileron Bold"/>
              </a:rPr>
              <a:t>Be listened to and listen to others</a:t>
            </a:r>
          </a:p>
        </p:txBody>
      </p:sp>
      <p:sp>
        <p:nvSpPr>
          <p:cNvPr id="63" name="TextBox 63"/>
          <p:cNvSpPr txBox="1"/>
          <p:nvPr/>
        </p:nvSpPr>
        <p:spPr>
          <a:xfrm>
            <a:off x="1727269" y="5160348"/>
            <a:ext cx="3098303" cy="28084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333"/>
              </a:lnSpc>
            </a:pPr>
            <a:r>
              <a:rPr lang="en-US" sz="1667" b="1">
                <a:solidFill>
                  <a:srgbClr val="000000"/>
                </a:solidFill>
                <a:latin typeface="Aileron Bold"/>
                <a:ea typeface="Aileron Bold"/>
                <a:cs typeface="Aileron Bold"/>
                <a:sym typeface="Aileron Bold"/>
              </a:rPr>
              <a:t>Ask for help, support and advice</a:t>
            </a:r>
          </a:p>
        </p:txBody>
      </p:sp>
    </p:spTree>
    <p:extLst>
      <p:ext uri="{BB962C8B-B14F-4D97-AF65-F5344CB8AC3E}">
        <p14:creationId xmlns:p14="http://schemas.microsoft.com/office/powerpoint/2010/main" val="1829648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0" y="0"/>
            <a:ext cx="12191999" cy="923330"/>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5400" b="1" dirty="0">
                <a:solidFill>
                  <a:schemeClr val="bg1"/>
                </a:solidFill>
              </a:rPr>
              <a:t>Menopausal symptoms</a:t>
            </a:r>
          </a:p>
        </p:txBody>
      </p:sp>
      <p:sp>
        <p:nvSpPr>
          <p:cNvPr id="7" name="AutoShape 4" descr="Listen">
            <a:hlinkClick r:id="rId3" tooltip="Listen"/>
          </p:cNvPr>
          <p:cNvSpPr>
            <a:spLocks noChangeAspect="1" noChangeArrowheads="1"/>
          </p:cNvSpPr>
          <p:nvPr/>
        </p:nvSpPr>
        <p:spPr bwMode="auto">
          <a:xfrm>
            <a:off x="5508626" y="-46038"/>
            <a:ext cx="104775" cy="104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3922FF34-47E9-42A0-9D73-A54B327E7CF5}"/>
              </a:ext>
            </a:extLst>
          </p:cNvPr>
          <p:cNvSpPr txBox="1"/>
          <p:nvPr/>
        </p:nvSpPr>
        <p:spPr>
          <a:xfrm>
            <a:off x="573681" y="1264458"/>
            <a:ext cx="11000698" cy="5078313"/>
          </a:xfrm>
          <a:prstGeom prst="rect">
            <a:avLst/>
          </a:prstGeom>
          <a:noFill/>
        </p:spPr>
        <p:txBody>
          <a:bodyPr wrap="square">
            <a:spAutoFit/>
          </a:bodyPr>
          <a:lstStyle/>
          <a:p>
            <a:pPr marL="285750" indent="-285750">
              <a:buFont typeface="Arial" panose="020B0604020202020204" pitchFamily="34" charset="0"/>
              <a:buChar char="•"/>
            </a:pPr>
            <a:r>
              <a:rPr lang="en-GB" sz="3600" dirty="0"/>
              <a:t>Perimenopause is when you have symptoms before your periods have stopped. You reach menopause when you have </a:t>
            </a:r>
            <a:r>
              <a:rPr lang="en-GB" sz="3600" b="1" dirty="0">
                <a:solidFill>
                  <a:srgbClr val="FF0000"/>
                </a:solidFill>
              </a:rPr>
              <a:t>not had a period for 12 months</a:t>
            </a:r>
            <a:r>
              <a:rPr lang="en-GB" sz="3600" dirty="0"/>
              <a:t>.</a:t>
            </a:r>
          </a:p>
          <a:p>
            <a:pPr marL="285750" indent="-285750">
              <a:buFont typeface="Arial" panose="020B0604020202020204" pitchFamily="34" charset="0"/>
              <a:buChar char="•"/>
            </a:pPr>
            <a:r>
              <a:rPr lang="en-GB" sz="3600" dirty="0"/>
              <a:t>Menopause and perimenopause can cause symptoms like </a:t>
            </a:r>
            <a:r>
              <a:rPr lang="en-GB" sz="3600" b="1" dirty="0">
                <a:solidFill>
                  <a:srgbClr val="FF0000"/>
                </a:solidFill>
              </a:rPr>
              <a:t>anxiety, mood swings, brain fog, hot flushes and irregular periods</a:t>
            </a:r>
            <a:r>
              <a:rPr lang="en-GB" sz="3600" dirty="0"/>
              <a:t>. These symptoms can start years before your periods stop and carry on afterwards.</a:t>
            </a:r>
          </a:p>
          <a:p>
            <a:pPr marL="285750" indent="-285750">
              <a:buFont typeface="Arial" panose="020B0604020202020204" pitchFamily="34" charset="0"/>
              <a:buChar char="•"/>
            </a:pPr>
            <a:r>
              <a:rPr lang="en-GB" sz="3600" dirty="0"/>
              <a:t>Menopause and perimenopause symptoms can have a big impact on your life, including relationships and work.</a:t>
            </a:r>
          </a:p>
        </p:txBody>
      </p:sp>
    </p:spTree>
    <p:extLst>
      <p:ext uri="{BB962C8B-B14F-4D97-AF65-F5344CB8AC3E}">
        <p14:creationId xmlns:p14="http://schemas.microsoft.com/office/powerpoint/2010/main" val="20480748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The Loose Women Open Up About The Menopause And HRT | Loose Women">
            <a:hlinkClick r:id="" action="ppaction://media"/>
            <a:extLst>
              <a:ext uri="{FF2B5EF4-FFF2-40B4-BE49-F238E27FC236}">
                <a16:creationId xmlns:a16="http://schemas.microsoft.com/office/drawing/2014/main" id="{E054B610-438A-3DF9-8B03-53C790E94AC8}"/>
              </a:ext>
            </a:extLst>
          </p:cNvPr>
          <p:cNvPicPr>
            <a:picLocks noGrp="1" noRot="1" noChangeAspect="1"/>
          </p:cNvPicPr>
          <p:nvPr>
            <p:ph idx="1"/>
            <a:videoFile r:link="rId1"/>
          </p:nvPr>
        </p:nvPicPr>
        <p:blipFill>
          <a:blip r:embed="rId3"/>
          <a:stretch>
            <a:fillRect/>
          </a:stretch>
        </p:blipFill>
        <p:spPr>
          <a:xfrm>
            <a:off x="762479" y="990557"/>
            <a:ext cx="10216606" cy="5770953"/>
          </a:xfrm>
          <a:prstGeom prst="rect">
            <a:avLst/>
          </a:prstGeom>
        </p:spPr>
      </p:pic>
      <p:sp>
        <p:nvSpPr>
          <p:cNvPr id="6" name="TextBox 5">
            <a:extLst>
              <a:ext uri="{FF2B5EF4-FFF2-40B4-BE49-F238E27FC236}">
                <a16:creationId xmlns:a16="http://schemas.microsoft.com/office/drawing/2014/main" id="{25E1B602-AA4D-F84C-6690-CEB6AE39F3DB}"/>
              </a:ext>
            </a:extLst>
          </p:cNvPr>
          <p:cNvSpPr txBox="1"/>
          <p:nvPr/>
        </p:nvSpPr>
        <p:spPr>
          <a:xfrm>
            <a:off x="0" y="0"/>
            <a:ext cx="12191999" cy="923330"/>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5400" b="1" dirty="0">
                <a:solidFill>
                  <a:schemeClr val="bg1"/>
                </a:solidFill>
                <a:ea typeface="Calibri"/>
                <a:cs typeface="Calibri"/>
              </a:rPr>
              <a:t>The menopause and HRT</a:t>
            </a:r>
          </a:p>
        </p:txBody>
      </p:sp>
    </p:spTree>
    <p:extLst>
      <p:ext uri="{BB962C8B-B14F-4D97-AF65-F5344CB8AC3E}">
        <p14:creationId xmlns:p14="http://schemas.microsoft.com/office/powerpoint/2010/main" val="38677252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0" y="0"/>
            <a:ext cx="12191999" cy="923330"/>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5400" b="1" dirty="0">
                <a:solidFill>
                  <a:schemeClr val="bg1"/>
                </a:solidFill>
              </a:rPr>
              <a:t>The menopause – some tips</a:t>
            </a:r>
          </a:p>
        </p:txBody>
      </p:sp>
      <p:sp>
        <p:nvSpPr>
          <p:cNvPr id="7" name="AutoShape 4" descr="Listen">
            <a:hlinkClick r:id="rId3" tooltip="Listen"/>
          </p:cNvPr>
          <p:cNvSpPr>
            <a:spLocks noChangeAspect="1" noChangeArrowheads="1"/>
          </p:cNvSpPr>
          <p:nvPr/>
        </p:nvSpPr>
        <p:spPr bwMode="auto">
          <a:xfrm>
            <a:off x="5508626" y="-46038"/>
            <a:ext cx="104775" cy="104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F54C54E6-8FC7-4573-B170-5A86A1F9EA77}"/>
              </a:ext>
            </a:extLst>
          </p:cNvPr>
          <p:cNvPicPr>
            <a:picLocks noChangeAspect="1"/>
          </p:cNvPicPr>
          <p:nvPr/>
        </p:nvPicPr>
        <p:blipFill rotWithShape="1">
          <a:blip r:embed="rId4"/>
          <a:srcRect l="11029" t="18772" r="37602" b="29123"/>
          <a:stretch/>
        </p:blipFill>
        <p:spPr>
          <a:xfrm>
            <a:off x="2571949" y="969368"/>
            <a:ext cx="7245819" cy="5879807"/>
          </a:xfrm>
          <a:prstGeom prst="rect">
            <a:avLst/>
          </a:prstGeom>
        </p:spPr>
      </p:pic>
    </p:spTree>
    <p:extLst>
      <p:ext uri="{BB962C8B-B14F-4D97-AF65-F5344CB8AC3E}">
        <p14:creationId xmlns:p14="http://schemas.microsoft.com/office/powerpoint/2010/main" val="1335544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0" y="0"/>
            <a:ext cx="12191999" cy="830998"/>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4800" b="1" dirty="0">
                <a:solidFill>
                  <a:schemeClr val="bg1"/>
                </a:solidFill>
              </a:rPr>
              <a:t>Hormone Replacement Therapy (HRT)</a:t>
            </a:r>
          </a:p>
        </p:txBody>
      </p:sp>
      <p:sp>
        <p:nvSpPr>
          <p:cNvPr id="7" name="AutoShape 4" descr="Listen">
            <a:hlinkClick r:id="rId5" tooltip="Listen"/>
          </p:cNvPr>
          <p:cNvSpPr>
            <a:spLocks noChangeAspect="1" noChangeArrowheads="1"/>
          </p:cNvSpPr>
          <p:nvPr/>
        </p:nvSpPr>
        <p:spPr bwMode="auto">
          <a:xfrm>
            <a:off x="5508626" y="-46038"/>
            <a:ext cx="104775" cy="104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 name="HRT">
            <a:hlinkClick r:id="" action="ppaction://media"/>
            <a:extLst>
              <a:ext uri="{FF2B5EF4-FFF2-40B4-BE49-F238E27FC236}">
                <a16:creationId xmlns:a16="http://schemas.microsoft.com/office/drawing/2014/main" id="{6C2EFF4C-2E92-48C6-AC52-52AEAF48660C}"/>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684459" y="1090354"/>
            <a:ext cx="8823082" cy="49629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TextBox 8">
            <a:extLst>
              <a:ext uri="{FF2B5EF4-FFF2-40B4-BE49-F238E27FC236}">
                <a16:creationId xmlns:a16="http://schemas.microsoft.com/office/drawing/2014/main" id="{69F33C42-E14E-4860-B168-B70D8702849D}"/>
              </a:ext>
            </a:extLst>
          </p:cNvPr>
          <p:cNvSpPr txBox="1"/>
          <p:nvPr/>
        </p:nvSpPr>
        <p:spPr>
          <a:xfrm>
            <a:off x="3299177" y="6312694"/>
            <a:ext cx="6101644" cy="369332"/>
          </a:xfrm>
          <a:prstGeom prst="rect">
            <a:avLst/>
          </a:prstGeom>
          <a:noFill/>
        </p:spPr>
        <p:txBody>
          <a:bodyPr wrap="square">
            <a:spAutoFit/>
          </a:bodyPr>
          <a:lstStyle/>
          <a:p>
            <a:pPr algn="ctr"/>
            <a:r>
              <a:rPr lang="en-GB" dirty="0">
                <a:hlinkClick r:id="rId7"/>
              </a:rPr>
              <a:t>https://www.youtube.com/watch?v=jRpc5FXFsUE</a:t>
            </a:r>
            <a:r>
              <a:rPr lang="en-GB" dirty="0"/>
              <a:t> </a:t>
            </a:r>
          </a:p>
        </p:txBody>
      </p:sp>
    </p:spTree>
    <p:extLst>
      <p:ext uri="{BB962C8B-B14F-4D97-AF65-F5344CB8AC3E}">
        <p14:creationId xmlns:p14="http://schemas.microsoft.com/office/powerpoint/2010/main" val="3573112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076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0" y="0"/>
            <a:ext cx="12191999" cy="923330"/>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5400" b="1" dirty="0">
                <a:solidFill>
                  <a:schemeClr val="bg1"/>
                </a:solidFill>
              </a:rPr>
              <a:t>Log your learning</a:t>
            </a:r>
          </a:p>
        </p:txBody>
      </p:sp>
      <p:sp>
        <p:nvSpPr>
          <p:cNvPr id="7" name="AutoShape 4" descr="Listen">
            <a:hlinkClick r:id="rId3" tooltip="Listen"/>
          </p:cNvPr>
          <p:cNvSpPr>
            <a:spLocks noChangeAspect="1" noChangeArrowheads="1"/>
          </p:cNvSpPr>
          <p:nvPr/>
        </p:nvSpPr>
        <p:spPr bwMode="auto">
          <a:xfrm>
            <a:off x="5508626" y="-46038"/>
            <a:ext cx="104775" cy="104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83BCCE4E-6D31-40AE-8E70-6881C7B6BA4C}"/>
              </a:ext>
            </a:extLst>
          </p:cNvPr>
          <p:cNvSpPr txBox="1"/>
          <p:nvPr/>
        </p:nvSpPr>
        <p:spPr>
          <a:xfrm>
            <a:off x="974558" y="1479884"/>
            <a:ext cx="10070431" cy="3323987"/>
          </a:xfrm>
          <a:prstGeom prst="rect">
            <a:avLst/>
          </a:prstGeom>
          <a:noFill/>
        </p:spPr>
        <p:txBody>
          <a:bodyPr wrap="square" rtlCol="0">
            <a:spAutoFit/>
          </a:bodyPr>
          <a:lstStyle/>
          <a:p>
            <a:pPr marL="84138">
              <a:spcAft>
                <a:spcPts val="1200"/>
              </a:spcAft>
            </a:pPr>
            <a:r>
              <a:rPr lang="en-GB" sz="4000" b="1" dirty="0"/>
              <a:t>Answer the following questions in your books:</a:t>
            </a:r>
          </a:p>
          <a:p>
            <a:pPr marL="722313" indent="-638175">
              <a:buFont typeface="+mj-lt"/>
              <a:buAutoNum type="arabicPeriod"/>
            </a:pPr>
            <a:r>
              <a:rPr lang="en-GB" sz="4000" dirty="0"/>
              <a:t>What is the menopause?</a:t>
            </a:r>
          </a:p>
          <a:p>
            <a:pPr marL="722313" indent="-638175">
              <a:buFont typeface="+mj-lt"/>
              <a:buAutoNum type="arabicPeriod"/>
            </a:pPr>
            <a:r>
              <a:rPr lang="en-GB" sz="4000" dirty="0"/>
              <a:t>Name two symptoms.</a:t>
            </a:r>
          </a:p>
          <a:p>
            <a:pPr marL="722313" indent="-638175">
              <a:buFont typeface="+mj-lt"/>
              <a:buAutoNum type="arabicPeriod"/>
            </a:pPr>
            <a:r>
              <a:rPr lang="en-GB" sz="4000" dirty="0"/>
              <a:t>What does HRT stand for?</a:t>
            </a:r>
          </a:p>
          <a:p>
            <a:pPr marL="722313" indent="-638175">
              <a:buFont typeface="+mj-lt"/>
              <a:buAutoNum type="arabicPeriod"/>
            </a:pPr>
            <a:r>
              <a:rPr lang="en-GB" sz="4000" dirty="0"/>
              <a:t>What side effects might HRT have?</a:t>
            </a:r>
          </a:p>
        </p:txBody>
      </p:sp>
    </p:spTree>
    <p:extLst>
      <p:ext uri="{BB962C8B-B14F-4D97-AF65-F5344CB8AC3E}">
        <p14:creationId xmlns:p14="http://schemas.microsoft.com/office/powerpoint/2010/main" val="42323901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A797C-8F4D-7AEE-9B5E-3AF342CF0C8D}"/>
            </a:ext>
          </a:extLst>
        </p:cNvPr>
        <p:cNvGrpSpPr/>
        <p:nvPr/>
      </p:nvGrpSpPr>
      <p:grpSpPr>
        <a:xfrm>
          <a:off x="0" y="0"/>
          <a:ext cx="0" cy="0"/>
          <a:chOff x="0" y="0"/>
          <a:chExt cx="0" cy="0"/>
        </a:xfrm>
      </p:grpSpPr>
      <p:sp>
        <p:nvSpPr>
          <p:cNvPr id="3" name="TextBox 6">
            <a:extLst>
              <a:ext uri="{FF2B5EF4-FFF2-40B4-BE49-F238E27FC236}">
                <a16:creationId xmlns:a16="http://schemas.microsoft.com/office/drawing/2014/main" id="{4681EE2A-0BCE-C13A-2881-4E280CD96A2A}"/>
              </a:ext>
            </a:extLst>
          </p:cNvPr>
          <p:cNvSpPr txBox="1"/>
          <p:nvPr/>
        </p:nvSpPr>
        <p:spPr>
          <a:xfrm>
            <a:off x="0" y="1"/>
            <a:ext cx="12192000" cy="1015663"/>
          </a:xfrm>
          <a:prstGeom prst="rect">
            <a:avLst/>
          </a:prstGeom>
          <a:solidFill>
            <a:schemeClr val="accent6">
              <a:lumMod val="75000"/>
            </a:schemeClr>
          </a:solidFill>
          <a:ln>
            <a:solidFill>
              <a:schemeClr val="tx1"/>
            </a:solidFill>
          </a:ln>
        </p:spPr>
        <p:txBody>
          <a:bodyPr wrap="square" lIns="91440" tIns="45720" rIns="91440" bIns="4572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GB" sz="6000" b="1">
                <a:solidFill>
                  <a:schemeClr val="bg1"/>
                </a:solidFill>
                <a:ea typeface="Calibri"/>
                <a:cs typeface="Calibri"/>
              </a:rPr>
              <a:t>Today's Key Terms</a:t>
            </a:r>
            <a:endParaRPr lang="en-GB" sz="6000" b="1" dirty="0">
              <a:solidFill>
                <a:schemeClr val="bg1"/>
              </a:solidFill>
              <a:ea typeface="Calibri"/>
              <a:cs typeface="Calibri"/>
            </a:endParaRPr>
          </a:p>
        </p:txBody>
      </p:sp>
      <p:sp>
        <p:nvSpPr>
          <p:cNvPr id="4" name="TextBox 3">
            <a:extLst>
              <a:ext uri="{FF2B5EF4-FFF2-40B4-BE49-F238E27FC236}">
                <a16:creationId xmlns:a16="http://schemas.microsoft.com/office/drawing/2014/main" id="{A4EFB916-B88D-37BA-309E-90A80497FBC2}"/>
              </a:ext>
            </a:extLst>
          </p:cNvPr>
          <p:cNvSpPr txBox="1"/>
          <p:nvPr/>
        </p:nvSpPr>
        <p:spPr>
          <a:xfrm>
            <a:off x="509127" y="1187203"/>
            <a:ext cx="5165016" cy="5601533"/>
          </a:xfrm>
          <a:prstGeom prst="rect">
            <a:avLst/>
          </a:prstGeom>
          <a:solidFill>
            <a:schemeClr val="accent6">
              <a:lumMod val="60000"/>
              <a:lumOff val="40000"/>
            </a:schemeClr>
          </a:solid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rtl="0"/>
            <a:r>
              <a:rPr lang="en-US" sz="4000" b="1" dirty="0" err="1"/>
              <a:t>Fertilisation</a:t>
            </a:r>
            <a:r>
              <a:rPr lang="en-US" sz="4000" b="1" dirty="0"/>
              <a:t>​</a:t>
            </a:r>
            <a:endParaRPr lang="en-US" sz="4000" b="1">
              <a:ea typeface="Calibri"/>
              <a:cs typeface="Calibri"/>
            </a:endParaRPr>
          </a:p>
          <a:p>
            <a:pPr algn="ctr" rtl="0"/>
            <a:r>
              <a:rPr lang="en-US" sz="4000" b="1"/>
              <a:t>Pregnancy​</a:t>
            </a:r>
            <a:endParaRPr lang="en-US" sz="4000" b="1">
              <a:ea typeface="Calibri"/>
              <a:cs typeface="Calibri"/>
            </a:endParaRPr>
          </a:p>
          <a:p>
            <a:pPr algn="ctr" rtl="0"/>
            <a:r>
              <a:rPr lang="en-US" sz="4000" b="1"/>
              <a:t>Conception​</a:t>
            </a:r>
            <a:endParaRPr lang="en-US" sz="4000" b="1">
              <a:ea typeface="Calibri"/>
              <a:cs typeface="Calibri"/>
            </a:endParaRPr>
          </a:p>
          <a:p>
            <a:pPr algn="ctr" rtl="0"/>
            <a:r>
              <a:rPr lang="en-US" sz="4000" b="1"/>
              <a:t>Infertility​</a:t>
            </a:r>
            <a:endParaRPr lang="en-US" sz="4000" b="1">
              <a:ea typeface="Calibri"/>
              <a:cs typeface="Calibri"/>
            </a:endParaRPr>
          </a:p>
          <a:p>
            <a:pPr algn="ctr" rtl="0"/>
            <a:r>
              <a:rPr lang="en-US" sz="4000" b="1"/>
              <a:t>Miscarriage​</a:t>
            </a:r>
            <a:endParaRPr lang="en-US" sz="4000" b="1">
              <a:ea typeface="Calibri"/>
              <a:cs typeface="Calibri"/>
            </a:endParaRPr>
          </a:p>
          <a:p>
            <a:pPr algn="ctr" rtl="0"/>
            <a:r>
              <a:rPr lang="en-US" sz="4000" b="1"/>
              <a:t>Unintended pregnancy​</a:t>
            </a:r>
            <a:endParaRPr lang="en-US" sz="4000" b="1">
              <a:ea typeface="Calibri"/>
              <a:cs typeface="Calibri"/>
            </a:endParaRPr>
          </a:p>
          <a:p>
            <a:pPr algn="ctr" rtl="0"/>
            <a:r>
              <a:rPr lang="en-US" sz="4000" b="1"/>
              <a:t>Menopause​</a:t>
            </a:r>
            <a:endParaRPr lang="en-US" sz="4000" b="1">
              <a:ea typeface="Calibri"/>
              <a:cs typeface="Calibri"/>
            </a:endParaRPr>
          </a:p>
          <a:p>
            <a:pPr algn="ctr"/>
            <a:r>
              <a:rPr lang="en-US" sz="4000" b="1"/>
              <a:t>Perimenopause</a:t>
            </a:r>
            <a:endParaRPr lang="en-US" sz="4000" b="1" dirty="0">
              <a:ea typeface="Calibri"/>
              <a:cs typeface="Calibri"/>
            </a:endParaRPr>
          </a:p>
          <a:p>
            <a:pPr algn="ctr" rtl="0"/>
            <a:r>
              <a:rPr lang="en-US" sz="4000" b="1"/>
              <a:t>HRT​</a:t>
            </a:r>
            <a:endParaRPr lang="en-US" sz="4000" b="1" dirty="0">
              <a:ea typeface="Calibri"/>
              <a:cs typeface="Calibri"/>
            </a:endParaRPr>
          </a:p>
        </p:txBody>
      </p:sp>
      <p:sp>
        <p:nvSpPr>
          <p:cNvPr id="5" name="TextBox 4">
            <a:extLst>
              <a:ext uri="{FF2B5EF4-FFF2-40B4-BE49-F238E27FC236}">
                <a16:creationId xmlns:a16="http://schemas.microsoft.com/office/drawing/2014/main" id="{E34F0783-EF78-748A-B8AE-31194095233D}"/>
              </a:ext>
            </a:extLst>
          </p:cNvPr>
          <p:cNvSpPr txBox="1"/>
          <p:nvPr/>
        </p:nvSpPr>
        <p:spPr>
          <a:xfrm>
            <a:off x="5846294" y="1187827"/>
            <a:ext cx="5804172" cy="5601533"/>
          </a:xfrm>
          <a:prstGeom prst="rect">
            <a:avLst/>
          </a:prstGeom>
          <a:no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US" sz="4000">
                <a:ea typeface="Calibri"/>
                <a:cs typeface="Calibri"/>
              </a:rPr>
              <a:t>End of the lesson</a:t>
            </a:r>
            <a:endParaRPr lang="en-US" sz="4000" dirty="0">
              <a:ea typeface="Calibri"/>
              <a:cs typeface="Calibri"/>
            </a:endParaRPr>
          </a:p>
          <a:p>
            <a:endParaRPr lang="en-US" sz="4000" dirty="0">
              <a:ea typeface="Calibri"/>
              <a:cs typeface="Calibri"/>
            </a:endParaRPr>
          </a:p>
          <a:p>
            <a:r>
              <a:rPr lang="en-US" sz="4000">
                <a:ea typeface="Calibri"/>
                <a:cs typeface="Calibri"/>
              </a:rPr>
              <a:t>Can you explain these words ?</a:t>
            </a:r>
          </a:p>
          <a:p>
            <a:endParaRPr lang="en-US" sz="4000" dirty="0">
              <a:ea typeface="Calibri"/>
              <a:cs typeface="Calibri"/>
            </a:endParaRPr>
          </a:p>
          <a:p>
            <a:r>
              <a:rPr lang="en-US" sz="4000">
                <a:ea typeface="Calibri"/>
                <a:cs typeface="Calibri"/>
              </a:rPr>
              <a:t>Fill in your booklet</a:t>
            </a:r>
          </a:p>
          <a:p>
            <a:endParaRPr lang="en-US" sz="4000" dirty="0">
              <a:ea typeface="Calibri"/>
              <a:cs typeface="Calibri"/>
            </a:endParaRPr>
          </a:p>
          <a:p>
            <a:r>
              <a:rPr lang="en-US" sz="4000">
                <a:ea typeface="Calibri"/>
                <a:cs typeface="Calibri"/>
              </a:rPr>
              <a:t>Is there anything you</a:t>
            </a:r>
            <a:endParaRPr lang="en-US" sz="4000" dirty="0">
              <a:ea typeface="Calibri"/>
              <a:cs typeface="Calibri"/>
            </a:endParaRPr>
          </a:p>
          <a:p>
            <a:r>
              <a:rPr lang="en-US" sz="4000">
                <a:ea typeface="Calibri"/>
                <a:cs typeface="Calibri"/>
              </a:rPr>
              <a:t> are not sure about ?</a:t>
            </a:r>
          </a:p>
        </p:txBody>
      </p:sp>
      <p:pic>
        <p:nvPicPr>
          <p:cNvPr id="2" name="Picture 1" descr="Double Thumbs Up Emoji">
            <a:extLst>
              <a:ext uri="{FF2B5EF4-FFF2-40B4-BE49-F238E27FC236}">
                <a16:creationId xmlns:a16="http://schemas.microsoft.com/office/drawing/2014/main" id="{139563BD-A04D-2D9C-A9B0-3D097E35BAE2}"/>
              </a:ext>
            </a:extLst>
          </p:cNvPr>
          <p:cNvPicPr>
            <a:picLocks noChangeAspect="1"/>
          </p:cNvPicPr>
          <p:nvPr/>
        </p:nvPicPr>
        <p:blipFill>
          <a:blip r:embed="rId2"/>
          <a:stretch>
            <a:fillRect/>
          </a:stretch>
        </p:blipFill>
        <p:spPr>
          <a:xfrm>
            <a:off x="10040054" y="2989260"/>
            <a:ext cx="1981200" cy="1981200"/>
          </a:xfrm>
          <a:prstGeom prst="rect">
            <a:avLst/>
          </a:prstGeom>
        </p:spPr>
      </p:pic>
    </p:spTree>
    <p:extLst>
      <p:ext uri="{BB962C8B-B14F-4D97-AF65-F5344CB8AC3E}">
        <p14:creationId xmlns:p14="http://schemas.microsoft.com/office/powerpoint/2010/main" val="19594759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9CC0813-B086-73D0-DCD1-4372B53EC60F}"/>
              </a:ext>
            </a:extLst>
          </p:cNvPr>
          <p:cNvSpPr txBox="1"/>
          <p:nvPr/>
        </p:nvSpPr>
        <p:spPr>
          <a:xfrm>
            <a:off x="575440" y="472618"/>
            <a:ext cx="2588299" cy="346249"/>
          </a:xfrm>
          <a:prstGeom prst="rect">
            <a:avLst/>
          </a:prstGeom>
          <a:noFill/>
          <a:ln>
            <a:solidFill>
              <a:schemeClr val="bg1"/>
            </a:solidFill>
          </a:ln>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US" sz="1800" b="1" dirty="0">
                <a:solidFill>
                  <a:schemeClr val="bg1"/>
                </a:solidFill>
                <a:ea typeface="Tahoma"/>
                <a:cs typeface="Tahoma"/>
              </a:rPr>
              <a:t>Where to go for help</a:t>
            </a:r>
            <a:endParaRPr lang="en-US" sz="1800" b="1" dirty="0">
              <a:solidFill>
                <a:schemeClr val="bg1"/>
              </a:solidFill>
            </a:endParaRPr>
          </a:p>
        </p:txBody>
      </p:sp>
      <p:pic>
        <p:nvPicPr>
          <p:cNvPr id="5" name="Picture 5" descr="A picture containing text, clipart&#10;&#10;Description automatically generated">
            <a:extLst>
              <a:ext uri="{FF2B5EF4-FFF2-40B4-BE49-F238E27FC236}">
                <a16:creationId xmlns:a16="http://schemas.microsoft.com/office/drawing/2014/main" id="{B3FCBC79-F2E2-1C60-903A-9D97B9684708}"/>
              </a:ext>
            </a:extLst>
          </p:cNvPr>
          <p:cNvPicPr>
            <a:picLocks noChangeAspect="1"/>
          </p:cNvPicPr>
          <p:nvPr/>
        </p:nvPicPr>
        <p:blipFill>
          <a:blip r:embed="rId2"/>
          <a:stretch>
            <a:fillRect/>
          </a:stretch>
        </p:blipFill>
        <p:spPr>
          <a:xfrm>
            <a:off x="951739" y="1797002"/>
            <a:ext cx="3021105" cy="1783394"/>
          </a:xfrm>
          <a:prstGeom prst="rect">
            <a:avLst/>
          </a:prstGeom>
        </p:spPr>
      </p:pic>
      <p:pic>
        <p:nvPicPr>
          <p:cNvPr id="6" name="Picture 6" descr="Text&#10;&#10;Description automatically generated">
            <a:extLst>
              <a:ext uri="{FF2B5EF4-FFF2-40B4-BE49-F238E27FC236}">
                <a16:creationId xmlns:a16="http://schemas.microsoft.com/office/drawing/2014/main" id="{37C0BF7A-79F2-2B04-FEF9-EA1A75F96D7C}"/>
              </a:ext>
            </a:extLst>
          </p:cNvPr>
          <p:cNvPicPr>
            <a:picLocks noChangeAspect="1"/>
          </p:cNvPicPr>
          <p:nvPr/>
        </p:nvPicPr>
        <p:blipFill>
          <a:blip r:embed="rId3"/>
          <a:stretch>
            <a:fillRect/>
          </a:stretch>
        </p:blipFill>
        <p:spPr>
          <a:xfrm>
            <a:off x="9145036" y="477976"/>
            <a:ext cx="2388114" cy="1800505"/>
          </a:xfrm>
          <a:prstGeom prst="rect">
            <a:avLst/>
          </a:prstGeom>
        </p:spPr>
      </p:pic>
      <p:pic>
        <p:nvPicPr>
          <p:cNvPr id="10" name="Picture 10" descr="Logo, company name&#10;&#10;Description automatically generated">
            <a:extLst>
              <a:ext uri="{FF2B5EF4-FFF2-40B4-BE49-F238E27FC236}">
                <a16:creationId xmlns:a16="http://schemas.microsoft.com/office/drawing/2014/main" id="{1B92089B-6629-0DFB-DD5E-AFFA85B9124B}"/>
              </a:ext>
            </a:extLst>
          </p:cNvPr>
          <p:cNvPicPr>
            <a:picLocks noChangeAspect="1"/>
          </p:cNvPicPr>
          <p:nvPr/>
        </p:nvPicPr>
        <p:blipFill>
          <a:blip r:embed="rId4"/>
          <a:stretch>
            <a:fillRect/>
          </a:stretch>
        </p:blipFill>
        <p:spPr>
          <a:xfrm>
            <a:off x="9144000" y="3131936"/>
            <a:ext cx="2513620" cy="1654689"/>
          </a:xfrm>
          <a:prstGeom prst="rect">
            <a:avLst/>
          </a:prstGeom>
        </p:spPr>
      </p:pic>
      <p:pic>
        <p:nvPicPr>
          <p:cNvPr id="2050" name="Picture 2" descr="Image result for nhs">
            <a:extLst>
              <a:ext uri="{FF2B5EF4-FFF2-40B4-BE49-F238E27FC236}">
                <a16:creationId xmlns:a16="http://schemas.microsoft.com/office/drawing/2014/main" id="{1551B6DD-6428-AA67-B875-5A0262EB2A2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42973" y="4465534"/>
            <a:ext cx="2841532" cy="191984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6B8EEC29-D104-67E4-75A3-D75C6A631931}"/>
              </a:ext>
            </a:extLst>
          </p:cNvPr>
          <p:cNvPicPr>
            <a:picLocks noChangeAspect="1"/>
          </p:cNvPicPr>
          <p:nvPr/>
        </p:nvPicPr>
        <p:blipFill>
          <a:blip r:embed="rId6"/>
          <a:stretch>
            <a:fillRect/>
          </a:stretch>
        </p:blipFill>
        <p:spPr>
          <a:xfrm>
            <a:off x="4348912" y="349740"/>
            <a:ext cx="2460811" cy="1303245"/>
          </a:xfrm>
          <a:prstGeom prst="rect">
            <a:avLst/>
          </a:prstGeom>
        </p:spPr>
      </p:pic>
      <p:pic>
        <p:nvPicPr>
          <p:cNvPr id="2054" name="Picture 6" descr="A Bird's Eye View | Global brand and business experience with a ...">
            <a:extLst>
              <a:ext uri="{FF2B5EF4-FFF2-40B4-BE49-F238E27FC236}">
                <a16:creationId xmlns:a16="http://schemas.microsoft.com/office/drawing/2014/main" id="{404F64A2-F4B5-AFAD-6C70-3982E556813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29246" y="2265509"/>
            <a:ext cx="4089400" cy="15875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Image result for brook advisory">
            <a:extLst>
              <a:ext uri="{FF2B5EF4-FFF2-40B4-BE49-F238E27FC236}">
                <a16:creationId xmlns:a16="http://schemas.microsoft.com/office/drawing/2014/main" id="{5A20FDD3-DEC4-FD65-6FF5-FDE7BB6C92D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48400" y="4191000"/>
            <a:ext cx="2235200" cy="171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23521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56593" y="991984"/>
            <a:ext cx="10478814" cy="923330"/>
          </a:xfrm>
          <a:prstGeom prst="rect">
            <a:avLst/>
          </a:prstGeom>
          <a:noFill/>
          <a:ln>
            <a:noFill/>
          </a:ln>
        </p:spPr>
        <p:txBody>
          <a:bodyPr wrap="square" rtlCol="0">
            <a:spAutoFit/>
          </a:bodyPr>
          <a:lstStyle/>
          <a:p>
            <a:pPr algn="ctr"/>
            <a:r>
              <a:rPr lang="en-GB" sz="5400" b="1" dirty="0"/>
              <a:t>Title</a:t>
            </a:r>
            <a:r>
              <a:rPr lang="en-GB" sz="5400" dirty="0"/>
              <a:t>: </a:t>
            </a:r>
            <a:r>
              <a:rPr lang="en-GB" sz="5400" u="sng" dirty="0"/>
              <a:t>What is fertility?</a:t>
            </a:r>
          </a:p>
        </p:txBody>
      </p:sp>
      <p:sp>
        <p:nvSpPr>
          <p:cNvPr id="7" name="AutoShape 4" descr="Listen">
            <a:hlinkClick r:id="rId2" tooltip="Listen"/>
          </p:cNvPr>
          <p:cNvSpPr>
            <a:spLocks noChangeAspect="1" noChangeArrowheads="1"/>
          </p:cNvSpPr>
          <p:nvPr/>
        </p:nvSpPr>
        <p:spPr bwMode="auto">
          <a:xfrm>
            <a:off x="5508626" y="-46038"/>
            <a:ext cx="104775" cy="104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6" name="Picture 5">
            <a:extLst>
              <a:ext uri="{FF2B5EF4-FFF2-40B4-BE49-F238E27FC236}">
                <a16:creationId xmlns:a16="http://schemas.microsoft.com/office/drawing/2014/main" id="{42B0AD5F-0F53-460A-BB82-7BC23BEA02E8}"/>
              </a:ext>
            </a:extLst>
          </p:cNvPr>
          <p:cNvPicPr>
            <a:picLocks noChangeAspect="1"/>
          </p:cNvPicPr>
          <p:nvPr/>
        </p:nvPicPr>
        <p:blipFill>
          <a:blip r:embed="rId3" cstate="print">
            <a:biLevel thresh="75000"/>
            <a:extLst>
              <a:ext uri="{28A0092B-C50C-407E-A947-70E740481C1C}">
                <a14:useLocalDpi xmlns:a14="http://schemas.microsoft.com/office/drawing/2010/main" val="0"/>
              </a:ext>
            </a:extLst>
          </a:blip>
          <a:stretch>
            <a:fillRect/>
          </a:stretch>
        </p:blipFill>
        <p:spPr>
          <a:xfrm flipH="1">
            <a:off x="104758" y="356846"/>
            <a:ext cx="1608428" cy="1529064"/>
          </a:xfrm>
          <a:prstGeom prst="rect">
            <a:avLst/>
          </a:prstGeom>
        </p:spPr>
      </p:pic>
      <p:sp>
        <p:nvSpPr>
          <p:cNvPr id="8" name="Date Placeholder 7"/>
          <p:cNvSpPr>
            <a:spLocks noGrp="1"/>
          </p:cNvSpPr>
          <p:nvPr>
            <p:ph type="dt" sz="half" idx="10"/>
          </p:nvPr>
        </p:nvSpPr>
        <p:spPr>
          <a:xfrm>
            <a:off x="6863938" y="217783"/>
            <a:ext cx="5148942" cy="442911"/>
          </a:xfrm>
        </p:spPr>
        <p:txBody>
          <a:bodyPr/>
          <a:lstStyle/>
          <a:p>
            <a:pPr algn="r"/>
            <a:fld id="{CF5F00F6-BB26-469A-A5C3-51FC208CEBED}" type="datetime2">
              <a:rPr lang="en-GB" sz="2800" b="1" u="sng" smtClean="0">
                <a:solidFill>
                  <a:schemeClr val="tx1"/>
                </a:solidFill>
              </a:rPr>
              <a:pPr algn="r"/>
              <a:t>Friday, 26 June 2026</a:t>
            </a:fld>
            <a:endParaRPr lang="en-GB" sz="2800" b="1" u="sng" dirty="0">
              <a:solidFill>
                <a:schemeClr val="tx1"/>
              </a:solidFill>
            </a:endParaRPr>
          </a:p>
        </p:txBody>
      </p:sp>
      <p:sp>
        <p:nvSpPr>
          <p:cNvPr id="3" name="TextBox 2">
            <a:extLst>
              <a:ext uri="{FF2B5EF4-FFF2-40B4-BE49-F238E27FC236}">
                <a16:creationId xmlns:a16="http://schemas.microsoft.com/office/drawing/2014/main" id="{4A84BDB7-593E-4032-8083-2B0C88D3194A}"/>
              </a:ext>
            </a:extLst>
          </p:cNvPr>
          <p:cNvSpPr txBox="1"/>
          <p:nvPr/>
        </p:nvSpPr>
        <p:spPr>
          <a:xfrm>
            <a:off x="426720" y="2432902"/>
            <a:ext cx="8907033" cy="3046988"/>
          </a:xfrm>
          <a:prstGeom prst="rect">
            <a:avLst/>
          </a:prstGeom>
          <a:noFill/>
        </p:spPr>
        <p:txBody>
          <a:bodyPr wrap="square" lIns="91440" tIns="45720" rIns="91440" bIns="45720" rtlCol="0" anchor="t">
            <a:spAutoFit/>
          </a:bodyPr>
          <a:lstStyle/>
          <a:p>
            <a:r>
              <a:rPr lang="en-GB" sz="4800" b="1">
                <a:solidFill>
                  <a:srgbClr val="00B050"/>
                </a:solidFill>
              </a:rPr>
              <a:t>Whiteboards - Do Now task:</a:t>
            </a:r>
          </a:p>
          <a:p>
            <a:endParaRPr lang="en-GB" sz="4800" b="1" dirty="0">
              <a:solidFill>
                <a:srgbClr val="00B050"/>
              </a:solidFill>
              <a:ea typeface="Calibri"/>
              <a:cs typeface="Calibri"/>
            </a:endParaRPr>
          </a:p>
          <a:p>
            <a:r>
              <a:rPr lang="en-GB" sz="4800" dirty="0">
                <a:ea typeface="Calibri"/>
                <a:cs typeface="Calibri"/>
              </a:rPr>
              <a:t>Name 3 places where you could go for contraception</a:t>
            </a:r>
          </a:p>
        </p:txBody>
      </p:sp>
      <p:pic>
        <p:nvPicPr>
          <p:cNvPr id="5" name="Picture 4" descr="10,900+ Thinking Emoji Stock Photos, Pictures &amp; Royalty-Free Images -  iStock | Thinking emoji vector, Thinking emoji line, Flat thinking emoji">
            <a:extLst>
              <a:ext uri="{FF2B5EF4-FFF2-40B4-BE49-F238E27FC236}">
                <a16:creationId xmlns:a16="http://schemas.microsoft.com/office/drawing/2014/main" id="{D52B21D0-9D2C-05BA-63DA-F8C217B745F3}"/>
              </a:ext>
            </a:extLst>
          </p:cNvPr>
          <p:cNvPicPr>
            <a:picLocks noChangeAspect="1"/>
          </p:cNvPicPr>
          <p:nvPr/>
        </p:nvPicPr>
        <p:blipFill>
          <a:blip r:embed="rId4"/>
          <a:stretch>
            <a:fillRect/>
          </a:stretch>
        </p:blipFill>
        <p:spPr>
          <a:xfrm>
            <a:off x="9757972" y="2243725"/>
            <a:ext cx="2028825" cy="2057400"/>
          </a:xfrm>
          <a:prstGeom prst="rect">
            <a:avLst/>
          </a:prstGeom>
        </p:spPr>
      </p:pic>
    </p:spTree>
    <p:extLst>
      <p:ext uri="{BB962C8B-B14F-4D97-AF65-F5344CB8AC3E}">
        <p14:creationId xmlns:p14="http://schemas.microsoft.com/office/powerpoint/2010/main" val="27796473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502D331-4A82-4EED-A1B3-F4387AAD34B9}"/>
              </a:ext>
            </a:extLst>
          </p:cNvPr>
          <p:cNvSpPr/>
          <p:nvPr/>
        </p:nvSpPr>
        <p:spPr>
          <a:xfrm>
            <a:off x="477151" y="1236184"/>
            <a:ext cx="10976660" cy="1323439"/>
          </a:xfrm>
          <a:prstGeom prst="rect">
            <a:avLst/>
          </a:prstGeom>
        </p:spPr>
        <p:txBody>
          <a:bodyPr wrap="square" lIns="91440" tIns="45720" rIns="91440" bIns="45720" anchor="t">
            <a:spAutoFit/>
          </a:bodyPr>
          <a:lstStyle/>
          <a:p>
            <a:r>
              <a:rPr lang="en-GB" sz="4000" b="1" dirty="0"/>
              <a:t>Lesson Objective</a:t>
            </a:r>
            <a:r>
              <a:rPr lang="en-GB" sz="4000"/>
              <a:t>: Today we are learning about fertility and how it changes throughout your life</a:t>
            </a:r>
            <a:r>
              <a:rPr lang="en-GB" sz="4000" dirty="0"/>
              <a:t>.</a:t>
            </a:r>
          </a:p>
        </p:txBody>
      </p:sp>
      <p:sp>
        <p:nvSpPr>
          <p:cNvPr id="3" name="Rectangle 2">
            <a:extLst>
              <a:ext uri="{FF2B5EF4-FFF2-40B4-BE49-F238E27FC236}">
                <a16:creationId xmlns:a16="http://schemas.microsoft.com/office/drawing/2014/main" id="{DEAF0773-D3D3-42B2-A775-8197AF4DEED0}"/>
              </a:ext>
            </a:extLst>
          </p:cNvPr>
          <p:cNvSpPr/>
          <p:nvPr/>
        </p:nvSpPr>
        <p:spPr>
          <a:xfrm>
            <a:off x="477150" y="2804692"/>
            <a:ext cx="10707286" cy="2554545"/>
          </a:xfrm>
          <a:prstGeom prst="rect">
            <a:avLst/>
          </a:prstGeom>
        </p:spPr>
        <p:txBody>
          <a:bodyPr wrap="square" lIns="91440" tIns="45720" rIns="91440" bIns="45720" anchor="t">
            <a:spAutoFit/>
          </a:bodyPr>
          <a:lstStyle/>
          <a:p>
            <a:r>
              <a:rPr lang="en-GB" sz="4000" b="1" dirty="0"/>
              <a:t>Learning Outcomes:</a:t>
            </a:r>
          </a:p>
          <a:p>
            <a:pPr marL="742950" indent="-742950">
              <a:buFont typeface="+mj-lt"/>
              <a:buAutoNum type="arabicPeriod"/>
            </a:pPr>
            <a:r>
              <a:rPr lang="en-GB" sz="4000" dirty="0">
                <a:ea typeface="Calibri"/>
                <a:cs typeface="Calibri"/>
              </a:rPr>
              <a:t>To </a:t>
            </a:r>
            <a:r>
              <a:rPr lang="en-GB" sz="4000" b="1" dirty="0">
                <a:ea typeface="Calibri"/>
                <a:cs typeface="Calibri"/>
              </a:rPr>
              <a:t>understand</a:t>
            </a:r>
            <a:r>
              <a:rPr lang="en-GB" sz="4000" dirty="0">
                <a:ea typeface="Calibri"/>
                <a:cs typeface="Calibri"/>
              </a:rPr>
              <a:t> how fertilisation happens, and how fertility changes throughout your life</a:t>
            </a:r>
            <a:endParaRPr lang="en-GB" dirty="0">
              <a:ea typeface="Calibri"/>
              <a:cs typeface="Calibri"/>
            </a:endParaRPr>
          </a:p>
          <a:p>
            <a:endParaRPr lang="en-US" sz="4000" b="1" dirty="0">
              <a:solidFill>
                <a:srgbClr val="FF0000"/>
              </a:solidFill>
              <a:ea typeface="Calibri"/>
              <a:cs typeface="Calibri"/>
            </a:endParaRPr>
          </a:p>
        </p:txBody>
      </p:sp>
      <p:sp>
        <p:nvSpPr>
          <p:cNvPr id="7" name="TextBox 6"/>
          <p:cNvSpPr txBox="1"/>
          <p:nvPr/>
        </p:nvSpPr>
        <p:spPr>
          <a:xfrm>
            <a:off x="0" y="0"/>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6000" b="1">
                <a:solidFill>
                  <a:schemeClr val="bg1"/>
                </a:solidFill>
              </a:rPr>
              <a:t>What are we learning today?</a:t>
            </a:r>
          </a:p>
        </p:txBody>
      </p:sp>
    </p:spTree>
    <p:extLst>
      <p:ext uri="{BB962C8B-B14F-4D97-AF65-F5344CB8AC3E}">
        <p14:creationId xmlns:p14="http://schemas.microsoft.com/office/powerpoint/2010/main" val="37587394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4D3ED324-D6EC-1F4F-52D7-063EC5372AB8}"/>
              </a:ext>
            </a:extLst>
          </p:cNvPr>
          <p:cNvSpPr txBox="1"/>
          <p:nvPr/>
        </p:nvSpPr>
        <p:spPr>
          <a:xfrm>
            <a:off x="0" y="1"/>
            <a:ext cx="12192000" cy="1015663"/>
          </a:xfrm>
          <a:prstGeom prst="rect">
            <a:avLst/>
          </a:prstGeom>
          <a:solidFill>
            <a:schemeClr val="accent6">
              <a:lumMod val="75000"/>
            </a:schemeClr>
          </a:solidFill>
          <a:ln>
            <a:solidFill>
              <a:schemeClr val="tx1"/>
            </a:solidFill>
          </a:ln>
        </p:spPr>
        <p:txBody>
          <a:bodyPr wrap="square" lIns="91440" tIns="45720" rIns="91440" bIns="4572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GB" sz="6000" b="1">
                <a:solidFill>
                  <a:schemeClr val="bg1"/>
                </a:solidFill>
                <a:ea typeface="Calibri"/>
                <a:cs typeface="Calibri"/>
              </a:rPr>
              <a:t>Today's Key Terms</a:t>
            </a:r>
            <a:endParaRPr lang="en-GB" sz="6000" b="1" dirty="0">
              <a:solidFill>
                <a:schemeClr val="bg1"/>
              </a:solidFill>
              <a:ea typeface="Calibri"/>
              <a:cs typeface="Calibri"/>
            </a:endParaRPr>
          </a:p>
        </p:txBody>
      </p:sp>
      <p:sp>
        <p:nvSpPr>
          <p:cNvPr id="4" name="TextBox 3">
            <a:extLst>
              <a:ext uri="{FF2B5EF4-FFF2-40B4-BE49-F238E27FC236}">
                <a16:creationId xmlns:a16="http://schemas.microsoft.com/office/drawing/2014/main" id="{B1D30E56-D132-7CF1-1A7A-66BC68DE58D3}"/>
              </a:ext>
            </a:extLst>
          </p:cNvPr>
          <p:cNvSpPr txBox="1"/>
          <p:nvPr/>
        </p:nvSpPr>
        <p:spPr>
          <a:xfrm>
            <a:off x="546705" y="1215482"/>
            <a:ext cx="5348754" cy="5601533"/>
          </a:xfrm>
          <a:prstGeom prst="rect">
            <a:avLst/>
          </a:prstGeom>
          <a:solidFill>
            <a:schemeClr val="accent6">
              <a:lumMod val="60000"/>
              <a:lumOff val="40000"/>
            </a:schemeClr>
          </a:solid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US" sz="4000" b="1" dirty="0" err="1">
                <a:ea typeface="Calibri"/>
                <a:cs typeface="Calibri"/>
              </a:rPr>
              <a:t>Fertilisation</a:t>
            </a:r>
            <a:endParaRPr lang="en-US" sz="4000" b="1">
              <a:ea typeface="Calibri"/>
              <a:cs typeface="Calibri"/>
            </a:endParaRPr>
          </a:p>
          <a:p>
            <a:pPr algn="ctr"/>
            <a:r>
              <a:rPr lang="en-US" sz="4000" b="1">
                <a:ea typeface="Calibri"/>
                <a:cs typeface="Calibri"/>
              </a:rPr>
              <a:t>Pregnancy</a:t>
            </a:r>
          </a:p>
          <a:p>
            <a:pPr algn="ctr"/>
            <a:r>
              <a:rPr lang="en-US" sz="4000" b="1">
                <a:ea typeface="Calibri"/>
                <a:cs typeface="Calibri"/>
              </a:rPr>
              <a:t>Conception</a:t>
            </a:r>
          </a:p>
          <a:p>
            <a:pPr algn="ctr"/>
            <a:r>
              <a:rPr lang="en-US" sz="4000" b="1">
                <a:ea typeface="Calibri"/>
                <a:cs typeface="Calibri"/>
              </a:rPr>
              <a:t>Infertility</a:t>
            </a:r>
          </a:p>
          <a:p>
            <a:pPr algn="ctr"/>
            <a:r>
              <a:rPr lang="en-US" sz="4000" b="1">
                <a:ea typeface="Calibri"/>
                <a:cs typeface="Calibri"/>
              </a:rPr>
              <a:t>Miscarriage</a:t>
            </a:r>
          </a:p>
          <a:p>
            <a:pPr algn="ctr"/>
            <a:r>
              <a:rPr lang="en-US" sz="4000" b="1">
                <a:ea typeface="Calibri"/>
                <a:cs typeface="Calibri"/>
              </a:rPr>
              <a:t>Unintended pregnancy</a:t>
            </a:r>
          </a:p>
          <a:p>
            <a:pPr algn="ctr"/>
            <a:r>
              <a:rPr lang="en-US" sz="4000" b="1">
                <a:ea typeface="Calibri"/>
                <a:cs typeface="Calibri"/>
              </a:rPr>
              <a:t>Menopause</a:t>
            </a:r>
          </a:p>
          <a:p>
            <a:pPr algn="ctr"/>
            <a:r>
              <a:rPr lang="en-US" sz="4000" b="1">
                <a:ea typeface="Calibri"/>
                <a:cs typeface="Calibri"/>
              </a:rPr>
              <a:t>Perimenopause</a:t>
            </a:r>
            <a:endParaRPr lang="en-US" sz="4000" b="1" dirty="0">
              <a:ea typeface="Calibri"/>
              <a:cs typeface="Calibri"/>
            </a:endParaRPr>
          </a:p>
          <a:p>
            <a:pPr algn="ctr"/>
            <a:r>
              <a:rPr lang="en-US" sz="4000" b="1">
                <a:ea typeface="Calibri"/>
                <a:cs typeface="Calibri"/>
              </a:rPr>
              <a:t>HRT</a:t>
            </a:r>
          </a:p>
        </p:txBody>
      </p:sp>
      <p:sp>
        <p:nvSpPr>
          <p:cNvPr id="5" name="TextBox 4">
            <a:extLst>
              <a:ext uri="{FF2B5EF4-FFF2-40B4-BE49-F238E27FC236}">
                <a16:creationId xmlns:a16="http://schemas.microsoft.com/office/drawing/2014/main" id="{3493A542-59F7-E22D-4DBA-1FC77BCFB2BD}"/>
              </a:ext>
            </a:extLst>
          </p:cNvPr>
          <p:cNvSpPr txBox="1"/>
          <p:nvPr/>
        </p:nvSpPr>
        <p:spPr>
          <a:xfrm>
            <a:off x="6228549" y="1660088"/>
            <a:ext cx="5173299" cy="2523768"/>
          </a:xfrm>
          <a:prstGeom prst="rect">
            <a:avLst/>
          </a:prstGeom>
          <a:no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US" sz="4000">
                <a:ea typeface="Calibri"/>
                <a:cs typeface="Calibri"/>
              </a:rPr>
              <a:t>Start of the lesson</a:t>
            </a:r>
            <a:endParaRPr lang="en-US" sz="4000" dirty="0">
              <a:ea typeface="Calibri"/>
              <a:cs typeface="Calibri"/>
            </a:endParaRPr>
          </a:p>
          <a:p>
            <a:endParaRPr lang="en-US" sz="4000" dirty="0">
              <a:ea typeface="Calibri"/>
              <a:cs typeface="Calibri"/>
            </a:endParaRPr>
          </a:p>
          <a:p>
            <a:r>
              <a:rPr lang="en-US" sz="4000">
                <a:ea typeface="Calibri"/>
                <a:cs typeface="Calibri"/>
              </a:rPr>
              <a:t>Can you explain these words ?</a:t>
            </a:r>
            <a:endParaRPr lang="en-US" sz="4000" dirty="0">
              <a:ea typeface="Calibri"/>
              <a:cs typeface="Calibri"/>
            </a:endParaRPr>
          </a:p>
        </p:txBody>
      </p:sp>
      <p:pic>
        <p:nvPicPr>
          <p:cNvPr id="6" name="Picture 5" descr="10,900+ Thinking Emoji Stock Photos, Pictures &amp; Royalty-Free Images -  iStock | Thinking emoji vector, Thinking emoji line, Flat thinking emoji">
            <a:extLst>
              <a:ext uri="{FF2B5EF4-FFF2-40B4-BE49-F238E27FC236}">
                <a16:creationId xmlns:a16="http://schemas.microsoft.com/office/drawing/2014/main" id="{35777287-1DC2-DF0F-B438-11CB4DEA3363}"/>
              </a:ext>
            </a:extLst>
          </p:cNvPr>
          <p:cNvPicPr>
            <a:picLocks noChangeAspect="1"/>
          </p:cNvPicPr>
          <p:nvPr/>
        </p:nvPicPr>
        <p:blipFill>
          <a:blip r:embed="rId2"/>
          <a:stretch>
            <a:fillRect/>
          </a:stretch>
        </p:blipFill>
        <p:spPr>
          <a:xfrm>
            <a:off x="9315363" y="4015635"/>
            <a:ext cx="2413000" cy="2438400"/>
          </a:xfrm>
          <a:prstGeom prst="rect">
            <a:avLst/>
          </a:prstGeom>
        </p:spPr>
      </p:pic>
    </p:spTree>
    <p:extLst>
      <p:ext uri="{BB962C8B-B14F-4D97-AF65-F5344CB8AC3E}">
        <p14:creationId xmlns:p14="http://schemas.microsoft.com/office/powerpoint/2010/main" val="20652742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Female Fertility Animation">
            <a:hlinkClick r:id="" action="ppaction://media"/>
            <a:extLst>
              <a:ext uri="{FF2B5EF4-FFF2-40B4-BE49-F238E27FC236}">
                <a16:creationId xmlns:a16="http://schemas.microsoft.com/office/drawing/2014/main" id="{A3B604A5-1D9C-8A2C-6DCC-FDD087E4D1AE}"/>
              </a:ext>
            </a:extLst>
          </p:cNvPr>
          <p:cNvPicPr>
            <a:picLocks noRot="1" noChangeAspect="1"/>
          </p:cNvPicPr>
          <p:nvPr>
            <a:videoFile r:link="rId1"/>
          </p:nvPr>
        </p:nvPicPr>
        <p:blipFill>
          <a:blip r:embed="rId3"/>
          <a:stretch>
            <a:fillRect/>
          </a:stretch>
        </p:blipFill>
        <p:spPr>
          <a:xfrm>
            <a:off x="834329" y="1009390"/>
            <a:ext cx="10524929" cy="5945687"/>
          </a:xfrm>
          <a:prstGeom prst="rect">
            <a:avLst/>
          </a:prstGeom>
        </p:spPr>
      </p:pic>
      <p:sp>
        <p:nvSpPr>
          <p:cNvPr id="6" name="TextBox 5">
            <a:extLst>
              <a:ext uri="{FF2B5EF4-FFF2-40B4-BE49-F238E27FC236}">
                <a16:creationId xmlns:a16="http://schemas.microsoft.com/office/drawing/2014/main" id="{4065A58E-E9C5-C043-8932-CB2C66EA663F}"/>
              </a:ext>
            </a:extLst>
          </p:cNvPr>
          <p:cNvSpPr txBox="1"/>
          <p:nvPr/>
        </p:nvSpPr>
        <p:spPr>
          <a:xfrm>
            <a:off x="0" y="0"/>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6000" b="1" dirty="0">
                <a:solidFill>
                  <a:schemeClr val="bg1"/>
                </a:solidFill>
                <a:ea typeface="Calibri"/>
                <a:cs typeface="Calibri"/>
              </a:rPr>
              <a:t>Fertility recap</a:t>
            </a:r>
          </a:p>
        </p:txBody>
      </p:sp>
    </p:spTree>
    <p:extLst>
      <p:ext uri="{BB962C8B-B14F-4D97-AF65-F5344CB8AC3E}">
        <p14:creationId xmlns:p14="http://schemas.microsoft.com/office/powerpoint/2010/main" val="4046993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5"/>
          <p:cNvGrpSpPr/>
          <p:nvPr/>
        </p:nvGrpSpPr>
        <p:grpSpPr>
          <a:xfrm>
            <a:off x="661282" y="1667294"/>
            <a:ext cx="2480735" cy="4295937"/>
            <a:chOff x="-49036" y="-79583"/>
            <a:chExt cx="4961469" cy="8591873"/>
          </a:xfrm>
        </p:grpSpPr>
        <p:grpSp>
          <p:nvGrpSpPr>
            <p:cNvPr id="6" name="Group 6"/>
            <p:cNvGrpSpPr/>
            <p:nvPr/>
          </p:nvGrpSpPr>
          <p:grpSpPr>
            <a:xfrm>
              <a:off x="0" y="0"/>
              <a:ext cx="4912433" cy="2313959"/>
              <a:chOff x="0" y="0"/>
              <a:chExt cx="1246303" cy="587060"/>
            </a:xfrm>
          </p:grpSpPr>
          <p:sp>
            <p:nvSpPr>
              <p:cNvPr id="7" name="Freeform 7"/>
              <p:cNvSpPr/>
              <p:nvPr/>
            </p:nvSpPr>
            <p:spPr>
              <a:xfrm>
                <a:off x="0" y="0"/>
                <a:ext cx="1246303" cy="587060"/>
              </a:xfrm>
              <a:custGeom>
                <a:avLst/>
                <a:gdLst/>
                <a:ahLst/>
                <a:cxnLst/>
                <a:rect l="l" t="t" r="r" b="b"/>
                <a:pathLst>
                  <a:path w="1246303" h="587060">
                    <a:moveTo>
                      <a:pt x="0" y="0"/>
                    </a:moveTo>
                    <a:lnTo>
                      <a:pt x="1246303" y="0"/>
                    </a:lnTo>
                    <a:lnTo>
                      <a:pt x="1246303" y="587060"/>
                    </a:lnTo>
                    <a:lnTo>
                      <a:pt x="0" y="587060"/>
                    </a:lnTo>
                    <a:close/>
                  </a:path>
                </a:pathLst>
              </a:custGeom>
              <a:solidFill>
                <a:schemeClr val="accent6">
                  <a:lumMod val="75000"/>
                </a:schemeClr>
              </a:solidFill>
            </p:spPr>
          </p:sp>
        </p:grpSp>
        <p:sp>
          <p:nvSpPr>
            <p:cNvPr id="8" name="TextBox 8"/>
            <p:cNvSpPr txBox="1"/>
            <p:nvPr/>
          </p:nvSpPr>
          <p:spPr>
            <a:xfrm>
              <a:off x="0" y="-79583"/>
              <a:ext cx="4912433" cy="1542204"/>
            </a:xfrm>
            <a:prstGeom prst="rect">
              <a:avLst/>
            </a:prstGeom>
            <a:solidFill>
              <a:schemeClr val="accent6">
                <a:lumMod val="75000"/>
              </a:schemeClr>
            </a:solidFill>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986"/>
                </a:lnSpc>
              </a:pPr>
              <a:endParaRPr sz="800" dirty="0"/>
            </a:p>
            <a:p>
              <a:pPr algn="ctr">
                <a:lnSpc>
                  <a:spcPts val="2986"/>
                </a:lnSpc>
                <a:spcBef>
                  <a:spcPct val="0"/>
                </a:spcBef>
              </a:pPr>
              <a:r>
                <a:rPr lang="en-US" sz="2133" dirty="0">
                  <a:solidFill>
                    <a:srgbClr val="FFFFFF"/>
                  </a:solidFill>
                  <a:latin typeface="Calibri"/>
                </a:rPr>
                <a:t>1 in 7</a:t>
              </a:r>
            </a:p>
          </p:txBody>
        </p:sp>
        <p:grpSp>
          <p:nvGrpSpPr>
            <p:cNvPr id="9" name="Group 9"/>
            <p:cNvGrpSpPr/>
            <p:nvPr/>
          </p:nvGrpSpPr>
          <p:grpSpPr>
            <a:xfrm>
              <a:off x="0" y="3099165"/>
              <a:ext cx="4912433" cy="2313959"/>
              <a:chOff x="0" y="0"/>
              <a:chExt cx="1246303" cy="587060"/>
            </a:xfrm>
          </p:grpSpPr>
          <p:sp>
            <p:nvSpPr>
              <p:cNvPr id="10" name="Freeform 10"/>
              <p:cNvSpPr/>
              <p:nvPr/>
            </p:nvSpPr>
            <p:spPr>
              <a:xfrm>
                <a:off x="0" y="0"/>
                <a:ext cx="1246303" cy="587060"/>
              </a:xfrm>
              <a:custGeom>
                <a:avLst/>
                <a:gdLst/>
                <a:ahLst/>
                <a:cxnLst/>
                <a:rect l="l" t="t" r="r" b="b"/>
                <a:pathLst>
                  <a:path w="1246303" h="587060">
                    <a:moveTo>
                      <a:pt x="0" y="0"/>
                    </a:moveTo>
                    <a:lnTo>
                      <a:pt x="1246303" y="0"/>
                    </a:lnTo>
                    <a:lnTo>
                      <a:pt x="1246303" y="587060"/>
                    </a:lnTo>
                    <a:lnTo>
                      <a:pt x="0" y="587060"/>
                    </a:lnTo>
                    <a:close/>
                  </a:path>
                </a:pathLst>
              </a:custGeom>
              <a:solidFill>
                <a:schemeClr val="accent6">
                  <a:lumMod val="75000"/>
                </a:schemeClr>
              </a:solidFill>
            </p:spPr>
          </p:sp>
        </p:grpSp>
        <p:sp>
          <p:nvSpPr>
            <p:cNvPr id="11" name="TextBox 11"/>
            <p:cNvSpPr txBox="1"/>
            <p:nvPr/>
          </p:nvSpPr>
          <p:spPr>
            <a:xfrm>
              <a:off x="-49036" y="3459982"/>
              <a:ext cx="4912433" cy="1542204"/>
            </a:xfrm>
            <a:prstGeom prst="rect">
              <a:avLst/>
            </a:prstGeom>
            <a:solidFill>
              <a:schemeClr val="accent6">
                <a:lumMod val="75000"/>
              </a:schemeClr>
            </a:solidFill>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986"/>
                </a:lnSpc>
                <a:spcBef>
                  <a:spcPct val="0"/>
                </a:spcBef>
              </a:pPr>
              <a:r>
                <a:rPr lang="en-US" sz="2133" dirty="0">
                  <a:solidFill>
                    <a:srgbClr val="FFFFFF"/>
                  </a:solidFill>
                  <a:latin typeface="Calibri"/>
                </a:rPr>
                <a:t>PCOS (Polycystic ovary syndrome)</a:t>
              </a:r>
            </a:p>
          </p:txBody>
        </p:sp>
        <p:grpSp>
          <p:nvGrpSpPr>
            <p:cNvPr id="12" name="Group 12"/>
            <p:cNvGrpSpPr/>
            <p:nvPr/>
          </p:nvGrpSpPr>
          <p:grpSpPr>
            <a:xfrm>
              <a:off x="0" y="6198331"/>
              <a:ext cx="4912433" cy="2313959"/>
              <a:chOff x="0" y="0"/>
              <a:chExt cx="1246303" cy="587060"/>
            </a:xfrm>
          </p:grpSpPr>
          <p:sp>
            <p:nvSpPr>
              <p:cNvPr id="13" name="Freeform 13"/>
              <p:cNvSpPr/>
              <p:nvPr/>
            </p:nvSpPr>
            <p:spPr>
              <a:xfrm>
                <a:off x="0" y="0"/>
                <a:ext cx="1246303" cy="587060"/>
              </a:xfrm>
              <a:custGeom>
                <a:avLst/>
                <a:gdLst/>
                <a:ahLst/>
                <a:cxnLst/>
                <a:rect l="l" t="t" r="r" b="b"/>
                <a:pathLst>
                  <a:path w="1246303" h="587060">
                    <a:moveTo>
                      <a:pt x="0" y="0"/>
                    </a:moveTo>
                    <a:lnTo>
                      <a:pt x="1246303" y="0"/>
                    </a:lnTo>
                    <a:lnTo>
                      <a:pt x="1246303" y="587060"/>
                    </a:lnTo>
                    <a:lnTo>
                      <a:pt x="0" y="587060"/>
                    </a:lnTo>
                    <a:close/>
                  </a:path>
                </a:pathLst>
              </a:custGeom>
              <a:solidFill>
                <a:schemeClr val="accent6">
                  <a:lumMod val="75000"/>
                </a:schemeClr>
              </a:solidFill>
            </p:spPr>
          </p:sp>
        </p:grpSp>
        <p:sp>
          <p:nvSpPr>
            <p:cNvPr id="14" name="TextBox 14"/>
            <p:cNvSpPr txBox="1"/>
            <p:nvPr/>
          </p:nvSpPr>
          <p:spPr>
            <a:xfrm>
              <a:off x="0" y="6196141"/>
              <a:ext cx="4912433" cy="1542204"/>
            </a:xfrm>
            <a:prstGeom prst="rect">
              <a:avLst/>
            </a:prstGeom>
            <a:solidFill>
              <a:schemeClr val="accent6">
                <a:lumMod val="75000"/>
              </a:schemeClr>
            </a:solidFill>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986"/>
                </a:lnSpc>
              </a:pPr>
              <a:endParaRPr sz="800" dirty="0"/>
            </a:p>
            <a:p>
              <a:pPr algn="ctr">
                <a:lnSpc>
                  <a:spcPts val="2986"/>
                </a:lnSpc>
                <a:spcBef>
                  <a:spcPct val="0"/>
                </a:spcBef>
              </a:pPr>
              <a:r>
                <a:rPr lang="en-US" sz="2133" dirty="0">
                  <a:solidFill>
                    <a:srgbClr val="FFFFFF"/>
                  </a:solidFill>
                  <a:latin typeface="Calibri"/>
                </a:rPr>
                <a:t>13%</a:t>
              </a:r>
            </a:p>
          </p:txBody>
        </p:sp>
      </p:grpSp>
      <p:grpSp>
        <p:nvGrpSpPr>
          <p:cNvPr id="15" name="Group 15"/>
          <p:cNvGrpSpPr/>
          <p:nvPr/>
        </p:nvGrpSpPr>
        <p:grpSpPr>
          <a:xfrm>
            <a:off x="3713183" y="1707085"/>
            <a:ext cx="7537049" cy="1131251"/>
            <a:chOff x="0" y="0"/>
            <a:chExt cx="11917145" cy="1788668"/>
          </a:xfrm>
        </p:grpSpPr>
        <p:sp>
          <p:nvSpPr>
            <p:cNvPr id="16" name="Freeform 16"/>
            <p:cNvSpPr/>
            <p:nvPr/>
          </p:nvSpPr>
          <p:spPr>
            <a:xfrm>
              <a:off x="72390" y="72390"/>
              <a:ext cx="11772365" cy="1643888"/>
            </a:xfrm>
            <a:custGeom>
              <a:avLst/>
              <a:gdLst/>
              <a:ahLst/>
              <a:cxnLst/>
              <a:rect l="l" t="t" r="r" b="b"/>
              <a:pathLst>
                <a:path w="11772365" h="1643888">
                  <a:moveTo>
                    <a:pt x="0" y="0"/>
                  </a:moveTo>
                  <a:lnTo>
                    <a:pt x="11772365" y="0"/>
                  </a:lnTo>
                  <a:lnTo>
                    <a:pt x="11772365" y="1643888"/>
                  </a:lnTo>
                  <a:lnTo>
                    <a:pt x="0" y="1643888"/>
                  </a:lnTo>
                  <a:lnTo>
                    <a:pt x="0" y="0"/>
                  </a:lnTo>
                  <a:close/>
                </a:path>
              </a:pathLst>
            </a:custGeom>
            <a:solidFill>
              <a:srgbClr val="FFFFFF"/>
            </a:solidFill>
            <a:ln>
              <a:solidFill>
                <a:schemeClr val="accent6"/>
              </a:solidFill>
            </a:ln>
          </p:spPr>
        </p:sp>
        <p:sp>
          <p:nvSpPr>
            <p:cNvPr id="17" name="Freeform 17"/>
            <p:cNvSpPr/>
            <p:nvPr/>
          </p:nvSpPr>
          <p:spPr>
            <a:xfrm>
              <a:off x="0" y="0"/>
              <a:ext cx="11917145" cy="1788668"/>
            </a:xfrm>
            <a:custGeom>
              <a:avLst/>
              <a:gdLst/>
              <a:ahLst/>
              <a:cxnLst/>
              <a:rect l="l" t="t" r="r" b="b"/>
              <a:pathLst>
                <a:path w="11917145" h="1788668">
                  <a:moveTo>
                    <a:pt x="11772365" y="1643888"/>
                  </a:moveTo>
                  <a:lnTo>
                    <a:pt x="11917145" y="1643888"/>
                  </a:lnTo>
                  <a:lnTo>
                    <a:pt x="11917145" y="1788668"/>
                  </a:lnTo>
                  <a:lnTo>
                    <a:pt x="11772365" y="1788668"/>
                  </a:lnTo>
                  <a:lnTo>
                    <a:pt x="11772365" y="1643888"/>
                  </a:lnTo>
                  <a:close/>
                  <a:moveTo>
                    <a:pt x="0" y="144780"/>
                  </a:moveTo>
                  <a:lnTo>
                    <a:pt x="144780" y="144780"/>
                  </a:lnTo>
                  <a:lnTo>
                    <a:pt x="144780" y="1643888"/>
                  </a:lnTo>
                  <a:lnTo>
                    <a:pt x="0" y="1643888"/>
                  </a:lnTo>
                  <a:lnTo>
                    <a:pt x="0" y="144780"/>
                  </a:lnTo>
                  <a:close/>
                  <a:moveTo>
                    <a:pt x="0" y="1643888"/>
                  </a:moveTo>
                  <a:lnTo>
                    <a:pt x="144780" y="1643888"/>
                  </a:lnTo>
                  <a:lnTo>
                    <a:pt x="144780" y="1788668"/>
                  </a:lnTo>
                  <a:lnTo>
                    <a:pt x="0" y="1788668"/>
                  </a:lnTo>
                  <a:lnTo>
                    <a:pt x="0" y="1643888"/>
                  </a:lnTo>
                  <a:close/>
                  <a:moveTo>
                    <a:pt x="11772365" y="144780"/>
                  </a:moveTo>
                  <a:lnTo>
                    <a:pt x="11917145" y="144780"/>
                  </a:lnTo>
                  <a:lnTo>
                    <a:pt x="11917145" y="1643888"/>
                  </a:lnTo>
                  <a:lnTo>
                    <a:pt x="11772365" y="1643888"/>
                  </a:lnTo>
                  <a:lnTo>
                    <a:pt x="11772365" y="144780"/>
                  </a:lnTo>
                  <a:close/>
                  <a:moveTo>
                    <a:pt x="144780" y="1643888"/>
                  </a:moveTo>
                  <a:lnTo>
                    <a:pt x="11772365" y="1643888"/>
                  </a:lnTo>
                  <a:lnTo>
                    <a:pt x="11772365" y="1788668"/>
                  </a:lnTo>
                  <a:lnTo>
                    <a:pt x="144780" y="1788668"/>
                  </a:lnTo>
                  <a:lnTo>
                    <a:pt x="144780" y="1643888"/>
                  </a:lnTo>
                  <a:close/>
                  <a:moveTo>
                    <a:pt x="11772365" y="0"/>
                  </a:moveTo>
                  <a:lnTo>
                    <a:pt x="11917145" y="0"/>
                  </a:lnTo>
                  <a:lnTo>
                    <a:pt x="11917145" y="144780"/>
                  </a:lnTo>
                  <a:lnTo>
                    <a:pt x="11772365" y="144780"/>
                  </a:lnTo>
                  <a:lnTo>
                    <a:pt x="11772365" y="0"/>
                  </a:lnTo>
                  <a:close/>
                  <a:moveTo>
                    <a:pt x="0" y="0"/>
                  </a:moveTo>
                  <a:lnTo>
                    <a:pt x="144780" y="0"/>
                  </a:lnTo>
                  <a:lnTo>
                    <a:pt x="144780" y="144780"/>
                  </a:lnTo>
                  <a:lnTo>
                    <a:pt x="0" y="144780"/>
                  </a:lnTo>
                  <a:lnTo>
                    <a:pt x="0" y="0"/>
                  </a:lnTo>
                  <a:close/>
                  <a:moveTo>
                    <a:pt x="144780" y="0"/>
                  </a:moveTo>
                  <a:lnTo>
                    <a:pt x="11772365" y="0"/>
                  </a:lnTo>
                  <a:lnTo>
                    <a:pt x="11772365" y="144780"/>
                  </a:lnTo>
                  <a:lnTo>
                    <a:pt x="144780" y="144780"/>
                  </a:lnTo>
                  <a:lnTo>
                    <a:pt x="144780" y="0"/>
                  </a:lnTo>
                  <a:close/>
                </a:path>
              </a:pathLst>
            </a:custGeom>
            <a:solidFill>
              <a:schemeClr val="accent6">
                <a:lumMod val="75000"/>
              </a:schemeClr>
            </a:solidFill>
            <a:ln>
              <a:solidFill>
                <a:schemeClr val="accent6"/>
              </a:solidFill>
            </a:ln>
          </p:spPr>
        </p:sp>
      </p:grpSp>
      <p:grpSp>
        <p:nvGrpSpPr>
          <p:cNvPr id="19" name="Group 19"/>
          <p:cNvGrpSpPr/>
          <p:nvPr/>
        </p:nvGrpSpPr>
        <p:grpSpPr>
          <a:xfrm>
            <a:off x="3713183" y="3269531"/>
            <a:ext cx="7537049" cy="1131251"/>
            <a:chOff x="0" y="0"/>
            <a:chExt cx="11917145" cy="1788668"/>
          </a:xfrm>
        </p:grpSpPr>
        <p:sp>
          <p:nvSpPr>
            <p:cNvPr id="20" name="Freeform 20"/>
            <p:cNvSpPr/>
            <p:nvPr/>
          </p:nvSpPr>
          <p:spPr>
            <a:xfrm>
              <a:off x="72390" y="72390"/>
              <a:ext cx="11772365" cy="1643888"/>
            </a:xfrm>
            <a:custGeom>
              <a:avLst/>
              <a:gdLst/>
              <a:ahLst/>
              <a:cxnLst/>
              <a:rect l="l" t="t" r="r" b="b"/>
              <a:pathLst>
                <a:path w="11772365" h="1643888">
                  <a:moveTo>
                    <a:pt x="0" y="0"/>
                  </a:moveTo>
                  <a:lnTo>
                    <a:pt x="11772365" y="0"/>
                  </a:lnTo>
                  <a:lnTo>
                    <a:pt x="11772365" y="1643888"/>
                  </a:lnTo>
                  <a:lnTo>
                    <a:pt x="0" y="1643888"/>
                  </a:lnTo>
                  <a:lnTo>
                    <a:pt x="0" y="0"/>
                  </a:lnTo>
                  <a:close/>
                </a:path>
              </a:pathLst>
            </a:custGeom>
            <a:solidFill>
              <a:srgbClr val="FFFFFF"/>
            </a:solidFill>
          </p:spPr>
        </p:sp>
        <p:sp>
          <p:nvSpPr>
            <p:cNvPr id="21" name="Freeform 21"/>
            <p:cNvSpPr/>
            <p:nvPr/>
          </p:nvSpPr>
          <p:spPr>
            <a:xfrm>
              <a:off x="0" y="0"/>
              <a:ext cx="11917145" cy="1788668"/>
            </a:xfrm>
            <a:custGeom>
              <a:avLst/>
              <a:gdLst/>
              <a:ahLst/>
              <a:cxnLst/>
              <a:rect l="l" t="t" r="r" b="b"/>
              <a:pathLst>
                <a:path w="11917145" h="1788668">
                  <a:moveTo>
                    <a:pt x="11772365" y="1643888"/>
                  </a:moveTo>
                  <a:lnTo>
                    <a:pt x="11917145" y="1643888"/>
                  </a:lnTo>
                  <a:lnTo>
                    <a:pt x="11917145" y="1788668"/>
                  </a:lnTo>
                  <a:lnTo>
                    <a:pt x="11772365" y="1788668"/>
                  </a:lnTo>
                  <a:lnTo>
                    <a:pt x="11772365" y="1643888"/>
                  </a:lnTo>
                  <a:close/>
                  <a:moveTo>
                    <a:pt x="0" y="144780"/>
                  </a:moveTo>
                  <a:lnTo>
                    <a:pt x="144780" y="144780"/>
                  </a:lnTo>
                  <a:lnTo>
                    <a:pt x="144780" y="1643888"/>
                  </a:lnTo>
                  <a:lnTo>
                    <a:pt x="0" y="1643888"/>
                  </a:lnTo>
                  <a:lnTo>
                    <a:pt x="0" y="144780"/>
                  </a:lnTo>
                  <a:close/>
                  <a:moveTo>
                    <a:pt x="0" y="1643888"/>
                  </a:moveTo>
                  <a:lnTo>
                    <a:pt x="144780" y="1643888"/>
                  </a:lnTo>
                  <a:lnTo>
                    <a:pt x="144780" y="1788668"/>
                  </a:lnTo>
                  <a:lnTo>
                    <a:pt x="0" y="1788668"/>
                  </a:lnTo>
                  <a:lnTo>
                    <a:pt x="0" y="1643888"/>
                  </a:lnTo>
                  <a:close/>
                  <a:moveTo>
                    <a:pt x="11772365" y="144780"/>
                  </a:moveTo>
                  <a:lnTo>
                    <a:pt x="11917145" y="144780"/>
                  </a:lnTo>
                  <a:lnTo>
                    <a:pt x="11917145" y="1643888"/>
                  </a:lnTo>
                  <a:lnTo>
                    <a:pt x="11772365" y="1643888"/>
                  </a:lnTo>
                  <a:lnTo>
                    <a:pt x="11772365" y="144780"/>
                  </a:lnTo>
                  <a:close/>
                  <a:moveTo>
                    <a:pt x="144780" y="1643888"/>
                  </a:moveTo>
                  <a:lnTo>
                    <a:pt x="11772365" y="1643888"/>
                  </a:lnTo>
                  <a:lnTo>
                    <a:pt x="11772365" y="1788668"/>
                  </a:lnTo>
                  <a:lnTo>
                    <a:pt x="144780" y="1788668"/>
                  </a:lnTo>
                  <a:lnTo>
                    <a:pt x="144780" y="1643888"/>
                  </a:lnTo>
                  <a:close/>
                  <a:moveTo>
                    <a:pt x="11772365" y="0"/>
                  </a:moveTo>
                  <a:lnTo>
                    <a:pt x="11917145" y="0"/>
                  </a:lnTo>
                  <a:lnTo>
                    <a:pt x="11917145" y="144780"/>
                  </a:lnTo>
                  <a:lnTo>
                    <a:pt x="11772365" y="144780"/>
                  </a:lnTo>
                  <a:lnTo>
                    <a:pt x="11772365" y="0"/>
                  </a:lnTo>
                  <a:close/>
                  <a:moveTo>
                    <a:pt x="0" y="0"/>
                  </a:moveTo>
                  <a:lnTo>
                    <a:pt x="144780" y="0"/>
                  </a:lnTo>
                  <a:lnTo>
                    <a:pt x="144780" y="144780"/>
                  </a:lnTo>
                  <a:lnTo>
                    <a:pt x="0" y="144780"/>
                  </a:lnTo>
                  <a:lnTo>
                    <a:pt x="0" y="0"/>
                  </a:lnTo>
                  <a:close/>
                  <a:moveTo>
                    <a:pt x="144780" y="0"/>
                  </a:moveTo>
                  <a:lnTo>
                    <a:pt x="11772365" y="0"/>
                  </a:lnTo>
                  <a:lnTo>
                    <a:pt x="11772365" y="144780"/>
                  </a:lnTo>
                  <a:lnTo>
                    <a:pt x="144780" y="144780"/>
                  </a:lnTo>
                  <a:lnTo>
                    <a:pt x="144780" y="0"/>
                  </a:lnTo>
                  <a:close/>
                </a:path>
              </a:pathLst>
            </a:custGeom>
            <a:solidFill>
              <a:schemeClr val="accent6">
                <a:lumMod val="75000"/>
              </a:schemeClr>
            </a:solidFill>
          </p:spPr>
        </p:sp>
      </p:grpSp>
      <p:grpSp>
        <p:nvGrpSpPr>
          <p:cNvPr id="22" name="Group 22"/>
          <p:cNvGrpSpPr/>
          <p:nvPr/>
        </p:nvGrpSpPr>
        <p:grpSpPr>
          <a:xfrm>
            <a:off x="3713183" y="4831978"/>
            <a:ext cx="7537049" cy="1131251"/>
            <a:chOff x="0" y="0"/>
            <a:chExt cx="11917145" cy="1788668"/>
          </a:xfrm>
        </p:grpSpPr>
        <p:sp>
          <p:nvSpPr>
            <p:cNvPr id="23" name="Freeform 23"/>
            <p:cNvSpPr/>
            <p:nvPr/>
          </p:nvSpPr>
          <p:spPr>
            <a:xfrm>
              <a:off x="72390" y="72390"/>
              <a:ext cx="11772365" cy="1643888"/>
            </a:xfrm>
            <a:custGeom>
              <a:avLst/>
              <a:gdLst/>
              <a:ahLst/>
              <a:cxnLst/>
              <a:rect l="l" t="t" r="r" b="b"/>
              <a:pathLst>
                <a:path w="11772365" h="1643888">
                  <a:moveTo>
                    <a:pt x="0" y="0"/>
                  </a:moveTo>
                  <a:lnTo>
                    <a:pt x="11772365" y="0"/>
                  </a:lnTo>
                  <a:lnTo>
                    <a:pt x="11772365" y="1643888"/>
                  </a:lnTo>
                  <a:lnTo>
                    <a:pt x="0" y="1643888"/>
                  </a:lnTo>
                  <a:lnTo>
                    <a:pt x="0" y="0"/>
                  </a:lnTo>
                  <a:close/>
                </a:path>
              </a:pathLst>
            </a:custGeom>
            <a:solidFill>
              <a:srgbClr val="FFFFFF"/>
            </a:solidFill>
          </p:spPr>
        </p:sp>
        <p:sp>
          <p:nvSpPr>
            <p:cNvPr id="24" name="Freeform 24"/>
            <p:cNvSpPr/>
            <p:nvPr/>
          </p:nvSpPr>
          <p:spPr>
            <a:xfrm>
              <a:off x="0" y="0"/>
              <a:ext cx="11917145" cy="1788668"/>
            </a:xfrm>
            <a:custGeom>
              <a:avLst/>
              <a:gdLst/>
              <a:ahLst/>
              <a:cxnLst/>
              <a:rect l="l" t="t" r="r" b="b"/>
              <a:pathLst>
                <a:path w="11917145" h="1788668">
                  <a:moveTo>
                    <a:pt x="11772365" y="1643888"/>
                  </a:moveTo>
                  <a:lnTo>
                    <a:pt x="11917145" y="1643888"/>
                  </a:lnTo>
                  <a:lnTo>
                    <a:pt x="11917145" y="1788668"/>
                  </a:lnTo>
                  <a:lnTo>
                    <a:pt x="11772365" y="1788668"/>
                  </a:lnTo>
                  <a:lnTo>
                    <a:pt x="11772365" y="1643888"/>
                  </a:lnTo>
                  <a:close/>
                  <a:moveTo>
                    <a:pt x="0" y="144780"/>
                  </a:moveTo>
                  <a:lnTo>
                    <a:pt x="144780" y="144780"/>
                  </a:lnTo>
                  <a:lnTo>
                    <a:pt x="144780" y="1643888"/>
                  </a:lnTo>
                  <a:lnTo>
                    <a:pt x="0" y="1643888"/>
                  </a:lnTo>
                  <a:lnTo>
                    <a:pt x="0" y="144780"/>
                  </a:lnTo>
                  <a:close/>
                  <a:moveTo>
                    <a:pt x="0" y="1643888"/>
                  </a:moveTo>
                  <a:lnTo>
                    <a:pt x="144780" y="1643888"/>
                  </a:lnTo>
                  <a:lnTo>
                    <a:pt x="144780" y="1788668"/>
                  </a:lnTo>
                  <a:lnTo>
                    <a:pt x="0" y="1788668"/>
                  </a:lnTo>
                  <a:lnTo>
                    <a:pt x="0" y="1643888"/>
                  </a:lnTo>
                  <a:close/>
                  <a:moveTo>
                    <a:pt x="11772365" y="144780"/>
                  </a:moveTo>
                  <a:lnTo>
                    <a:pt x="11917145" y="144780"/>
                  </a:lnTo>
                  <a:lnTo>
                    <a:pt x="11917145" y="1643888"/>
                  </a:lnTo>
                  <a:lnTo>
                    <a:pt x="11772365" y="1643888"/>
                  </a:lnTo>
                  <a:lnTo>
                    <a:pt x="11772365" y="144780"/>
                  </a:lnTo>
                  <a:close/>
                  <a:moveTo>
                    <a:pt x="144780" y="1643888"/>
                  </a:moveTo>
                  <a:lnTo>
                    <a:pt x="11772365" y="1643888"/>
                  </a:lnTo>
                  <a:lnTo>
                    <a:pt x="11772365" y="1788668"/>
                  </a:lnTo>
                  <a:lnTo>
                    <a:pt x="144780" y="1788668"/>
                  </a:lnTo>
                  <a:lnTo>
                    <a:pt x="144780" y="1643888"/>
                  </a:lnTo>
                  <a:close/>
                  <a:moveTo>
                    <a:pt x="11772365" y="0"/>
                  </a:moveTo>
                  <a:lnTo>
                    <a:pt x="11917145" y="0"/>
                  </a:lnTo>
                  <a:lnTo>
                    <a:pt x="11917145" y="144780"/>
                  </a:lnTo>
                  <a:lnTo>
                    <a:pt x="11772365" y="144780"/>
                  </a:lnTo>
                  <a:lnTo>
                    <a:pt x="11772365" y="0"/>
                  </a:lnTo>
                  <a:close/>
                  <a:moveTo>
                    <a:pt x="0" y="0"/>
                  </a:moveTo>
                  <a:lnTo>
                    <a:pt x="144780" y="0"/>
                  </a:lnTo>
                  <a:lnTo>
                    <a:pt x="144780" y="144780"/>
                  </a:lnTo>
                  <a:lnTo>
                    <a:pt x="0" y="144780"/>
                  </a:lnTo>
                  <a:lnTo>
                    <a:pt x="0" y="0"/>
                  </a:lnTo>
                  <a:close/>
                  <a:moveTo>
                    <a:pt x="144780" y="0"/>
                  </a:moveTo>
                  <a:lnTo>
                    <a:pt x="11772365" y="0"/>
                  </a:lnTo>
                  <a:lnTo>
                    <a:pt x="11772365" y="144780"/>
                  </a:lnTo>
                  <a:lnTo>
                    <a:pt x="144780" y="144780"/>
                  </a:lnTo>
                  <a:lnTo>
                    <a:pt x="144780" y="0"/>
                  </a:lnTo>
                  <a:close/>
                </a:path>
              </a:pathLst>
            </a:custGeom>
            <a:solidFill>
              <a:schemeClr val="accent6">
                <a:lumMod val="75000"/>
              </a:schemeClr>
            </a:solidFill>
          </p:spPr>
        </p:sp>
      </p:grpSp>
      <p:sp>
        <p:nvSpPr>
          <p:cNvPr id="25" name="TextBox 25"/>
          <p:cNvSpPr txBox="1"/>
          <p:nvPr/>
        </p:nvSpPr>
        <p:spPr>
          <a:xfrm>
            <a:off x="3858742" y="2047219"/>
            <a:ext cx="7208129" cy="35321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2939"/>
              </a:lnSpc>
            </a:pPr>
            <a:r>
              <a:rPr lang="en-US" sz="2100" dirty="0">
                <a:solidFill>
                  <a:srgbClr val="000000"/>
                </a:solidFill>
                <a:latin typeface="Calibri"/>
              </a:rPr>
              <a:t>Couples who have difficulty in conceiving.</a:t>
            </a:r>
          </a:p>
        </p:txBody>
      </p:sp>
      <p:sp>
        <p:nvSpPr>
          <p:cNvPr id="26" name="TextBox 26"/>
          <p:cNvSpPr txBox="1"/>
          <p:nvPr/>
        </p:nvSpPr>
        <p:spPr>
          <a:xfrm>
            <a:off x="3877644" y="3426217"/>
            <a:ext cx="7208129" cy="729388"/>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2939"/>
              </a:lnSpc>
            </a:pPr>
            <a:r>
              <a:rPr lang="en-US" sz="2100" dirty="0">
                <a:solidFill>
                  <a:srgbClr val="000000"/>
                </a:solidFill>
                <a:latin typeface="Calibri"/>
              </a:rPr>
              <a:t>Is a major cause of infertility as it often prevents women from ovulating meaning conception cannot occur.</a:t>
            </a:r>
          </a:p>
        </p:txBody>
      </p:sp>
      <p:sp>
        <p:nvSpPr>
          <p:cNvPr id="27" name="TextBox 27"/>
          <p:cNvSpPr txBox="1"/>
          <p:nvPr/>
        </p:nvSpPr>
        <p:spPr>
          <a:xfrm>
            <a:off x="3877644" y="5174614"/>
            <a:ext cx="7208129" cy="35321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2939"/>
              </a:lnSpc>
            </a:pPr>
            <a:r>
              <a:rPr lang="en-US" sz="2100" dirty="0">
                <a:solidFill>
                  <a:srgbClr val="000000"/>
                </a:solidFill>
                <a:latin typeface="Calibri"/>
              </a:rPr>
              <a:t>Estimated figure for infertility as a result of tobacco and smoking.</a:t>
            </a:r>
          </a:p>
        </p:txBody>
      </p:sp>
      <p:sp>
        <p:nvSpPr>
          <p:cNvPr id="30" name="TextBox 35">
            <a:extLst>
              <a:ext uri="{FF2B5EF4-FFF2-40B4-BE49-F238E27FC236}">
                <a16:creationId xmlns:a16="http://schemas.microsoft.com/office/drawing/2014/main" id="{7442C9F7-012E-444F-AB6E-6AED27E827F4}"/>
              </a:ext>
            </a:extLst>
          </p:cNvPr>
          <p:cNvSpPr txBox="1"/>
          <p:nvPr/>
        </p:nvSpPr>
        <p:spPr>
          <a:xfrm>
            <a:off x="813784" y="330471"/>
            <a:ext cx="10564432" cy="62653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5227"/>
              </a:lnSpc>
            </a:pPr>
            <a:r>
              <a:rPr lang="en-US" sz="3734" dirty="0">
                <a:solidFill>
                  <a:srgbClr val="000000"/>
                </a:solidFill>
                <a:latin typeface="Calibri"/>
              </a:rPr>
              <a:t>Pregnancy, fertility, babies - what are the facts about?</a:t>
            </a:r>
          </a:p>
        </p:txBody>
      </p:sp>
      <p:sp>
        <p:nvSpPr>
          <p:cNvPr id="28" name="TextBox 27">
            <a:extLst>
              <a:ext uri="{FF2B5EF4-FFF2-40B4-BE49-F238E27FC236}">
                <a16:creationId xmlns:a16="http://schemas.microsoft.com/office/drawing/2014/main" id="{EF3B41D5-4934-267C-BA5B-727B696420DD}"/>
              </a:ext>
            </a:extLst>
          </p:cNvPr>
          <p:cNvSpPr txBox="1"/>
          <p:nvPr/>
        </p:nvSpPr>
        <p:spPr>
          <a:xfrm>
            <a:off x="0" y="0"/>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6000" b="1">
                <a:solidFill>
                  <a:schemeClr val="bg1"/>
                </a:solidFill>
                <a:ea typeface="Calibri"/>
                <a:cs typeface="Calibri"/>
              </a:rPr>
              <a:t>Whiteboards - Fertility facts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fade">
                                      <p:cBhvr>
                                        <p:cTn id="14" dur="1000"/>
                                        <p:tgtEl>
                                          <p:spTgt spid="26"/>
                                        </p:tgtEl>
                                      </p:cBhvr>
                                    </p:animEffect>
                                    <p:anim calcmode="lin" valueType="num">
                                      <p:cBhvr>
                                        <p:cTn id="15" dur="1000" fill="hold"/>
                                        <p:tgtEl>
                                          <p:spTgt spid="26"/>
                                        </p:tgtEl>
                                        <p:attrNameLst>
                                          <p:attrName>ppt_x</p:attrName>
                                        </p:attrNameLst>
                                      </p:cBhvr>
                                      <p:tavLst>
                                        <p:tav tm="0">
                                          <p:val>
                                            <p:strVal val="#ppt_x"/>
                                          </p:val>
                                        </p:tav>
                                        <p:tav tm="100000">
                                          <p:val>
                                            <p:strVal val="#ppt_x"/>
                                          </p:val>
                                        </p:tav>
                                      </p:tavLst>
                                    </p:anim>
                                    <p:anim calcmode="lin" valueType="num">
                                      <p:cBhvr>
                                        <p:cTn id="16"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7">
                                            <p:txEl>
                                              <p:pRg st="0" end="0"/>
                                            </p:txEl>
                                          </p:spTgt>
                                        </p:tgtEl>
                                        <p:attrNameLst>
                                          <p:attrName>style.visibility</p:attrName>
                                        </p:attrNameLst>
                                      </p:cBhvr>
                                      <p:to>
                                        <p:strVal val="visible"/>
                                      </p:to>
                                    </p:set>
                                    <p:animEffect transition="in" filter="fade">
                                      <p:cBhvr>
                                        <p:cTn id="21" dur="1000"/>
                                        <p:tgtEl>
                                          <p:spTgt spid="27">
                                            <p:txEl>
                                              <p:pRg st="0" end="0"/>
                                            </p:txEl>
                                          </p:spTgt>
                                        </p:tgtEl>
                                      </p:cBhvr>
                                    </p:animEffect>
                                    <p:anim calcmode="lin" valueType="num">
                                      <p:cBhvr>
                                        <p:cTn id="22" dur="1000" fill="hold"/>
                                        <p:tgtEl>
                                          <p:spTgt spid="27">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2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5"/>
          <p:cNvGrpSpPr/>
          <p:nvPr/>
        </p:nvGrpSpPr>
        <p:grpSpPr>
          <a:xfrm>
            <a:off x="454229" y="1643822"/>
            <a:ext cx="2456217" cy="4319409"/>
            <a:chOff x="0" y="-126527"/>
            <a:chExt cx="4912433" cy="8638817"/>
          </a:xfrm>
        </p:grpSpPr>
        <p:grpSp>
          <p:nvGrpSpPr>
            <p:cNvPr id="6" name="Group 6"/>
            <p:cNvGrpSpPr/>
            <p:nvPr/>
          </p:nvGrpSpPr>
          <p:grpSpPr>
            <a:xfrm>
              <a:off x="0" y="0"/>
              <a:ext cx="4912433" cy="2313959"/>
              <a:chOff x="0" y="0"/>
              <a:chExt cx="1246303" cy="587060"/>
            </a:xfrm>
          </p:grpSpPr>
          <p:sp>
            <p:nvSpPr>
              <p:cNvPr id="7" name="Freeform 7"/>
              <p:cNvSpPr/>
              <p:nvPr/>
            </p:nvSpPr>
            <p:spPr>
              <a:xfrm>
                <a:off x="0" y="0"/>
                <a:ext cx="1246303" cy="587060"/>
              </a:xfrm>
              <a:custGeom>
                <a:avLst/>
                <a:gdLst/>
                <a:ahLst/>
                <a:cxnLst/>
                <a:rect l="l" t="t" r="r" b="b"/>
                <a:pathLst>
                  <a:path w="1246303" h="587060">
                    <a:moveTo>
                      <a:pt x="0" y="0"/>
                    </a:moveTo>
                    <a:lnTo>
                      <a:pt x="1246303" y="0"/>
                    </a:lnTo>
                    <a:lnTo>
                      <a:pt x="1246303" y="587060"/>
                    </a:lnTo>
                    <a:lnTo>
                      <a:pt x="0" y="587060"/>
                    </a:lnTo>
                    <a:close/>
                  </a:path>
                </a:pathLst>
              </a:custGeom>
              <a:solidFill>
                <a:schemeClr val="accent6">
                  <a:lumMod val="75000"/>
                </a:schemeClr>
              </a:solidFill>
            </p:spPr>
          </p:sp>
        </p:grpSp>
        <p:sp>
          <p:nvSpPr>
            <p:cNvPr id="8" name="TextBox 8"/>
            <p:cNvSpPr txBox="1"/>
            <p:nvPr/>
          </p:nvSpPr>
          <p:spPr>
            <a:xfrm>
              <a:off x="0" y="-126527"/>
              <a:ext cx="4912433" cy="1542204"/>
            </a:xfrm>
            <a:prstGeom prst="rect">
              <a:avLst/>
            </a:prstGeom>
            <a:solidFill>
              <a:schemeClr val="accent6">
                <a:lumMod val="75000"/>
              </a:schemeClr>
            </a:solidFill>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986"/>
                </a:lnSpc>
              </a:pPr>
              <a:endParaRPr sz="800" dirty="0"/>
            </a:p>
            <a:p>
              <a:pPr algn="ctr">
                <a:lnSpc>
                  <a:spcPts val="2986"/>
                </a:lnSpc>
                <a:spcBef>
                  <a:spcPct val="0"/>
                </a:spcBef>
              </a:pPr>
              <a:r>
                <a:rPr lang="en-US" sz="2133" dirty="0">
                  <a:solidFill>
                    <a:srgbClr val="FFFFFF"/>
                  </a:solidFill>
                  <a:latin typeface="Calibri"/>
                </a:rPr>
                <a:t>28.9 years</a:t>
              </a:r>
            </a:p>
          </p:txBody>
        </p:sp>
        <p:grpSp>
          <p:nvGrpSpPr>
            <p:cNvPr id="9" name="Group 9"/>
            <p:cNvGrpSpPr/>
            <p:nvPr/>
          </p:nvGrpSpPr>
          <p:grpSpPr>
            <a:xfrm>
              <a:off x="0" y="3099165"/>
              <a:ext cx="4912433" cy="2313959"/>
              <a:chOff x="0" y="0"/>
              <a:chExt cx="1246303" cy="587060"/>
            </a:xfrm>
          </p:grpSpPr>
          <p:sp>
            <p:nvSpPr>
              <p:cNvPr id="10" name="Freeform 10"/>
              <p:cNvSpPr/>
              <p:nvPr/>
            </p:nvSpPr>
            <p:spPr>
              <a:xfrm>
                <a:off x="0" y="0"/>
                <a:ext cx="1246303" cy="587060"/>
              </a:xfrm>
              <a:custGeom>
                <a:avLst/>
                <a:gdLst/>
                <a:ahLst/>
                <a:cxnLst/>
                <a:rect l="l" t="t" r="r" b="b"/>
                <a:pathLst>
                  <a:path w="1246303" h="587060">
                    <a:moveTo>
                      <a:pt x="0" y="0"/>
                    </a:moveTo>
                    <a:lnTo>
                      <a:pt x="1246303" y="0"/>
                    </a:lnTo>
                    <a:lnTo>
                      <a:pt x="1246303" y="587060"/>
                    </a:lnTo>
                    <a:lnTo>
                      <a:pt x="0" y="587060"/>
                    </a:lnTo>
                    <a:close/>
                  </a:path>
                </a:pathLst>
              </a:custGeom>
              <a:solidFill>
                <a:schemeClr val="accent6">
                  <a:lumMod val="75000"/>
                </a:schemeClr>
              </a:solidFill>
            </p:spPr>
          </p:sp>
        </p:grpSp>
        <p:sp>
          <p:nvSpPr>
            <p:cNvPr id="11" name="TextBox 11"/>
            <p:cNvSpPr txBox="1"/>
            <p:nvPr/>
          </p:nvSpPr>
          <p:spPr>
            <a:xfrm>
              <a:off x="0" y="2999060"/>
              <a:ext cx="4912433" cy="1542204"/>
            </a:xfrm>
            <a:prstGeom prst="rect">
              <a:avLst/>
            </a:prstGeom>
            <a:solidFill>
              <a:schemeClr val="accent6">
                <a:lumMod val="75000"/>
              </a:schemeClr>
            </a:solidFill>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986"/>
                </a:lnSpc>
              </a:pPr>
              <a:endParaRPr sz="800" dirty="0"/>
            </a:p>
            <a:p>
              <a:pPr algn="ctr">
                <a:lnSpc>
                  <a:spcPts val="2986"/>
                </a:lnSpc>
                <a:spcBef>
                  <a:spcPct val="0"/>
                </a:spcBef>
              </a:pPr>
              <a:r>
                <a:rPr lang="en-US" sz="2133" dirty="0">
                  <a:solidFill>
                    <a:srgbClr val="FFFFFF"/>
                  </a:solidFill>
                  <a:latin typeface="Calibri"/>
                </a:rPr>
                <a:t>1.63 per woman</a:t>
              </a:r>
            </a:p>
          </p:txBody>
        </p:sp>
        <p:grpSp>
          <p:nvGrpSpPr>
            <p:cNvPr id="12" name="Group 12"/>
            <p:cNvGrpSpPr/>
            <p:nvPr/>
          </p:nvGrpSpPr>
          <p:grpSpPr>
            <a:xfrm>
              <a:off x="0" y="6198331"/>
              <a:ext cx="4912433" cy="2313959"/>
              <a:chOff x="0" y="0"/>
              <a:chExt cx="1246303" cy="587060"/>
            </a:xfrm>
          </p:grpSpPr>
          <p:sp>
            <p:nvSpPr>
              <p:cNvPr id="13" name="Freeform 13"/>
              <p:cNvSpPr/>
              <p:nvPr/>
            </p:nvSpPr>
            <p:spPr>
              <a:xfrm>
                <a:off x="0" y="0"/>
                <a:ext cx="1246303" cy="587060"/>
              </a:xfrm>
              <a:custGeom>
                <a:avLst/>
                <a:gdLst/>
                <a:ahLst/>
                <a:cxnLst/>
                <a:rect l="l" t="t" r="r" b="b"/>
                <a:pathLst>
                  <a:path w="1246303" h="587060">
                    <a:moveTo>
                      <a:pt x="0" y="0"/>
                    </a:moveTo>
                    <a:lnTo>
                      <a:pt x="1246303" y="0"/>
                    </a:lnTo>
                    <a:lnTo>
                      <a:pt x="1246303" y="587060"/>
                    </a:lnTo>
                    <a:lnTo>
                      <a:pt x="0" y="587060"/>
                    </a:lnTo>
                    <a:close/>
                  </a:path>
                </a:pathLst>
              </a:custGeom>
              <a:solidFill>
                <a:schemeClr val="accent6">
                  <a:lumMod val="75000"/>
                </a:schemeClr>
              </a:solidFill>
            </p:spPr>
          </p:sp>
        </p:grpSp>
        <p:sp>
          <p:nvSpPr>
            <p:cNvPr id="14" name="TextBox 14"/>
            <p:cNvSpPr txBox="1"/>
            <p:nvPr/>
          </p:nvSpPr>
          <p:spPr>
            <a:xfrm>
              <a:off x="0" y="6147654"/>
              <a:ext cx="4912433" cy="1542204"/>
            </a:xfrm>
            <a:prstGeom prst="rect">
              <a:avLst/>
            </a:prstGeom>
            <a:solidFill>
              <a:schemeClr val="accent6">
                <a:lumMod val="75000"/>
              </a:schemeClr>
            </a:solidFill>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986"/>
                </a:lnSpc>
              </a:pPr>
              <a:endParaRPr sz="800" dirty="0"/>
            </a:p>
            <a:p>
              <a:pPr algn="ctr">
                <a:lnSpc>
                  <a:spcPts val="2986"/>
                </a:lnSpc>
                <a:spcBef>
                  <a:spcPct val="0"/>
                </a:spcBef>
              </a:pPr>
              <a:r>
                <a:rPr lang="en-US" sz="2133" dirty="0">
                  <a:solidFill>
                    <a:srgbClr val="FFFFFF"/>
                  </a:solidFill>
                  <a:latin typeface="Calibri"/>
                </a:rPr>
                <a:t>More than 8 million</a:t>
              </a:r>
            </a:p>
          </p:txBody>
        </p:sp>
      </p:grpSp>
      <p:grpSp>
        <p:nvGrpSpPr>
          <p:cNvPr id="16" name="Group 16"/>
          <p:cNvGrpSpPr/>
          <p:nvPr/>
        </p:nvGrpSpPr>
        <p:grpSpPr>
          <a:xfrm>
            <a:off x="3541990" y="1686216"/>
            <a:ext cx="7537049" cy="1131251"/>
            <a:chOff x="0" y="0"/>
            <a:chExt cx="11917145" cy="1788668"/>
          </a:xfrm>
        </p:grpSpPr>
        <p:sp>
          <p:nvSpPr>
            <p:cNvPr id="17" name="Freeform 17"/>
            <p:cNvSpPr/>
            <p:nvPr/>
          </p:nvSpPr>
          <p:spPr>
            <a:xfrm>
              <a:off x="72390" y="72390"/>
              <a:ext cx="11772365" cy="1643888"/>
            </a:xfrm>
            <a:custGeom>
              <a:avLst/>
              <a:gdLst/>
              <a:ahLst/>
              <a:cxnLst/>
              <a:rect l="l" t="t" r="r" b="b"/>
              <a:pathLst>
                <a:path w="11772365" h="1643888">
                  <a:moveTo>
                    <a:pt x="0" y="0"/>
                  </a:moveTo>
                  <a:lnTo>
                    <a:pt x="11772365" y="0"/>
                  </a:lnTo>
                  <a:lnTo>
                    <a:pt x="11772365" y="1643888"/>
                  </a:lnTo>
                  <a:lnTo>
                    <a:pt x="0" y="1643888"/>
                  </a:lnTo>
                  <a:lnTo>
                    <a:pt x="0" y="0"/>
                  </a:lnTo>
                  <a:close/>
                </a:path>
              </a:pathLst>
            </a:custGeom>
            <a:solidFill>
              <a:srgbClr val="FFFFFF"/>
            </a:solidFill>
            <a:ln>
              <a:solidFill>
                <a:schemeClr val="accent6"/>
              </a:solidFill>
            </a:ln>
          </p:spPr>
        </p:sp>
        <p:sp>
          <p:nvSpPr>
            <p:cNvPr id="18" name="Freeform 18"/>
            <p:cNvSpPr/>
            <p:nvPr/>
          </p:nvSpPr>
          <p:spPr>
            <a:xfrm>
              <a:off x="0" y="0"/>
              <a:ext cx="11917145" cy="1788668"/>
            </a:xfrm>
            <a:custGeom>
              <a:avLst/>
              <a:gdLst/>
              <a:ahLst/>
              <a:cxnLst/>
              <a:rect l="l" t="t" r="r" b="b"/>
              <a:pathLst>
                <a:path w="11917145" h="1788668">
                  <a:moveTo>
                    <a:pt x="11772365" y="1643888"/>
                  </a:moveTo>
                  <a:lnTo>
                    <a:pt x="11917145" y="1643888"/>
                  </a:lnTo>
                  <a:lnTo>
                    <a:pt x="11917145" y="1788668"/>
                  </a:lnTo>
                  <a:lnTo>
                    <a:pt x="11772365" y="1788668"/>
                  </a:lnTo>
                  <a:lnTo>
                    <a:pt x="11772365" y="1643888"/>
                  </a:lnTo>
                  <a:close/>
                  <a:moveTo>
                    <a:pt x="0" y="144780"/>
                  </a:moveTo>
                  <a:lnTo>
                    <a:pt x="144780" y="144780"/>
                  </a:lnTo>
                  <a:lnTo>
                    <a:pt x="144780" y="1643888"/>
                  </a:lnTo>
                  <a:lnTo>
                    <a:pt x="0" y="1643888"/>
                  </a:lnTo>
                  <a:lnTo>
                    <a:pt x="0" y="144780"/>
                  </a:lnTo>
                  <a:close/>
                  <a:moveTo>
                    <a:pt x="0" y="1643888"/>
                  </a:moveTo>
                  <a:lnTo>
                    <a:pt x="144780" y="1643888"/>
                  </a:lnTo>
                  <a:lnTo>
                    <a:pt x="144780" y="1788668"/>
                  </a:lnTo>
                  <a:lnTo>
                    <a:pt x="0" y="1788668"/>
                  </a:lnTo>
                  <a:lnTo>
                    <a:pt x="0" y="1643888"/>
                  </a:lnTo>
                  <a:close/>
                  <a:moveTo>
                    <a:pt x="11772365" y="144780"/>
                  </a:moveTo>
                  <a:lnTo>
                    <a:pt x="11917145" y="144780"/>
                  </a:lnTo>
                  <a:lnTo>
                    <a:pt x="11917145" y="1643888"/>
                  </a:lnTo>
                  <a:lnTo>
                    <a:pt x="11772365" y="1643888"/>
                  </a:lnTo>
                  <a:lnTo>
                    <a:pt x="11772365" y="144780"/>
                  </a:lnTo>
                  <a:close/>
                  <a:moveTo>
                    <a:pt x="144780" y="1643888"/>
                  </a:moveTo>
                  <a:lnTo>
                    <a:pt x="11772365" y="1643888"/>
                  </a:lnTo>
                  <a:lnTo>
                    <a:pt x="11772365" y="1788668"/>
                  </a:lnTo>
                  <a:lnTo>
                    <a:pt x="144780" y="1788668"/>
                  </a:lnTo>
                  <a:lnTo>
                    <a:pt x="144780" y="1643888"/>
                  </a:lnTo>
                  <a:close/>
                  <a:moveTo>
                    <a:pt x="11772365" y="0"/>
                  </a:moveTo>
                  <a:lnTo>
                    <a:pt x="11917145" y="0"/>
                  </a:lnTo>
                  <a:lnTo>
                    <a:pt x="11917145" y="144780"/>
                  </a:lnTo>
                  <a:lnTo>
                    <a:pt x="11772365" y="144780"/>
                  </a:lnTo>
                  <a:lnTo>
                    <a:pt x="11772365" y="0"/>
                  </a:lnTo>
                  <a:close/>
                  <a:moveTo>
                    <a:pt x="0" y="0"/>
                  </a:moveTo>
                  <a:lnTo>
                    <a:pt x="144780" y="0"/>
                  </a:lnTo>
                  <a:lnTo>
                    <a:pt x="144780" y="144780"/>
                  </a:lnTo>
                  <a:lnTo>
                    <a:pt x="0" y="144780"/>
                  </a:lnTo>
                  <a:lnTo>
                    <a:pt x="0" y="0"/>
                  </a:lnTo>
                  <a:close/>
                  <a:moveTo>
                    <a:pt x="144780" y="0"/>
                  </a:moveTo>
                  <a:lnTo>
                    <a:pt x="11772365" y="0"/>
                  </a:lnTo>
                  <a:lnTo>
                    <a:pt x="11772365" y="144780"/>
                  </a:lnTo>
                  <a:lnTo>
                    <a:pt x="144780" y="144780"/>
                  </a:lnTo>
                  <a:lnTo>
                    <a:pt x="144780" y="0"/>
                  </a:lnTo>
                  <a:close/>
                </a:path>
              </a:pathLst>
            </a:custGeom>
            <a:solidFill>
              <a:schemeClr val="accent6">
                <a:lumMod val="75000"/>
              </a:schemeClr>
            </a:solidFill>
            <a:ln>
              <a:solidFill>
                <a:schemeClr val="accent6"/>
              </a:solidFill>
            </a:ln>
          </p:spPr>
        </p:sp>
      </p:grpSp>
      <p:grpSp>
        <p:nvGrpSpPr>
          <p:cNvPr id="19" name="Group 19"/>
          <p:cNvGrpSpPr/>
          <p:nvPr/>
        </p:nvGrpSpPr>
        <p:grpSpPr>
          <a:xfrm>
            <a:off x="3541990" y="3269531"/>
            <a:ext cx="7537049" cy="1131251"/>
            <a:chOff x="0" y="0"/>
            <a:chExt cx="11917145" cy="1788668"/>
          </a:xfrm>
        </p:grpSpPr>
        <p:sp>
          <p:nvSpPr>
            <p:cNvPr id="20" name="Freeform 20"/>
            <p:cNvSpPr/>
            <p:nvPr/>
          </p:nvSpPr>
          <p:spPr>
            <a:xfrm>
              <a:off x="72390" y="72390"/>
              <a:ext cx="11772365" cy="1643888"/>
            </a:xfrm>
            <a:custGeom>
              <a:avLst/>
              <a:gdLst/>
              <a:ahLst/>
              <a:cxnLst/>
              <a:rect l="l" t="t" r="r" b="b"/>
              <a:pathLst>
                <a:path w="11772365" h="1643888">
                  <a:moveTo>
                    <a:pt x="0" y="0"/>
                  </a:moveTo>
                  <a:lnTo>
                    <a:pt x="11772365" y="0"/>
                  </a:lnTo>
                  <a:lnTo>
                    <a:pt x="11772365" y="1643888"/>
                  </a:lnTo>
                  <a:lnTo>
                    <a:pt x="0" y="1643888"/>
                  </a:lnTo>
                  <a:lnTo>
                    <a:pt x="0" y="0"/>
                  </a:lnTo>
                  <a:close/>
                </a:path>
              </a:pathLst>
            </a:custGeom>
            <a:solidFill>
              <a:srgbClr val="FFFFFF"/>
            </a:solidFill>
          </p:spPr>
        </p:sp>
        <p:sp>
          <p:nvSpPr>
            <p:cNvPr id="21" name="Freeform 21"/>
            <p:cNvSpPr/>
            <p:nvPr/>
          </p:nvSpPr>
          <p:spPr>
            <a:xfrm>
              <a:off x="0" y="0"/>
              <a:ext cx="11917145" cy="1788668"/>
            </a:xfrm>
            <a:custGeom>
              <a:avLst/>
              <a:gdLst/>
              <a:ahLst/>
              <a:cxnLst/>
              <a:rect l="l" t="t" r="r" b="b"/>
              <a:pathLst>
                <a:path w="11917145" h="1788668">
                  <a:moveTo>
                    <a:pt x="11772365" y="1643888"/>
                  </a:moveTo>
                  <a:lnTo>
                    <a:pt x="11917145" y="1643888"/>
                  </a:lnTo>
                  <a:lnTo>
                    <a:pt x="11917145" y="1788668"/>
                  </a:lnTo>
                  <a:lnTo>
                    <a:pt x="11772365" y="1788668"/>
                  </a:lnTo>
                  <a:lnTo>
                    <a:pt x="11772365" y="1643888"/>
                  </a:lnTo>
                  <a:close/>
                  <a:moveTo>
                    <a:pt x="0" y="144780"/>
                  </a:moveTo>
                  <a:lnTo>
                    <a:pt x="144780" y="144780"/>
                  </a:lnTo>
                  <a:lnTo>
                    <a:pt x="144780" y="1643888"/>
                  </a:lnTo>
                  <a:lnTo>
                    <a:pt x="0" y="1643888"/>
                  </a:lnTo>
                  <a:lnTo>
                    <a:pt x="0" y="144780"/>
                  </a:lnTo>
                  <a:close/>
                  <a:moveTo>
                    <a:pt x="0" y="1643888"/>
                  </a:moveTo>
                  <a:lnTo>
                    <a:pt x="144780" y="1643888"/>
                  </a:lnTo>
                  <a:lnTo>
                    <a:pt x="144780" y="1788668"/>
                  </a:lnTo>
                  <a:lnTo>
                    <a:pt x="0" y="1788668"/>
                  </a:lnTo>
                  <a:lnTo>
                    <a:pt x="0" y="1643888"/>
                  </a:lnTo>
                  <a:close/>
                  <a:moveTo>
                    <a:pt x="11772365" y="144780"/>
                  </a:moveTo>
                  <a:lnTo>
                    <a:pt x="11917145" y="144780"/>
                  </a:lnTo>
                  <a:lnTo>
                    <a:pt x="11917145" y="1643888"/>
                  </a:lnTo>
                  <a:lnTo>
                    <a:pt x="11772365" y="1643888"/>
                  </a:lnTo>
                  <a:lnTo>
                    <a:pt x="11772365" y="144780"/>
                  </a:lnTo>
                  <a:close/>
                  <a:moveTo>
                    <a:pt x="144780" y="1643888"/>
                  </a:moveTo>
                  <a:lnTo>
                    <a:pt x="11772365" y="1643888"/>
                  </a:lnTo>
                  <a:lnTo>
                    <a:pt x="11772365" y="1788668"/>
                  </a:lnTo>
                  <a:lnTo>
                    <a:pt x="144780" y="1788668"/>
                  </a:lnTo>
                  <a:lnTo>
                    <a:pt x="144780" y="1643888"/>
                  </a:lnTo>
                  <a:close/>
                  <a:moveTo>
                    <a:pt x="11772365" y="0"/>
                  </a:moveTo>
                  <a:lnTo>
                    <a:pt x="11917145" y="0"/>
                  </a:lnTo>
                  <a:lnTo>
                    <a:pt x="11917145" y="144780"/>
                  </a:lnTo>
                  <a:lnTo>
                    <a:pt x="11772365" y="144780"/>
                  </a:lnTo>
                  <a:lnTo>
                    <a:pt x="11772365" y="0"/>
                  </a:lnTo>
                  <a:close/>
                  <a:moveTo>
                    <a:pt x="0" y="0"/>
                  </a:moveTo>
                  <a:lnTo>
                    <a:pt x="144780" y="0"/>
                  </a:lnTo>
                  <a:lnTo>
                    <a:pt x="144780" y="144780"/>
                  </a:lnTo>
                  <a:lnTo>
                    <a:pt x="0" y="144780"/>
                  </a:lnTo>
                  <a:lnTo>
                    <a:pt x="0" y="0"/>
                  </a:lnTo>
                  <a:close/>
                  <a:moveTo>
                    <a:pt x="144780" y="0"/>
                  </a:moveTo>
                  <a:lnTo>
                    <a:pt x="11772365" y="0"/>
                  </a:lnTo>
                  <a:lnTo>
                    <a:pt x="11772365" y="144780"/>
                  </a:lnTo>
                  <a:lnTo>
                    <a:pt x="144780" y="144780"/>
                  </a:lnTo>
                  <a:lnTo>
                    <a:pt x="144780" y="0"/>
                  </a:lnTo>
                  <a:close/>
                </a:path>
              </a:pathLst>
            </a:custGeom>
            <a:solidFill>
              <a:schemeClr val="accent6">
                <a:lumMod val="75000"/>
              </a:schemeClr>
            </a:solidFill>
          </p:spPr>
        </p:sp>
      </p:grpSp>
      <p:grpSp>
        <p:nvGrpSpPr>
          <p:cNvPr id="22" name="Group 22"/>
          <p:cNvGrpSpPr/>
          <p:nvPr/>
        </p:nvGrpSpPr>
        <p:grpSpPr>
          <a:xfrm>
            <a:off x="3541990" y="4831978"/>
            <a:ext cx="7537049" cy="1131251"/>
            <a:chOff x="0" y="0"/>
            <a:chExt cx="11917145" cy="1788668"/>
          </a:xfrm>
        </p:grpSpPr>
        <p:sp>
          <p:nvSpPr>
            <p:cNvPr id="23" name="Freeform 23"/>
            <p:cNvSpPr/>
            <p:nvPr/>
          </p:nvSpPr>
          <p:spPr>
            <a:xfrm>
              <a:off x="72390" y="72390"/>
              <a:ext cx="11772365" cy="1643888"/>
            </a:xfrm>
            <a:custGeom>
              <a:avLst/>
              <a:gdLst/>
              <a:ahLst/>
              <a:cxnLst/>
              <a:rect l="l" t="t" r="r" b="b"/>
              <a:pathLst>
                <a:path w="11772365" h="1643888">
                  <a:moveTo>
                    <a:pt x="0" y="0"/>
                  </a:moveTo>
                  <a:lnTo>
                    <a:pt x="11772365" y="0"/>
                  </a:lnTo>
                  <a:lnTo>
                    <a:pt x="11772365" y="1643888"/>
                  </a:lnTo>
                  <a:lnTo>
                    <a:pt x="0" y="1643888"/>
                  </a:lnTo>
                  <a:lnTo>
                    <a:pt x="0" y="0"/>
                  </a:lnTo>
                  <a:close/>
                </a:path>
              </a:pathLst>
            </a:custGeom>
            <a:solidFill>
              <a:srgbClr val="FFFFFF"/>
            </a:solidFill>
          </p:spPr>
        </p:sp>
        <p:sp>
          <p:nvSpPr>
            <p:cNvPr id="24" name="Freeform 24"/>
            <p:cNvSpPr/>
            <p:nvPr/>
          </p:nvSpPr>
          <p:spPr>
            <a:xfrm>
              <a:off x="0" y="0"/>
              <a:ext cx="11917145" cy="1788668"/>
            </a:xfrm>
            <a:custGeom>
              <a:avLst/>
              <a:gdLst/>
              <a:ahLst/>
              <a:cxnLst/>
              <a:rect l="l" t="t" r="r" b="b"/>
              <a:pathLst>
                <a:path w="11917145" h="1788668">
                  <a:moveTo>
                    <a:pt x="11772365" y="1643888"/>
                  </a:moveTo>
                  <a:lnTo>
                    <a:pt x="11917145" y="1643888"/>
                  </a:lnTo>
                  <a:lnTo>
                    <a:pt x="11917145" y="1788668"/>
                  </a:lnTo>
                  <a:lnTo>
                    <a:pt x="11772365" y="1788668"/>
                  </a:lnTo>
                  <a:lnTo>
                    <a:pt x="11772365" y="1643888"/>
                  </a:lnTo>
                  <a:close/>
                  <a:moveTo>
                    <a:pt x="0" y="144780"/>
                  </a:moveTo>
                  <a:lnTo>
                    <a:pt x="144780" y="144780"/>
                  </a:lnTo>
                  <a:lnTo>
                    <a:pt x="144780" y="1643888"/>
                  </a:lnTo>
                  <a:lnTo>
                    <a:pt x="0" y="1643888"/>
                  </a:lnTo>
                  <a:lnTo>
                    <a:pt x="0" y="144780"/>
                  </a:lnTo>
                  <a:close/>
                  <a:moveTo>
                    <a:pt x="0" y="1643888"/>
                  </a:moveTo>
                  <a:lnTo>
                    <a:pt x="144780" y="1643888"/>
                  </a:lnTo>
                  <a:lnTo>
                    <a:pt x="144780" y="1788668"/>
                  </a:lnTo>
                  <a:lnTo>
                    <a:pt x="0" y="1788668"/>
                  </a:lnTo>
                  <a:lnTo>
                    <a:pt x="0" y="1643888"/>
                  </a:lnTo>
                  <a:close/>
                  <a:moveTo>
                    <a:pt x="11772365" y="144780"/>
                  </a:moveTo>
                  <a:lnTo>
                    <a:pt x="11917145" y="144780"/>
                  </a:lnTo>
                  <a:lnTo>
                    <a:pt x="11917145" y="1643888"/>
                  </a:lnTo>
                  <a:lnTo>
                    <a:pt x="11772365" y="1643888"/>
                  </a:lnTo>
                  <a:lnTo>
                    <a:pt x="11772365" y="144780"/>
                  </a:lnTo>
                  <a:close/>
                  <a:moveTo>
                    <a:pt x="144780" y="1643888"/>
                  </a:moveTo>
                  <a:lnTo>
                    <a:pt x="11772365" y="1643888"/>
                  </a:lnTo>
                  <a:lnTo>
                    <a:pt x="11772365" y="1788668"/>
                  </a:lnTo>
                  <a:lnTo>
                    <a:pt x="144780" y="1788668"/>
                  </a:lnTo>
                  <a:lnTo>
                    <a:pt x="144780" y="1643888"/>
                  </a:lnTo>
                  <a:close/>
                  <a:moveTo>
                    <a:pt x="11772365" y="0"/>
                  </a:moveTo>
                  <a:lnTo>
                    <a:pt x="11917145" y="0"/>
                  </a:lnTo>
                  <a:lnTo>
                    <a:pt x="11917145" y="144780"/>
                  </a:lnTo>
                  <a:lnTo>
                    <a:pt x="11772365" y="144780"/>
                  </a:lnTo>
                  <a:lnTo>
                    <a:pt x="11772365" y="0"/>
                  </a:lnTo>
                  <a:close/>
                  <a:moveTo>
                    <a:pt x="0" y="0"/>
                  </a:moveTo>
                  <a:lnTo>
                    <a:pt x="144780" y="0"/>
                  </a:lnTo>
                  <a:lnTo>
                    <a:pt x="144780" y="144780"/>
                  </a:lnTo>
                  <a:lnTo>
                    <a:pt x="0" y="144780"/>
                  </a:lnTo>
                  <a:lnTo>
                    <a:pt x="0" y="0"/>
                  </a:lnTo>
                  <a:close/>
                  <a:moveTo>
                    <a:pt x="144780" y="0"/>
                  </a:moveTo>
                  <a:lnTo>
                    <a:pt x="11772365" y="0"/>
                  </a:lnTo>
                  <a:lnTo>
                    <a:pt x="11772365" y="144780"/>
                  </a:lnTo>
                  <a:lnTo>
                    <a:pt x="144780" y="144780"/>
                  </a:lnTo>
                  <a:lnTo>
                    <a:pt x="144780" y="0"/>
                  </a:lnTo>
                  <a:close/>
                </a:path>
              </a:pathLst>
            </a:custGeom>
            <a:solidFill>
              <a:schemeClr val="accent6">
                <a:lumMod val="75000"/>
              </a:schemeClr>
            </a:solidFill>
          </p:spPr>
        </p:sp>
      </p:grpSp>
      <p:sp>
        <p:nvSpPr>
          <p:cNvPr id="25" name="TextBox 25"/>
          <p:cNvSpPr txBox="1"/>
          <p:nvPr/>
        </p:nvSpPr>
        <p:spPr>
          <a:xfrm>
            <a:off x="3706451" y="1842901"/>
            <a:ext cx="7208129" cy="729388"/>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2939"/>
              </a:lnSpc>
            </a:pPr>
            <a:r>
              <a:rPr lang="en-US" sz="2100" dirty="0">
                <a:solidFill>
                  <a:srgbClr val="000000"/>
                </a:solidFill>
                <a:latin typeface="Calibri"/>
              </a:rPr>
              <a:t>Most common age for women in the UK to give birth to their first child. This age been increasing for many years.</a:t>
            </a:r>
          </a:p>
        </p:txBody>
      </p:sp>
      <p:sp>
        <p:nvSpPr>
          <p:cNvPr id="26" name="TextBox 26"/>
          <p:cNvSpPr txBox="1"/>
          <p:nvPr/>
        </p:nvSpPr>
        <p:spPr>
          <a:xfrm>
            <a:off x="3706451" y="3427055"/>
            <a:ext cx="7208129" cy="729388"/>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2939"/>
              </a:lnSpc>
            </a:pPr>
            <a:r>
              <a:rPr lang="en-US" sz="2100" dirty="0">
                <a:solidFill>
                  <a:srgbClr val="000000"/>
                </a:solidFill>
                <a:latin typeface="Calibri"/>
              </a:rPr>
              <a:t>Average number of children women in the UK will have (2019 figure) In 1964 it was 2.65.</a:t>
            </a:r>
          </a:p>
        </p:txBody>
      </p:sp>
      <p:sp>
        <p:nvSpPr>
          <p:cNvPr id="27" name="TextBox 27"/>
          <p:cNvSpPr txBox="1"/>
          <p:nvPr/>
        </p:nvSpPr>
        <p:spPr>
          <a:xfrm>
            <a:off x="3706451" y="5190408"/>
            <a:ext cx="7208129" cy="35321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2939"/>
              </a:lnSpc>
            </a:pPr>
            <a:r>
              <a:rPr lang="en-US" sz="2100" dirty="0">
                <a:solidFill>
                  <a:srgbClr val="000000"/>
                </a:solidFill>
                <a:latin typeface="Calibri"/>
              </a:rPr>
              <a:t>Babies born as a result of IVF since it became available.</a:t>
            </a:r>
          </a:p>
        </p:txBody>
      </p:sp>
      <p:sp>
        <p:nvSpPr>
          <p:cNvPr id="30" name="TextBox 35">
            <a:extLst>
              <a:ext uri="{FF2B5EF4-FFF2-40B4-BE49-F238E27FC236}">
                <a16:creationId xmlns:a16="http://schemas.microsoft.com/office/drawing/2014/main" id="{E7E0C057-2B36-4F3B-BB6F-6F4BDDA755DD}"/>
              </a:ext>
            </a:extLst>
          </p:cNvPr>
          <p:cNvSpPr txBox="1"/>
          <p:nvPr/>
        </p:nvSpPr>
        <p:spPr>
          <a:xfrm>
            <a:off x="813784" y="330471"/>
            <a:ext cx="10564432" cy="62653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5227"/>
              </a:lnSpc>
            </a:pPr>
            <a:r>
              <a:rPr lang="en-US" sz="3734" dirty="0">
                <a:solidFill>
                  <a:srgbClr val="000000"/>
                </a:solidFill>
                <a:latin typeface="Calibri"/>
              </a:rPr>
              <a:t>Pregnancy, fertility, babies - what are the facts about?</a:t>
            </a:r>
          </a:p>
        </p:txBody>
      </p:sp>
      <p:sp>
        <p:nvSpPr>
          <p:cNvPr id="28" name="TextBox 27">
            <a:extLst>
              <a:ext uri="{FF2B5EF4-FFF2-40B4-BE49-F238E27FC236}">
                <a16:creationId xmlns:a16="http://schemas.microsoft.com/office/drawing/2014/main" id="{9292F1CA-B5EE-0B6E-C0D3-5C3DE3B0C6C6}"/>
              </a:ext>
            </a:extLst>
          </p:cNvPr>
          <p:cNvSpPr txBox="1"/>
          <p:nvPr/>
        </p:nvSpPr>
        <p:spPr>
          <a:xfrm>
            <a:off x="0" y="0"/>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6000" b="1" dirty="0">
                <a:solidFill>
                  <a:schemeClr val="bg1"/>
                </a:solidFill>
                <a:ea typeface="Calibri"/>
                <a:cs typeface="Calibri"/>
              </a:rPr>
              <a:t>Fertility facts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barn(inVertical)">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barn(inVertical)">
                                      <p:cBhvr>
                                        <p:cTn id="1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7" grpId="0"/>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388F8831EB99F4ABF9D51B79DB74EE3" ma:contentTypeVersion="15" ma:contentTypeDescription="Create a new document." ma:contentTypeScope="" ma:versionID="dc0db860b9b087c1d790a4091e7e9177">
  <xsd:schema xmlns:xsd="http://www.w3.org/2001/XMLSchema" xmlns:xs="http://www.w3.org/2001/XMLSchema" xmlns:p="http://schemas.microsoft.com/office/2006/metadata/properties" xmlns:ns2="f09eb01d-789b-430d-8ddb-81f7e59871e4" xmlns:ns3="03e68df5-092d-4e9d-965a-6d08cff40a4b" targetNamespace="http://schemas.microsoft.com/office/2006/metadata/properties" ma:root="true" ma:fieldsID="a4f246bdbcad9bdd5c45f23c97f1c4cc" ns2:_="" ns3:_="">
    <xsd:import namespace="f09eb01d-789b-430d-8ddb-81f7e59871e4"/>
    <xsd:import namespace="03e68df5-092d-4e9d-965a-6d08cff40a4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bjectDetectorVersion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9eb01d-789b-430d-8ddb-81f7e59871e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BillingMetadata" ma:index="18"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953044d8-2972-4b7a-b95e-b5956cb0e827"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3e68df5-092d-4e9d-965a-6d08cff40a4b"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6e1c331e-627d-4043-a2a8-235e269c0867}" ma:internalName="TaxCatchAll" ma:showField="CatchAllData" ma:web="03e68df5-092d-4e9d-965a-6d08cff40a4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03e68df5-092d-4e9d-965a-6d08cff40a4b" xsi:nil="true"/>
    <lcf76f155ced4ddcb4097134ff3c332f xmlns="f09eb01d-789b-430d-8ddb-81f7e59871e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E31E97A-EE0B-4396-9962-D720B69EBFC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09eb01d-789b-430d-8ddb-81f7e59871e4"/>
    <ds:schemaRef ds:uri="03e68df5-092d-4e9d-965a-6d08cff40a4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8C248B3-5D89-477A-AF85-5D75A2737C04}">
  <ds:schemaRefs>
    <ds:schemaRef ds:uri="http://schemas.microsoft.com/sharepoint/v3/contenttype/forms"/>
  </ds:schemaRefs>
</ds:datastoreItem>
</file>

<file path=customXml/itemProps3.xml><?xml version="1.0" encoding="utf-8"?>
<ds:datastoreItem xmlns:ds="http://schemas.openxmlformats.org/officeDocument/2006/customXml" ds:itemID="{AC82137D-4538-4CB9-A01D-C563E725940E}">
  <ds:schemaRef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17d39295-004b-4222-88d8-ad27008ef85c"/>
    <ds:schemaRef ds:uri="http://www.w3.org/XML/1998/namespace"/>
    <ds:schemaRef ds:uri="03e68df5-092d-4e9d-965a-6d08cff40a4b"/>
    <ds:schemaRef ds:uri="f09eb01d-789b-430d-8ddb-81f7e59871e4"/>
  </ds:schemaRefs>
</ds:datastoreItem>
</file>

<file path=docProps/app.xml><?xml version="1.0" encoding="utf-8"?>
<Properties xmlns="http://schemas.openxmlformats.org/officeDocument/2006/extended-properties" xmlns:vt="http://schemas.openxmlformats.org/officeDocument/2006/docPropsVTypes">
  <Template>Office Theme</Template>
  <TotalTime>1275</TotalTime>
  <Words>395</Words>
  <Application>Microsoft Office PowerPoint</Application>
  <PresentationFormat>Widescreen</PresentationFormat>
  <Paragraphs>33</Paragraphs>
  <Slides>36</Slides>
  <Notes>15</Notes>
  <HiddenSlides>0</HiddenSlides>
  <MMClips>2</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Natalie Ford</dc:creator>
  <cp:lastModifiedBy>Mrs N Ford</cp:lastModifiedBy>
  <cp:revision>382</cp:revision>
  <dcterms:created xsi:type="dcterms:W3CDTF">2015-07-27T20:59:03Z</dcterms:created>
  <dcterms:modified xsi:type="dcterms:W3CDTF">2026-06-26T09:04:35Z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0x0101001388F8831EB99F4ABF9D51B79DB74EE3</vt:lpwstr>
  </property>
</Properties>
</file>