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7" r:id="rId2"/>
    <p:sldId id="294" r:id="rId3"/>
    <p:sldId id="256" r:id="rId4"/>
    <p:sldId id="282" r:id="rId5"/>
    <p:sldId id="283" r:id="rId6"/>
    <p:sldId id="284" r:id="rId7"/>
    <p:sldId id="285" r:id="rId8"/>
    <p:sldId id="286" r:id="rId9"/>
    <p:sldId id="287" r:id="rId10"/>
    <p:sldId id="288" r:id="rId11"/>
    <p:sldId id="289" r:id="rId12"/>
    <p:sldId id="291" r:id="rId13"/>
    <p:sldId id="292" r:id="rId14"/>
    <p:sldId id="293" r:id="rId15"/>
    <p:sldId id="295" r:id="rId16"/>
    <p:sldId id="296" r:id="rId17"/>
    <p:sldId id="297" r:id="rId18"/>
    <p:sldId id="299" r:id="rId19"/>
    <p:sldId id="298" r:id="rId20"/>
    <p:sldId id="290" r:id="rId21"/>
    <p:sldId id="281" r:id="rId22"/>
    <p:sldId id="280" r:id="rId23"/>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135E74-91AE-A450-2F19-54207BA76C78}" v="1" dt="2026-06-24T14:10:46.1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3A8B2-66FB-4A95-A45F-2A04B5726DA6}" type="datetimeFigureOut">
              <a:t>6/26/2026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6CFA48-7C38-4B7C-A605-6107A1A2DBB8}" type="slidenum">
              <a:t>‹#›</a:t>
            </a:fld>
            <a:endParaRPr lang="en-US"/>
          </a:p>
        </p:txBody>
      </p:sp>
    </p:spTree>
    <p:extLst>
      <p:ext uri="{BB962C8B-B14F-4D97-AF65-F5344CB8AC3E}">
        <p14:creationId xmlns:p14="http://schemas.microsoft.com/office/powerpoint/2010/main" val="3939228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1110F5D1-AB97-EC97-35F4-7176E927320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B30B076-E6CA-4DC1-BE57-3DC8E9BEBB72}" type="slidenum">
              <a:t>2</a:t>
            </a:fld>
            <a:endParaRPr lang="en-GB" sz="1400" b="0" i="0" u="none" strike="noStrike" kern="1200" cap="none" spc="0" baseline="0">
              <a:solidFill>
                <a:srgbClr val="000000"/>
              </a:solidFill>
              <a:uFillTx/>
              <a:latin typeface="Times New Roman" pitchFamily="18"/>
              <a:ea typeface="Arial Unicode MS" pitchFamily="2"/>
              <a:cs typeface="Tahoma" pitchFamily="2"/>
            </a:endParaRPr>
          </a:p>
        </p:txBody>
      </p:sp>
      <p:sp>
        <p:nvSpPr>
          <p:cNvPr id="3" name="Slide Image Placeholder 1">
            <a:extLst>
              <a:ext uri="{FF2B5EF4-FFF2-40B4-BE49-F238E27FC236}">
                <a16:creationId xmlns:a16="http://schemas.microsoft.com/office/drawing/2014/main" id="{F46D86D0-B7EC-4895-8AD3-F5B1A91396FE}"/>
              </a:ext>
            </a:extLst>
          </p:cNvPr>
          <p:cNvSpPr>
            <a:spLocks noGrp="1" noRot="1" noChangeAspect="1"/>
          </p:cNvSpPr>
          <p:nvPr>
            <p:ph type="sldImg"/>
          </p:nvPr>
        </p:nvSpPr>
        <p:spPr>
          <a:xfrm>
            <a:off x="2276475" y="812800"/>
            <a:ext cx="3005138" cy="4008438"/>
          </a:xfrm>
          <a:solidFill>
            <a:srgbClr val="5B9BD5"/>
          </a:solidFill>
          <a:ln w="25402">
            <a:solidFill>
              <a:srgbClr val="41719C"/>
            </a:solidFill>
            <a:prstDash val="solid"/>
          </a:ln>
        </p:spPr>
      </p:sp>
      <p:sp>
        <p:nvSpPr>
          <p:cNvPr id="4" name="Notes Placeholder 2">
            <a:extLst>
              <a:ext uri="{FF2B5EF4-FFF2-40B4-BE49-F238E27FC236}">
                <a16:creationId xmlns:a16="http://schemas.microsoft.com/office/drawing/2014/main" id="{18D732BF-C798-9B2D-E78A-DED5F238A05A}"/>
              </a:ext>
            </a:extLst>
          </p:cNvPr>
          <p:cNvSpPr txBox="1">
            <a:spLocks noGrp="1"/>
          </p:cNvSpPr>
          <p:nvPr>
            <p:ph type="body" sz="quarter" idx="1"/>
          </p:nvPr>
        </p:nvSpPr>
        <p:spPr>
          <a:xfrm>
            <a:off x="755998" y="5078522"/>
            <a:ext cx="6047640" cy="4811399"/>
          </a:xfrm>
          <a:noFill/>
          <a:ln>
            <a:noFill/>
          </a:ln>
        </p:spPr>
        <p:txBody>
          <a:bodyPr wrap="square" lIns="0" tIns="0" rIns="0" bIns="0" anchor="t" anchorCtr="0" compatLnSpc="1">
            <a:no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6484"/>
            <a:ext cx="5143500" cy="3183467"/>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675">
                <a:solidFill>
                  <a:schemeClr val="tx1">
                    <a:tint val="82000"/>
                  </a:schemeClr>
                </a:solidFill>
              </a:defRPr>
            </a:lvl1pPr>
          </a:lstStyle>
          <a:p>
            <a:fld id="{846CE7D5-CF57-46EF-B807-FDD0502418D4}" type="datetimeFigureOut">
              <a:rPr lang="en-US" smtClean="0"/>
              <a:t>6/26/2026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6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sv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8.jpe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47.jpe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 Id="rId14" Type="http://schemas.openxmlformats.org/officeDocument/2006/relationships/image" Target="../media/image4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82AF0C-BE15-D0E1-760D-FEFB0CFF8587}"/>
              </a:ext>
            </a:extLst>
          </p:cNvPr>
          <p:cNvSpPr txBox="1"/>
          <p:nvPr/>
        </p:nvSpPr>
        <p:spPr>
          <a:xfrm>
            <a:off x="462810" y="406711"/>
            <a:ext cx="5932380" cy="230832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t>YEAR 11</a:t>
            </a:r>
          </a:p>
          <a:p>
            <a:pPr algn="ctr"/>
            <a:r>
              <a:rPr lang="en-US" sz="3600" b="1"/>
              <a:t>PERSONAL DEVELOPMENT </a:t>
            </a:r>
          </a:p>
          <a:p>
            <a:pPr algn="ctr"/>
            <a:endParaRPr lang="en-US" sz="3600" b="1"/>
          </a:p>
          <a:p>
            <a:pPr algn="ctr"/>
            <a:r>
              <a:rPr lang="en-US" sz="3600" b="1"/>
              <a:t>3. KEEPING HEALTHY</a:t>
            </a:r>
            <a:endParaRPr lang="en-US" sz="3600" b="1" dirty="0"/>
          </a:p>
        </p:txBody>
      </p:sp>
      <p:sp>
        <p:nvSpPr>
          <p:cNvPr id="5" name="TextBox 4">
            <a:extLst>
              <a:ext uri="{FF2B5EF4-FFF2-40B4-BE49-F238E27FC236}">
                <a16:creationId xmlns:a16="http://schemas.microsoft.com/office/drawing/2014/main" id="{CAE3FF3C-AE9D-3EF9-BC8F-C513604D6767}"/>
              </a:ext>
            </a:extLst>
          </p:cNvPr>
          <p:cNvSpPr txBox="1"/>
          <p:nvPr/>
        </p:nvSpPr>
        <p:spPr>
          <a:xfrm>
            <a:off x="462810" y="7082392"/>
            <a:ext cx="5932379" cy="1754326"/>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NAME: </a:t>
            </a:r>
          </a:p>
          <a:p>
            <a:endParaRPr lang="en-US" b="1"/>
          </a:p>
          <a:p>
            <a:r>
              <a:rPr lang="en-US" b="1"/>
              <a:t>CLASS: </a:t>
            </a:r>
          </a:p>
          <a:p>
            <a:endParaRPr lang="en-US" b="1"/>
          </a:p>
          <a:p>
            <a:r>
              <a:rPr lang="en-US" b="1"/>
              <a:t>TEACHER: </a:t>
            </a:r>
          </a:p>
          <a:p>
            <a:endParaRPr lang="en-US"/>
          </a:p>
        </p:txBody>
      </p:sp>
      <p:pic>
        <p:nvPicPr>
          <p:cNvPr id="7" name="Picture 6" descr="Greenbank High School Employees, Location, Alumni | LinkedIn">
            <a:extLst>
              <a:ext uri="{FF2B5EF4-FFF2-40B4-BE49-F238E27FC236}">
                <a16:creationId xmlns:a16="http://schemas.microsoft.com/office/drawing/2014/main" id="{15C52024-8C43-9284-CF95-C8DB173C14C5}"/>
              </a:ext>
            </a:extLst>
          </p:cNvPr>
          <p:cNvPicPr>
            <a:picLocks noChangeAspect="1"/>
          </p:cNvPicPr>
          <p:nvPr/>
        </p:nvPicPr>
        <p:blipFill>
          <a:blip r:embed="rId2"/>
          <a:stretch>
            <a:fillRect/>
          </a:stretch>
        </p:blipFill>
        <p:spPr>
          <a:xfrm>
            <a:off x="5079746" y="7305031"/>
            <a:ext cx="1312580" cy="1307790"/>
          </a:xfrm>
          <a:prstGeom prst="rect">
            <a:avLst/>
          </a:prstGeom>
        </p:spPr>
      </p:pic>
      <p:pic>
        <p:nvPicPr>
          <p:cNvPr id="2" name="Picture 1" descr="Health clip art Images - Free Download on Magnific (formerly Freepik)">
            <a:extLst>
              <a:ext uri="{FF2B5EF4-FFF2-40B4-BE49-F238E27FC236}">
                <a16:creationId xmlns:a16="http://schemas.microsoft.com/office/drawing/2014/main" id="{11FB38D1-1FD3-F648-5D1A-C37A51FC8D5D}"/>
              </a:ext>
            </a:extLst>
          </p:cNvPr>
          <p:cNvPicPr>
            <a:picLocks noChangeAspect="1"/>
          </p:cNvPicPr>
          <p:nvPr/>
        </p:nvPicPr>
        <p:blipFill>
          <a:blip r:embed="rId3"/>
          <a:stretch>
            <a:fillRect/>
          </a:stretch>
        </p:blipFill>
        <p:spPr>
          <a:xfrm>
            <a:off x="1290918" y="3044414"/>
            <a:ext cx="4276164" cy="3431689"/>
          </a:xfrm>
          <a:prstGeom prst="rect">
            <a:avLst/>
          </a:prstGeom>
        </p:spPr>
      </p:pic>
    </p:spTree>
    <p:extLst>
      <p:ext uri="{BB962C8B-B14F-4D97-AF65-F5344CB8AC3E}">
        <p14:creationId xmlns:p14="http://schemas.microsoft.com/office/powerpoint/2010/main" val="28955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689DD5-C515-B6AE-3764-9E9852AF9EB2}"/>
              </a:ext>
            </a:extLst>
          </p:cNvPr>
          <p:cNvSpPr txBox="1"/>
          <p:nvPr/>
        </p:nvSpPr>
        <p:spPr>
          <a:xfrm>
            <a:off x="381000" y="190500"/>
            <a:ext cx="357981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Dealing with stress</a:t>
            </a:r>
          </a:p>
        </p:txBody>
      </p:sp>
      <p:graphicFrame>
        <p:nvGraphicFramePr>
          <p:cNvPr id="5" name="Table 4">
            <a:extLst>
              <a:ext uri="{FF2B5EF4-FFF2-40B4-BE49-F238E27FC236}">
                <a16:creationId xmlns:a16="http://schemas.microsoft.com/office/drawing/2014/main" id="{F095F6E2-5060-198A-1AE1-87C7C1D91AEE}"/>
              </a:ext>
            </a:extLst>
          </p:cNvPr>
          <p:cNvGraphicFramePr>
            <a:graphicFrameLocks noGrp="1"/>
          </p:cNvGraphicFramePr>
          <p:nvPr>
            <p:extLst>
              <p:ext uri="{D42A27DB-BD31-4B8C-83A1-F6EECF244321}">
                <p14:modId xmlns:p14="http://schemas.microsoft.com/office/powerpoint/2010/main" val="1183271923"/>
              </p:ext>
            </p:extLst>
          </p:nvPr>
        </p:nvGraphicFramePr>
        <p:xfrm>
          <a:off x="377067" y="660924"/>
          <a:ext cx="6232192" cy="2361303"/>
        </p:xfrm>
        <a:graphic>
          <a:graphicData uri="http://schemas.openxmlformats.org/drawingml/2006/table">
            <a:tbl>
              <a:tblPr firstRow="1" bandRow="1">
                <a:tableStyleId>{5940675A-B579-460E-94D1-54222C63F5DA}</a:tableStyleId>
              </a:tblPr>
              <a:tblGrid>
                <a:gridCol w="3116096">
                  <a:extLst>
                    <a:ext uri="{9D8B030D-6E8A-4147-A177-3AD203B41FA5}">
                      <a16:colId xmlns:a16="http://schemas.microsoft.com/office/drawing/2014/main" val="553194880"/>
                    </a:ext>
                  </a:extLst>
                </a:gridCol>
                <a:gridCol w="3116096">
                  <a:extLst>
                    <a:ext uri="{9D8B030D-6E8A-4147-A177-3AD203B41FA5}">
                      <a16:colId xmlns:a16="http://schemas.microsoft.com/office/drawing/2014/main" val="3197289857"/>
                    </a:ext>
                  </a:extLst>
                </a:gridCol>
              </a:tblGrid>
              <a:tr h="349623">
                <a:tc>
                  <a:txBody>
                    <a:bodyPr/>
                    <a:lstStyle/>
                    <a:p>
                      <a:r>
                        <a:rPr lang="en-US" sz="1400" dirty="0"/>
                        <a:t>Good ways</a:t>
                      </a:r>
                    </a:p>
                  </a:txBody>
                  <a:tcPr/>
                </a:tc>
                <a:tc>
                  <a:txBody>
                    <a:bodyPr/>
                    <a:lstStyle/>
                    <a:p>
                      <a:r>
                        <a:rPr lang="en-US" sz="1400"/>
                        <a:t>Bad ways</a:t>
                      </a:r>
                      <a:endParaRPr lang="en-US" sz="1400" dirty="0"/>
                    </a:p>
                  </a:txBody>
                  <a:tcPr/>
                </a:tc>
                <a:extLst>
                  <a:ext uri="{0D108BD9-81ED-4DB2-BD59-A6C34878D82A}">
                    <a16:rowId xmlns:a16="http://schemas.microsoft.com/office/drawing/2014/main" val="631432928"/>
                  </a:ext>
                </a:extLst>
              </a:tr>
              <a:tr h="441025">
                <a:tc>
                  <a:txBody>
                    <a:bodyPr/>
                    <a:lstStyle/>
                    <a:p>
                      <a:endParaRPr lang="en-US"/>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txBody>
                  <a:tcPr/>
                </a:tc>
                <a:tc>
                  <a:txBody>
                    <a:bodyPr/>
                    <a:lstStyle/>
                    <a:p>
                      <a:endParaRPr lang="en-US"/>
                    </a:p>
                  </a:txBody>
                  <a:tcPr/>
                </a:tc>
                <a:extLst>
                  <a:ext uri="{0D108BD9-81ED-4DB2-BD59-A6C34878D82A}">
                    <a16:rowId xmlns:a16="http://schemas.microsoft.com/office/drawing/2014/main" val="84911810"/>
                  </a:ext>
                </a:extLst>
              </a:tr>
            </a:tbl>
          </a:graphicData>
        </a:graphic>
      </p:graphicFrame>
      <p:sp>
        <p:nvSpPr>
          <p:cNvPr id="6" name="TextBox 5">
            <a:extLst>
              <a:ext uri="{FF2B5EF4-FFF2-40B4-BE49-F238E27FC236}">
                <a16:creationId xmlns:a16="http://schemas.microsoft.com/office/drawing/2014/main" id="{44A7791D-A1D9-95C6-0668-778F103CDE42}"/>
              </a:ext>
            </a:extLst>
          </p:cNvPr>
          <p:cNvSpPr txBox="1"/>
          <p:nvPr/>
        </p:nvSpPr>
        <p:spPr>
          <a:xfrm>
            <a:off x="396874" y="3222624"/>
            <a:ext cx="6207125"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self-harm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7" name="Oval 6">
            <a:extLst>
              <a:ext uri="{FF2B5EF4-FFF2-40B4-BE49-F238E27FC236}">
                <a16:creationId xmlns:a16="http://schemas.microsoft.com/office/drawing/2014/main" id="{F83BBFA6-6B44-3427-BBBA-2BA9FEFEF00D}"/>
              </a:ext>
            </a:extLst>
          </p:cNvPr>
          <p:cNvSpPr/>
          <p:nvPr/>
        </p:nvSpPr>
        <p:spPr>
          <a:xfrm>
            <a:off x="2613742" y="5872725"/>
            <a:ext cx="1770062" cy="83343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1FEE33-96D0-387C-3A89-8D2A6086125B}"/>
              </a:ext>
            </a:extLst>
          </p:cNvPr>
          <p:cNvSpPr txBox="1"/>
          <p:nvPr/>
        </p:nvSpPr>
        <p:spPr>
          <a:xfrm>
            <a:off x="2743302" y="5916510"/>
            <a:ext cx="1483544"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t>Why do people self harm ?</a:t>
            </a:r>
            <a:endParaRPr lang="en-US"/>
          </a:p>
        </p:txBody>
      </p:sp>
    </p:spTree>
    <p:extLst>
      <p:ext uri="{BB962C8B-B14F-4D97-AF65-F5344CB8AC3E}">
        <p14:creationId xmlns:p14="http://schemas.microsoft.com/office/powerpoint/2010/main" val="1733419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8F24E7-0445-F7BA-F921-584396F418F4}"/>
              </a:ext>
            </a:extLst>
          </p:cNvPr>
          <p:cNvSpPr txBox="1"/>
          <p:nvPr/>
        </p:nvSpPr>
        <p:spPr>
          <a:xfrm>
            <a:off x="202791" y="196645"/>
            <a:ext cx="6476993"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0" dirty="0">
                <a:latin typeface="Aptos"/>
                <a:ea typeface="Segoe UI"/>
                <a:cs typeface="Segoe UI"/>
              </a:rPr>
              <a:t>Happiness is closely linked to our sense of connection </a:t>
            </a:r>
            <a:endParaRPr lang="en-US"/>
          </a:p>
          <a:p>
            <a:r>
              <a:rPr lang="en-US" sz="1400" baseline="0">
                <a:latin typeface="Aptos"/>
                <a:ea typeface="Segoe UI"/>
                <a:cs typeface="Segoe UI"/>
              </a:rPr>
              <a:t>with others, as relationships provide support, belonging, </a:t>
            </a:r>
            <a:endParaRPr lang="en-US">
              <a:latin typeface="Aptos"/>
              <a:ea typeface="Segoe UI"/>
              <a:cs typeface="Segoe UI"/>
            </a:endParaRPr>
          </a:p>
          <a:p>
            <a:r>
              <a:rPr lang="en-US" sz="1400" baseline="0" dirty="0">
                <a:latin typeface="Aptos"/>
                <a:ea typeface="Segoe UI"/>
                <a:cs typeface="Segoe UI"/>
              </a:rPr>
              <a:t>and shared meaning in our lives. For teenagers in </a:t>
            </a:r>
            <a:endParaRPr lang="en-US" dirty="0">
              <a:latin typeface="Aptos"/>
              <a:ea typeface="Segoe UI"/>
              <a:cs typeface="Segoe UI"/>
            </a:endParaRPr>
          </a:p>
          <a:p>
            <a:r>
              <a:rPr lang="en-US" sz="1400" baseline="0" dirty="0">
                <a:latin typeface="Aptos"/>
                <a:ea typeface="Segoe UI"/>
                <a:cs typeface="Segoe UI"/>
              </a:rPr>
              <a:t>particular, it is important that you are encouraged and</a:t>
            </a:r>
            <a:endParaRPr lang="en-US">
              <a:latin typeface="Aptos"/>
              <a:ea typeface="Segoe UI"/>
              <a:cs typeface="Segoe UI"/>
            </a:endParaRPr>
          </a:p>
          <a:p>
            <a:r>
              <a:rPr lang="en-US" sz="1400" dirty="0">
                <a:latin typeface="Aptos"/>
                <a:ea typeface="Segoe UI"/>
                <a:cs typeface="Segoe UI"/>
              </a:rPr>
              <a:t> </a:t>
            </a:r>
            <a:r>
              <a:rPr lang="en-US" sz="1400" baseline="0" dirty="0">
                <a:latin typeface="Aptos"/>
                <a:ea typeface="Segoe UI"/>
                <a:cs typeface="Segoe UI"/>
              </a:rPr>
              <a:t>supported to explore what makes you feel happy and </a:t>
            </a:r>
            <a:endParaRPr lang="en-US">
              <a:latin typeface="Aptos"/>
              <a:ea typeface="Segoe UI"/>
              <a:cs typeface="Segoe UI"/>
            </a:endParaRPr>
          </a:p>
          <a:p>
            <a:r>
              <a:rPr lang="en-US" sz="1400" baseline="0">
                <a:latin typeface="Aptos"/>
                <a:ea typeface="Segoe UI"/>
                <a:cs typeface="Segoe UI"/>
              </a:rPr>
              <a:t>what contributes to feelings of unhappiness, helping to</a:t>
            </a:r>
            <a:endParaRPr lang="en-US">
              <a:latin typeface="Aptos"/>
              <a:ea typeface="Segoe UI"/>
              <a:cs typeface="Segoe UI"/>
            </a:endParaRPr>
          </a:p>
          <a:p>
            <a:r>
              <a:rPr lang="en-US" sz="1400" dirty="0">
                <a:latin typeface="Aptos"/>
                <a:ea typeface="Segoe UI"/>
                <a:cs typeface="Segoe UI"/>
              </a:rPr>
              <a:t> </a:t>
            </a:r>
            <a:r>
              <a:rPr lang="en-US" sz="1400" baseline="0" dirty="0">
                <a:latin typeface="Aptos"/>
                <a:ea typeface="Segoe UI"/>
                <a:cs typeface="Segoe UI"/>
              </a:rPr>
              <a:t>build emotional awareness and resilience. At the same </a:t>
            </a:r>
            <a:endParaRPr lang="en-US">
              <a:latin typeface="Aptos"/>
              <a:ea typeface="Segoe UI"/>
              <a:cs typeface="Segoe UI"/>
            </a:endParaRPr>
          </a:p>
          <a:p>
            <a:r>
              <a:rPr lang="en-US" sz="1400" baseline="0" dirty="0">
                <a:latin typeface="Aptos"/>
                <a:ea typeface="Segoe UI"/>
                <a:cs typeface="Segoe UI"/>
              </a:rPr>
              <a:t>time, you should understand that experiences of loneliness are common and can affect almost everyone at certain points in life; such feelings are not a sign of failure or weakness but a natural part of being human. By </a:t>
            </a:r>
            <a:r>
              <a:rPr lang="en-US" sz="1400" baseline="0" dirty="0" err="1">
                <a:latin typeface="Aptos"/>
                <a:ea typeface="Segoe UI"/>
                <a:cs typeface="Segoe UI"/>
              </a:rPr>
              <a:t>normalising</a:t>
            </a:r>
            <a:r>
              <a:rPr lang="en-US" sz="1400" baseline="0" dirty="0">
                <a:latin typeface="Aptos"/>
                <a:ea typeface="Segoe UI"/>
                <a:cs typeface="Segoe UI"/>
              </a:rPr>
              <a:t> these experiences and fostering open conversations, young people can learn to navigate their emotions with confidence and without shame.</a:t>
            </a:r>
            <a:r>
              <a:rPr lang="en-US" sz="1400" dirty="0">
                <a:latin typeface="Aptos"/>
                <a:ea typeface="Segoe UI"/>
                <a:cs typeface="Segoe UI"/>
              </a:rPr>
              <a:t>​</a:t>
            </a:r>
            <a:endParaRPr lang="en-US"/>
          </a:p>
          <a:p>
            <a:pPr algn="ctr" rtl="0"/>
            <a:r>
              <a:rPr lang="en-US" sz="1800">
                <a:latin typeface="Arial"/>
                <a:ea typeface="Segoe UI"/>
                <a:cs typeface="Segoe UI"/>
              </a:rPr>
              <a:t>​</a:t>
            </a:r>
          </a:p>
          <a:p>
            <a:pPr algn="ctr"/>
            <a:endParaRPr lang="en-US"/>
          </a:p>
        </p:txBody>
      </p:sp>
      <p:pic>
        <p:nvPicPr>
          <p:cNvPr id="6" name="Picture 5" descr="To the Mom of a Lonely Teen - Her View From Home">
            <a:extLst>
              <a:ext uri="{FF2B5EF4-FFF2-40B4-BE49-F238E27FC236}">
                <a16:creationId xmlns:a16="http://schemas.microsoft.com/office/drawing/2014/main" id="{26F02FE8-FCC2-5872-8347-D392CF3FA2E7}"/>
              </a:ext>
            </a:extLst>
          </p:cNvPr>
          <p:cNvPicPr>
            <a:picLocks noChangeAspect="1"/>
          </p:cNvPicPr>
          <p:nvPr/>
        </p:nvPicPr>
        <p:blipFill>
          <a:blip r:embed="rId2"/>
          <a:srcRect l="-154" r="20493" b="-235"/>
          <a:stretch>
            <a:fillRect/>
          </a:stretch>
        </p:blipFill>
        <p:spPr>
          <a:xfrm>
            <a:off x="4628143" y="336909"/>
            <a:ext cx="1799477" cy="1351118"/>
          </a:xfrm>
          <a:prstGeom prst="rect">
            <a:avLst/>
          </a:prstGeom>
        </p:spPr>
      </p:pic>
      <p:pic>
        <p:nvPicPr>
          <p:cNvPr id="7" name="Picture 6" descr="A close-up of a text&#10;&#10;AI-generated content may be incorrect.">
            <a:extLst>
              <a:ext uri="{FF2B5EF4-FFF2-40B4-BE49-F238E27FC236}">
                <a16:creationId xmlns:a16="http://schemas.microsoft.com/office/drawing/2014/main" id="{B25D0822-EB81-D2C4-66D2-0FFC20B66D5A}"/>
              </a:ext>
            </a:extLst>
          </p:cNvPr>
          <p:cNvPicPr>
            <a:picLocks noChangeAspect="1"/>
          </p:cNvPicPr>
          <p:nvPr/>
        </p:nvPicPr>
        <p:blipFill>
          <a:blip r:embed="rId3"/>
          <a:srcRect r="268" b="6934"/>
          <a:stretch>
            <a:fillRect/>
          </a:stretch>
        </p:blipFill>
        <p:spPr>
          <a:xfrm>
            <a:off x="442451" y="2999607"/>
            <a:ext cx="5981599" cy="3144042"/>
          </a:xfrm>
          <a:prstGeom prst="rect">
            <a:avLst/>
          </a:prstGeom>
          <a:ln>
            <a:solidFill>
              <a:schemeClr val="tx1"/>
            </a:solidFill>
          </a:ln>
        </p:spPr>
      </p:pic>
      <p:sp>
        <p:nvSpPr>
          <p:cNvPr id="8" name="TextBox 7">
            <a:extLst>
              <a:ext uri="{FF2B5EF4-FFF2-40B4-BE49-F238E27FC236}">
                <a16:creationId xmlns:a16="http://schemas.microsoft.com/office/drawing/2014/main" id="{81191E21-1F6D-D53C-73BF-261F040648DD}"/>
              </a:ext>
            </a:extLst>
          </p:cNvPr>
          <p:cNvSpPr txBox="1"/>
          <p:nvPr/>
        </p:nvSpPr>
        <p:spPr>
          <a:xfrm>
            <a:off x="436306" y="6280355"/>
            <a:ext cx="2986549"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rtl="0">
              <a:buFont typeface="Arial"/>
              <a:buChar char="•"/>
            </a:pPr>
            <a:r>
              <a:rPr lang="en-GB" sz="1400" baseline="0">
                <a:latin typeface="Arial"/>
                <a:ea typeface="Arial"/>
                <a:cs typeface="Arial"/>
              </a:rPr>
              <a:t>Get plenty of sleep.</a:t>
            </a:r>
            <a:r>
              <a:rPr lang="en-US" sz="1400">
                <a:latin typeface="Arial"/>
                <a:ea typeface="Arial"/>
                <a:cs typeface="Arial"/>
              </a:rPr>
              <a:t>​</a:t>
            </a:r>
            <a:endParaRPr lang="en-US"/>
          </a:p>
          <a:p>
            <a:pPr marL="285750" lvl="0" indent="-285750" rtl="0">
              <a:buFont typeface="Arial"/>
              <a:buChar char="•"/>
            </a:pPr>
            <a:r>
              <a:rPr lang="en-GB" sz="1400" baseline="0">
                <a:latin typeface="Arial"/>
                <a:ea typeface="Arial"/>
                <a:cs typeface="Arial"/>
              </a:rPr>
              <a:t>Eat well.</a:t>
            </a:r>
            <a:r>
              <a:rPr lang="en-US" sz="1400">
                <a:latin typeface="Arial"/>
                <a:ea typeface="Arial"/>
                <a:cs typeface="Arial"/>
              </a:rPr>
              <a:t>​</a:t>
            </a:r>
          </a:p>
          <a:p>
            <a:pPr marL="285750" lvl="0" indent="-285750" rtl="0">
              <a:buFont typeface="Arial"/>
              <a:buChar char="•"/>
            </a:pPr>
            <a:r>
              <a:rPr lang="en-GB" sz="1400" baseline="0">
                <a:latin typeface="Arial"/>
                <a:ea typeface="Arial"/>
                <a:cs typeface="Arial"/>
              </a:rPr>
              <a:t>Spend time with friends.</a:t>
            </a:r>
            <a:r>
              <a:rPr lang="en-US" sz="1400">
                <a:latin typeface="Arial"/>
                <a:ea typeface="Arial"/>
                <a:cs typeface="Arial"/>
              </a:rPr>
              <a:t>​</a:t>
            </a:r>
          </a:p>
          <a:p>
            <a:pPr marL="285750" lvl="0" indent="-285750" rtl="0">
              <a:buFont typeface="Arial"/>
              <a:buChar char="•"/>
            </a:pPr>
            <a:r>
              <a:rPr lang="en-GB" sz="1400" baseline="0">
                <a:latin typeface="Arial"/>
                <a:ea typeface="Arial"/>
                <a:cs typeface="Arial"/>
              </a:rPr>
              <a:t>Talk about your feelings regularly.</a:t>
            </a:r>
            <a:r>
              <a:rPr lang="en-US" sz="1400">
                <a:latin typeface="Arial"/>
                <a:ea typeface="Arial"/>
                <a:cs typeface="Arial"/>
              </a:rPr>
              <a:t>​</a:t>
            </a:r>
          </a:p>
          <a:p>
            <a:pPr marL="285750" lvl="0" indent="-285750" rtl="0">
              <a:buFont typeface="Arial"/>
              <a:buChar char="•"/>
            </a:pPr>
            <a:r>
              <a:rPr lang="en-GB" sz="1400" baseline="0">
                <a:latin typeface="Arial"/>
                <a:ea typeface="Arial"/>
                <a:cs typeface="Arial"/>
              </a:rPr>
              <a:t>Reduce alcohol consumption.</a:t>
            </a:r>
            <a:r>
              <a:rPr lang="en-US" sz="1400">
                <a:latin typeface="Arial"/>
                <a:ea typeface="Arial"/>
                <a:cs typeface="Arial"/>
              </a:rPr>
              <a:t>​</a:t>
            </a:r>
          </a:p>
          <a:p>
            <a:pPr marL="285750" lvl="0" indent="-285750" rtl="0">
              <a:buFont typeface="Arial"/>
              <a:buChar char="•"/>
            </a:pPr>
            <a:r>
              <a:rPr lang="en-GB" sz="1400" baseline="0">
                <a:latin typeface="Arial"/>
                <a:ea typeface="Arial"/>
                <a:cs typeface="Arial"/>
              </a:rPr>
              <a:t>Keep active and eat well.</a:t>
            </a:r>
            <a:r>
              <a:rPr lang="en-US" sz="1400">
                <a:latin typeface="Arial"/>
                <a:ea typeface="Arial"/>
                <a:cs typeface="Arial"/>
              </a:rPr>
              <a:t>​</a:t>
            </a:r>
          </a:p>
          <a:p>
            <a:pPr marL="285750" lvl="0" indent="-285750" rtl="0">
              <a:buFont typeface="Arial"/>
              <a:buChar char="•"/>
            </a:pPr>
            <a:r>
              <a:rPr lang="en-GB" sz="1400" baseline="0">
                <a:latin typeface="Arial"/>
                <a:ea typeface="Arial"/>
                <a:cs typeface="Arial"/>
              </a:rPr>
              <a:t>Develop new skills.</a:t>
            </a:r>
            <a:r>
              <a:rPr lang="en-US" sz="1400">
                <a:latin typeface="Arial"/>
                <a:ea typeface="Arial"/>
                <a:cs typeface="Arial"/>
              </a:rPr>
              <a:t>​</a:t>
            </a:r>
          </a:p>
          <a:p>
            <a:pPr marL="285750" indent="-285750">
              <a:buFont typeface="Arial"/>
              <a:buChar char="•"/>
            </a:pPr>
            <a:r>
              <a:rPr lang="en-GB" sz="1400" baseline="0">
                <a:latin typeface="Arial"/>
                <a:ea typeface="Arial"/>
                <a:cs typeface="Arial"/>
              </a:rPr>
              <a:t>Relax and enjoy your hobbies.</a:t>
            </a:r>
            <a:endParaRPr lang="en-US" sz="1400">
              <a:latin typeface="Arial"/>
              <a:ea typeface="Arial"/>
              <a:cs typeface="Arial"/>
            </a:endParaRPr>
          </a:p>
          <a:p>
            <a:pPr marL="285750" indent="-285750">
              <a:buFont typeface="Arial"/>
              <a:buChar char="•"/>
            </a:pPr>
            <a:r>
              <a:rPr lang="en-GB" sz="1400" dirty="0">
                <a:latin typeface="Arial"/>
                <a:ea typeface="Arial"/>
                <a:cs typeface="Arial"/>
              </a:rPr>
              <a:t>Set </a:t>
            </a:r>
            <a:r>
              <a:rPr lang="en-GB" sz="1400" err="1">
                <a:latin typeface="Arial"/>
                <a:ea typeface="Arial"/>
                <a:cs typeface="Arial"/>
              </a:rPr>
              <a:t>realisti</a:t>
            </a:r>
            <a:r>
              <a:rPr lang="en-GB" sz="1400">
                <a:latin typeface="Arial"/>
                <a:ea typeface="Arial"/>
                <a:cs typeface="Arial"/>
              </a:rPr>
              <a:t>c goals</a:t>
            </a:r>
            <a:endParaRPr lang="en-GB" sz="1400" dirty="0">
              <a:latin typeface="Arial"/>
              <a:ea typeface="Arial"/>
              <a:cs typeface="Arial"/>
            </a:endParaRPr>
          </a:p>
          <a:p>
            <a:pPr marL="712470" indent="-712470">
              <a:buFont typeface="Arial"/>
              <a:buChar char="•"/>
            </a:pPr>
            <a:endParaRPr lang="en-GB" sz="1400" dirty="0">
              <a:latin typeface="Arial"/>
              <a:ea typeface="Arial"/>
              <a:cs typeface="Arial"/>
            </a:endParaRPr>
          </a:p>
          <a:p>
            <a:pPr lvl="0"/>
            <a:r>
              <a:rPr lang="en-US" sz="3600">
                <a:latin typeface="Arial"/>
                <a:ea typeface="Arial"/>
                <a:cs typeface="Arial"/>
              </a:rPr>
              <a:t>​</a:t>
            </a:r>
            <a:endParaRPr lang="en-US" sz="1400">
              <a:latin typeface="Arial"/>
              <a:ea typeface="Arial"/>
              <a:cs typeface="Arial"/>
            </a:endParaRPr>
          </a:p>
          <a:p>
            <a:pPr algn="ctr"/>
            <a:endParaRPr lang="en-US"/>
          </a:p>
        </p:txBody>
      </p:sp>
      <p:sp>
        <p:nvSpPr>
          <p:cNvPr id="10" name="TextBox 9">
            <a:extLst>
              <a:ext uri="{FF2B5EF4-FFF2-40B4-BE49-F238E27FC236}">
                <a16:creationId xmlns:a16="http://schemas.microsoft.com/office/drawing/2014/main" id="{2B9336C7-5085-2545-B4A7-272EB8F7DE08}"/>
              </a:ext>
            </a:extLst>
          </p:cNvPr>
          <p:cNvSpPr txBox="1"/>
          <p:nvPr/>
        </p:nvSpPr>
        <p:spPr>
          <a:xfrm>
            <a:off x="3418503" y="6286499"/>
            <a:ext cx="3002166" cy="224676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else works for you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2599944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6B52DAC-892B-0A73-8802-4552510A628C}"/>
              </a:ext>
            </a:extLst>
          </p:cNvPr>
          <p:cNvSpPr txBox="1"/>
          <p:nvPr/>
        </p:nvSpPr>
        <p:spPr>
          <a:xfrm>
            <a:off x="325042" y="268218"/>
            <a:ext cx="6321852" cy="1846659"/>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Drugs and Addiction</a:t>
            </a:r>
          </a:p>
          <a:p>
            <a:endParaRPr lang="en-US" sz="1400" b="1" dirty="0"/>
          </a:p>
          <a:p>
            <a:pPr>
              <a:spcBef>
                <a:spcPts val="1200"/>
              </a:spcBef>
              <a:spcAft>
                <a:spcPts val="1200"/>
              </a:spcAft>
            </a:pPr>
            <a:r>
              <a:rPr lang="en-GB" sz="1400" b="1">
                <a:latin typeface="Aptos"/>
                <a:ea typeface="Calibri"/>
                <a:cs typeface="Calibri"/>
              </a:rPr>
              <a:t>Drugs</a:t>
            </a:r>
            <a:r>
              <a:rPr lang="en-GB" sz="1400" b="1" dirty="0">
                <a:latin typeface="Aptos"/>
                <a:ea typeface="Calibri"/>
                <a:cs typeface="Calibri"/>
              </a:rPr>
              <a:t> </a:t>
            </a:r>
            <a:r>
              <a:rPr lang="en-GB" sz="1400">
                <a:latin typeface="Aptos"/>
                <a:ea typeface="Calibri"/>
                <a:cs typeface="Calibri"/>
              </a:rPr>
              <a:t>are defined as “a medicine or other substance which has a physiological effect when ingested or otherwise introduced into the body”</a:t>
            </a:r>
            <a:endParaRPr lang="en-US" sz="1400">
              <a:latin typeface="Aptos"/>
              <a:ea typeface="Calibri"/>
              <a:cs typeface="Calibri"/>
            </a:endParaRPr>
          </a:p>
          <a:p>
            <a:pPr>
              <a:spcBef>
                <a:spcPts val="1200"/>
              </a:spcBef>
              <a:spcAft>
                <a:spcPts val="1200"/>
              </a:spcAft>
            </a:pPr>
            <a:r>
              <a:rPr lang="en-GB" sz="1400" b="1">
                <a:latin typeface="Aptos"/>
                <a:ea typeface="Calibri"/>
                <a:cs typeface="Calibri"/>
              </a:rPr>
              <a:t>Substance misuse</a:t>
            </a:r>
            <a:r>
              <a:rPr lang="en-GB" sz="1400" dirty="0">
                <a:latin typeface="Aptos"/>
                <a:ea typeface="Calibri"/>
                <a:cs typeface="Calibri"/>
              </a:rPr>
              <a:t> refers to any substance used for purposes other than those intended, can be dangerous and could even cause death.</a:t>
            </a:r>
            <a:endParaRPr lang="en-US" sz="1400">
              <a:latin typeface="Aptos"/>
            </a:endParaRPr>
          </a:p>
        </p:txBody>
      </p:sp>
      <p:graphicFrame>
        <p:nvGraphicFramePr>
          <p:cNvPr id="5" name="Table 4">
            <a:extLst>
              <a:ext uri="{FF2B5EF4-FFF2-40B4-BE49-F238E27FC236}">
                <a16:creationId xmlns:a16="http://schemas.microsoft.com/office/drawing/2014/main" id="{05858630-F53A-FC60-F840-5D6CF3572F82}"/>
              </a:ext>
            </a:extLst>
          </p:cNvPr>
          <p:cNvGraphicFramePr>
            <a:graphicFrameLocks noGrp="1"/>
          </p:cNvGraphicFramePr>
          <p:nvPr>
            <p:extLst>
              <p:ext uri="{D42A27DB-BD31-4B8C-83A1-F6EECF244321}">
                <p14:modId xmlns:p14="http://schemas.microsoft.com/office/powerpoint/2010/main" val="3239003798"/>
              </p:ext>
            </p:extLst>
          </p:nvPr>
        </p:nvGraphicFramePr>
        <p:xfrm>
          <a:off x="327906" y="2283247"/>
          <a:ext cx="6263936" cy="6425004"/>
        </p:xfrm>
        <a:graphic>
          <a:graphicData uri="http://schemas.openxmlformats.org/drawingml/2006/table">
            <a:tbl>
              <a:tblPr firstRow="1" bandRow="1">
                <a:tableStyleId>{5940675A-B579-460E-94D1-54222C63F5DA}</a:tableStyleId>
              </a:tblPr>
              <a:tblGrid>
                <a:gridCol w="3131968">
                  <a:extLst>
                    <a:ext uri="{9D8B030D-6E8A-4147-A177-3AD203B41FA5}">
                      <a16:colId xmlns:a16="http://schemas.microsoft.com/office/drawing/2014/main" val="948975999"/>
                    </a:ext>
                  </a:extLst>
                </a:gridCol>
                <a:gridCol w="3131968">
                  <a:extLst>
                    <a:ext uri="{9D8B030D-6E8A-4147-A177-3AD203B41FA5}">
                      <a16:colId xmlns:a16="http://schemas.microsoft.com/office/drawing/2014/main" val="1565410606"/>
                    </a:ext>
                  </a:extLst>
                </a:gridCol>
              </a:tblGrid>
              <a:tr h="3212502">
                <a:tc>
                  <a:txBody>
                    <a:bodyPr/>
                    <a:lstStyle/>
                    <a:p>
                      <a:r>
                        <a:rPr lang="en-US" sz="1400">
                          <a:latin typeface="Aptos"/>
                        </a:rPr>
                        <a:t>What is a prescription drug ?</a:t>
                      </a:r>
                    </a:p>
                  </a:txBody>
                  <a:tcPr/>
                </a:tc>
                <a:tc>
                  <a:txBody>
                    <a:bodyPr/>
                    <a:lstStyle/>
                    <a:p>
                      <a:pPr lvl="0">
                        <a:buNone/>
                      </a:pPr>
                      <a:r>
                        <a:rPr lang="en-GB" sz="1400" b="0" i="0" u="none" strike="noStrike" noProof="0">
                          <a:solidFill>
                            <a:srgbClr val="000000"/>
                          </a:solidFill>
                          <a:latin typeface="Aptos"/>
                          <a:ea typeface="Calibri"/>
                          <a:cs typeface="Calibri"/>
                        </a:rPr>
                        <a:t>Why do some people need prescription drugs?</a:t>
                      </a:r>
                      <a:endParaRPr lang="en-US" sz="1400">
                        <a:latin typeface="Aptos"/>
                      </a:endParaRPr>
                    </a:p>
                  </a:txBody>
                  <a:tcPr/>
                </a:tc>
                <a:extLst>
                  <a:ext uri="{0D108BD9-81ED-4DB2-BD59-A6C34878D82A}">
                    <a16:rowId xmlns:a16="http://schemas.microsoft.com/office/drawing/2014/main" val="1614834848"/>
                  </a:ext>
                </a:extLst>
              </a:tr>
              <a:tr h="3212502">
                <a:tc>
                  <a:txBody>
                    <a:bodyPr/>
                    <a:lstStyle/>
                    <a:p>
                      <a:pPr lvl="0">
                        <a:buNone/>
                      </a:pPr>
                      <a:r>
                        <a:rPr lang="en-GB" sz="1400" b="0" i="0" u="none" strike="noStrike" noProof="0">
                          <a:solidFill>
                            <a:srgbClr val="000000"/>
                          </a:solidFill>
                          <a:latin typeface="Aptos"/>
                          <a:ea typeface="Calibri"/>
                          <a:cs typeface="Calibri"/>
                        </a:rPr>
                        <a:t>How can prescription drugs be misused?</a:t>
                      </a:r>
                      <a:endParaRPr lang="en-US" sz="1400">
                        <a:latin typeface="Aptos"/>
                      </a:endParaRPr>
                    </a:p>
                  </a:txBody>
                  <a:tcPr/>
                </a:tc>
                <a:tc>
                  <a:txBody>
                    <a:bodyPr/>
                    <a:lstStyle/>
                    <a:p>
                      <a:pPr lvl="0">
                        <a:buNone/>
                      </a:pPr>
                      <a:r>
                        <a:rPr lang="en-GB" sz="1400" b="0" i="0" u="none" strike="noStrike" noProof="0">
                          <a:solidFill>
                            <a:srgbClr val="000000"/>
                          </a:solidFill>
                          <a:latin typeface="Aptos"/>
                          <a:ea typeface="Calibri"/>
                          <a:cs typeface="Calibri"/>
                        </a:rPr>
                        <a:t>What are some of the consequences of misusing prescription drugs?</a:t>
                      </a:r>
                      <a:endParaRPr lang="en-US" sz="1400">
                        <a:latin typeface="Aptos"/>
                      </a:endParaRPr>
                    </a:p>
                  </a:txBody>
                  <a:tcPr/>
                </a:tc>
                <a:extLst>
                  <a:ext uri="{0D108BD9-81ED-4DB2-BD59-A6C34878D82A}">
                    <a16:rowId xmlns:a16="http://schemas.microsoft.com/office/drawing/2014/main" val="2326560610"/>
                  </a:ext>
                </a:extLst>
              </a:tr>
            </a:tbl>
          </a:graphicData>
        </a:graphic>
      </p:graphicFrame>
    </p:spTree>
    <p:extLst>
      <p:ext uri="{BB962C8B-B14F-4D97-AF65-F5344CB8AC3E}">
        <p14:creationId xmlns:p14="http://schemas.microsoft.com/office/powerpoint/2010/main" val="3993776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1355DA-2F02-34A0-8A5D-3B6866DE52AF}"/>
              </a:ext>
            </a:extLst>
          </p:cNvPr>
          <p:cNvSpPr txBox="1"/>
          <p:nvPr/>
        </p:nvSpPr>
        <p:spPr>
          <a:xfrm>
            <a:off x="363071" y="363070"/>
            <a:ext cx="6158752"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Should doctors give out fewer </a:t>
            </a:r>
            <a:r>
              <a:rPr lang="en-US" sz="1400"/>
              <a:t>prescription</a:t>
            </a:r>
            <a:r>
              <a:rPr lang="en-US" sz="1400" dirty="0"/>
              <a:t> drugs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sz="1400" dirty="0"/>
          </a:p>
          <a:p>
            <a:r>
              <a:rPr lang="en-US" sz="1400" dirty="0"/>
              <a:t>What are </a:t>
            </a:r>
            <a:r>
              <a:rPr lang="en-US" sz="1400"/>
              <a:t>sedatives ?</a:t>
            </a:r>
            <a:endParaRPr lang="en-US" sz="1400" dirty="0"/>
          </a:p>
          <a:p>
            <a:r>
              <a:rPr lang="en-US" sz="1400"/>
              <a:t>________________________________________________________________________________________________________________________________________________</a:t>
            </a:r>
            <a:endParaRPr lang="en-US" sz="1400" dirty="0"/>
          </a:p>
          <a:p>
            <a:endParaRPr lang="en-US" sz="1400" dirty="0"/>
          </a:p>
          <a:p>
            <a:r>
              <a:rPr lang="en-US" sz="1400" dirty="0"/>
              <a:t>What is </a:t>
            </a:r>
            <a:r>
              <a:rPr lang="en-US" sz="1400" dirty="0" err="1"/>
              <a:t>anaesthetic</a:t>
            </a:r>
            <a:r>
              <a:rPr lang="en-US" sz="1400" dirty="0"/>
              <a:t> ?</a:t>
            </a:r>
          </a:p>
          <a:p>
            <a:r>
              <a:rPr lang="en-US" sz="1400"/>
              <a:t>________________________________________________________________________________________________________________________________________________</a:t>
            </a:r>
            <a:endParaRPr lang="en-US" sz="1400" dirty="0"/>
          </a:p>
        </p:txBody>
      </p:sp>
      <p:sp>
        <p:nvSpPr>
          <p:cNvPr id="5" name="TextBox 4">
            <a:extLst>
              <a:ext uri="{FF2B5EF4-FFF2-40B4-BE49-F238E27FC236}">
                <a16:creationId xmlns:a16="http://schemas.microsoft.com/office/drawing/2014/main" id="{B6079FBC-8760-298B-CF9F-87B1C17A4159}"/>
              </a:ext>
            </a:extLst>
          </p:cNvPr>
          <p:cNvSpPr txBox="1"/>
          <p:nvPr/>
        </p:nvSpPr>
        <p:spPr>
          <a:xfrm>
            <a:off x="350275" y="3797710"/>
            <a:ext cx="4191000" cy="27930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Aptos"/>
                <a:ea typeface="Segoe UI"/>
                <a:cs typeface="Segoe UI"/>
              </a:rPr>
              <a:t>Spiking</a:t>
            </a:r>
            <a:endParaRPr lang="en-US">
              <a:latin typeface="Aptos"/>
              <a:ea typeface="Segoe UI"/>
              <a:cs typeface="Segoe UI"/>
            </a:endParaRPr>
          </a:p>
          <a:p>
            <a:r>
              <a:rPr lang="en-US" sz="1400">
                <a:latin typeface="Aptos"/>
                <a:ea typeface="Segoe UI"/>
                <a:cs typeface="Segoe UI"/>
              </a:rPr>
              <a:t>In October 2021, police reported over 200 cases of young people's drinks being 'spiked' with illegal drugs in nightclubs and pubs. ​</a:t>
            </a:r>
            <a:endParaRPr lang="en-US"/>
          </a:p>
          <a:p>
            <a:pPr rtl="0"/>
            <a:r>
              <a:rPr lang="en-US" sz="1400">
                <a:latin typeface="Aptos"/>
                <a:ea typeface="Segoe UI"/>
                <a:cs typeface="Segoe UI"/>
              </a:rPr>
              <a:t>​</a:t>
            </a:r>
          </a:p>
          <a:p>
            <a:r>
              <a:rPr lang="en-US" sz="1400" dirty="0">
                <a:latin typeface="Aptos"/>
                <a:ea typeface="Segoe UI"/>
                <a:cs typeface="Segoe UI"/>
              </a:rPr>
              <a:t>Rates of 'needle' spiking have also increased where young people have been injected with a drug without them knowing. This has​ resulted in </a:t>
            </a:r>
            <a:r>
              <a:rPr lang="en-US" sz="1400" dirty="0" err="1">
                <a:latin typeface="Aptos"/>
                <a:ea typeface="Segoe UI"/>
                <a:cs typeface="Segoe UI"/>
              </a:rPr>
              <a:t>hospitalisation</a:t>
            </a:r>
            <a:r>
              <a:rPr lang="en-US" sz="1400" dirty="0">
                <a:latin typeface="Aptos"/>
                <a:ea typeface="Segoe UI"/>
                <a:cs typeface="Segoe UI"/>
              </a:rPr>
              <a:t> for some.​</a:t>
            </a:r>
          </a:p>
          <a:p>
            <a:pPr rtl="0"/>
            <a:r>
              <a:rPr lang="en-US" sz="3150">
                <a:latin typeface="Calibri"/>
                <a:ea typeface="Segoe UI"/>
                <a:cs typeface="Segoe UI"/>
              </a:rPr>
              <a:t>​</a:t>
            </a:r>
          </a:p>
          <a:p>
            <a:pPr algn="ctr"/>
            <a:endParaRPr lang="en-US"/>
          </a:p>
        </p:txBody>
      </p:sp>
      <p:pic>
        <p:nvPicPr>
          <p:cNvPr id="6" name="Picture 5" descr="Drink spiking: Signs to look out for and how to tell if you've been ...">
            <a:extLst>
              <a:ext uri="{FF2B5EF4-FFF2-40B4-BE49-F238E27FC236}">
                <a16:creationId xmlns:a16="http://schemas.microsoft.com/office/drawing/2014/main" id="{3D4A68D2-BEA8-8B46-5F1F-177FCE50B7AD}"/>
              </a:ext>
            </a:extLst>
          </p:cNvPr>
          <p:cNvPicPr>
            <a:picLocks noChangeAspect="1"/>
          </p:cNvPicPr>
          <p:nvPr/>
        </p:nvPicPr>
        <p:blipFill>
          <a:blip r:embed="rId2"/>
          <a:srcRect r="242"/>
          <a:stretch>
            <a:fillRect/>
          </a:stretch>
        </p:blipFill>
        <p:spPr>
          <a:xfrm>
            <a:off x="4680616" y="4049661"/>
            <a:ext cx="1739927" cy="1560871"/>
          </a:xfrm>
          <a:prstGeom prst="rect">
            <a:avLst/>
          </a:prstGeom>
        </p:spPr>
      </p:pic>
      <p:sp>
        <p:nvSpPr>
          <p:cNvPr id="7" name="TextBox 6">
            <a:extLst>
              <a:ext uri="{FF2B5EF4-FFF2-40B4-BE49-F238E27FC236}">
                <a16:creationId xmlns:a16="http://schemas.microsoft.com/office/drawing/2014/main" id="{2CC4193E-8944-FC01-B0C5-F0CD312B7912}"/>
              </a:ext>
            </a:extLst>
          </p:cNvPr>
          <p:cNvSpPr txBox="1"/>
          <p:nvPr/>
        </p:nvSpPr>
        <p:spPr>
          <a:xfrm>
            <a:off x="350274" y="5899355"/>
            <a:ext cx="605912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r>
              <a:rPr lang="en-GB" sz="1400" b="1" baseline="0" dirty="0">
                <a:latin typeface="Aptos"/>
                <a:ea typeface="Arial"/>
                <a:cs typeface="Arial"/>
              </a:rPr>
              <a:t>GHB</a:t>
            </a:r>
            <a:r>
              <a:rPr lang="en-GB" sz="1400" baseline="0" dirty="0">
                <a:latin typeface="Aptos"/>
                <a:ea typeface="Arial"/>
                <a:cs typeface="Arial"/>
              </a:rPr>
              <a:t> (</a:t>
            </a:r>
            <a:r>
              <a:rPr lang="en-GB" sz="1400" baseline="0" dirty="0" err="1">
                <a:latin typeface="Aptos"/>
                <a:ea typeface="Arial"/>
                <a:cs typeface="Arial"/>
              </a:rPr>
              <a:t>gammahydroxybutrate</a:t>
            </a:r>
            <a:r>
              <a:rPr lang="en-GB" sz="1400" baseline="0" dirty="0">
                <a:latin typeface="Aptos"/>
                <a:ea typeface="Arial"/>
                <a:cs typeface="Arial"/>
              </a:rPr>
              <a:t>) and </a:t>
            </a:r>
            <a:r>
              <a:rPr lang="en-GB" sz="1400" b="1" baseline="0" dirty="0">
                <a:latin typeface="Aptos"/>
                <a:ea typeface="Arial"/>
                <a:cs typeface="Arial"/>
              </a:rPr>
              <a:t>GBL</a:t>
            </a:r>
            <a:r>
              <a:rPr lang="en-GB" sz="1400" baseline="0" dirty="0">
                <a:latin typeface="Aptos"/>
                <a:ea typeface="Arial"/>
                <a:cs typeface="Arial"/>
              </a:rPr>
              <a:t> (</a:t>
            </a:r>
            <a:r>
              <a:rPr lang="en-GB" sz="1400" baseline="0" dirty="0" err="1">
                <a:latin typeface="Aptos"/>
                <a:ea typeface="Arial"/>
                <a:cs typeface="Arial"/>
              </a:rPr>
              <a:t>gammabutyrolactone</a:t>
            </a:r>
            <a:r>
              <a:rPr lang="en-GB" sz="1400" baseline="0" dirty="0">
                <a:latin typeface="Aptos"/>
                <a:ea typeface="Arial"/>
                <a:cs typeface="Arial"/>
              </a:rPr>
              <a:t>) are closely related drugs with similar sedative and anaesthetic effects.</a:t>
            </a:r>
            <a:r>
              <a:rPr lang="en-US" sz="1400" dirty="0">
                <a:latin typeface="Aptos"/>
                <a:ea typeface="Arial"/>
                <a:cs typeface="Arial"/>
              </a:rPr>
              <a:t>​</a:t>
            </a:r>
            <a:endParaRPr lang="en-US"/>
          </a:p>
          <a:p>
            <a:pPr lvl="0" rtl="0"/>
            <a:r>
              <a:rPr lang="en-GB" sz="1400" baseline="0">
                <a:latin typeface="Aptos"/>
                <a:ea typeface="Arial"/>
                <a:cs typeface="Arial"/>
              </a:rPr>
              <a:t>When consumed, GBL is converted to GHB in the body. </a:t>
            </a:r>
            <a:r>
              <a:rPr lang="en-US" sz="1400">
                <a:latin typeface="Aptos"/>
                <a:ea typeface="Arial"/>
                <a:cs typeface="Arial"/>
              </a:rPr>
              <a:t>​</a:t>
            </a:r>
          </a:p>
          <a:p>
            <a:pPr algn="ctr"/>
            <a:endParaRPr lang="en-US"/>
          </a:p>
        </p:txBody>
      </p:sp>
      <p:sp>
        <p:nvSpPr>
          <p:cNvPr id="8" name="TextBox 7">
            <a:extLst>
              <a:ext uri="{FF2B5EF4-FFF2-40B4-BE49-F238E27FC236}">
                <a16:creationId xmlns:a16="http://schemas.microsoft.com/office/drawing/2014/main" id="{1902FA88-07B8-306C-6E87-4A2091A3043D}"/>
              </a:ext>
            </a:extLst>
          </p:cNvPr>
          <p:cNvSpPr txBox="1"/>
          <p:nvPr/>
        </p:nvSpPr>
        <p:spPr>
          <a:xfrm>
            <a:off x="350275" y="6771968"/>
            <a:ext cx="6145161"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baseline="0">
                <a:latin typeface="Aptos"/>
                <a:ea typeface="Arial"/>
                <a:cs typeface="Arial"/>
              </a:rPr>
              <a:t>GHB and GBL look identical. They are sold as:</a:t>
            </a:r>
            <a:r>
              <a:rPr lang="en-US" sz="1400">
                <a:latin typeface="Aptos"/>
                <a:ea typeface="Arial"/>
                <a:cs typeface="Arial"/>
              </a:rPr>
              <a:t>​</a:t>
            </a:r>
          </a:p>
          <a:p>
            <a:pPr marL="285750" lvl="0" indent="-285750" rtl="0">
              <a:buFont typeface="Arial,Sans-Serif"/>
              <a:buChar char="•"/>
            </a:pPr>
            <a:r>
              <a:rPr lang="en-GB" sz="1400" baseline="0">
                <a:latin typeface="Aptos"/>
                <a:ea typeface="Arial"/>
                <a:cs typeface="Arial"/>
              </a:rPr>
              <a:t>colourless oily liquids</a:t>
            </a:r>
            <a:r>
              <a:rPr lang="en-US" sz="1400">
                <a:latin typeface="Aptos"/>
                <a:ea typeface="Arial"/>
                <a:cs typeface="Arial"/>
              </a:rPr>
              <a:t>​</a:t>
            </a:r>
          </a:p>
          <a:p>
            <a:pPr marL="285750" lvl="0" indent="-285750" rtl="0">
              <a:buFont typeface="Arial,Sans-Serif"/>
              <a:buChar char="•"/>
            </a:pPr>
            <a:r>
              <a:rPr lang="en-GB" sz="1400" baseline="0">
                <a:latin typeface="Aptos"/>
                <a:ea typeface="Arial"/>
                <a:cs typeface="Arial"/>
              </a:rPr>
              <a:t>capsules, but this is rare</a:t>
            </a:r>
            <a:r>
              <a:rPr lang="en-US" sz="1400">
                <a:latin typeface="Aptos"/>
                <a:ea typeface="Arial"/>
                <a:cs typeface="Arial"/>
              </a:rPr>
              <a:t>​</a:t>
            </a:r>
          </a:p>
          <a:p>
            <a:pPr marL="285750" lvl="0" indent="-285750" rtl="0">
              <a:buFont typeface="Arial,Sans-Serif"/>
              <a:buChar char="•"/>
            </a:pPr>
            <a:r>
              <a:rPr lang="en-GB" sz="1400" baseline="0">
                <a:latin typeface="Aptos"/>
                <a:ea typeface="Arial"/>
                <a:cs typeface="Arial"/>
              </a:rPr>
              <a:t>as powder or paste, but this is also rare</a:t>
            </a:r>
            <a:r>
              <a:rPr lang="en-US" sz="1400">
                <a:latin typeface="Aptos"/>
                <a:ea typeface="Arial"/>
                <a:cs typeface="Arial"/>
              </a:rPr>
              <a:t>​</a:t>
            </a:r>
          </a:p>
          <a:p>
            <a:pPr algn="ctr"/>
            <a:endParaRPr lang="en-US"/>
          </a:p>
        </p:txBody>
      </p:sp>
      <p:sp>
        <p:nvSpPr>
          <p:cNvPr id="9" name="TextBox 8">
            <a:extLst>
              <a:ext uri="{FF2B5EF4-FFF2-40B4-BE49-F238E27FC236}">
                <a16:creationId xmlns:a16="http://schemas.microsoft.com/office/drawing/2014/main" id="{6E915150-A5C4-A4DF-FE09-536C11090CDF}"/>
              </a:ext>
            </a:extLst>
          </p:cNvPr>
          <p:cNvSpPr txBox="1"/>
          <p:nvPr/>
        </p:nvSpPr>
        <p:spPr>
          <a:xfrm>
            <a:off x="350274" y="7779774"/>
            <a:ext cx="614516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aseline="0">
                <a:latin typeface="Aptos"/>
                <a:ea typeface="Segoe UI"/>
                <a:cs typeface="Segoe UI"/>
              </a:rPr>
              <a:t>GHB has a medical use in the treatment of narcolepsy, and GBL is used in stain remover, rust remover, superglue remover, as an alloy cleaner and as a paint stripper.</a:t>
            </a:r>
            <a:r>
              <a:rPr sz="1400">
                <a:latin typeface="Aptos"/>
                <a:ea typeface="Calibri"/>
                <a:cs typeface="Calibri"/>
              </a:rPr>
              <a:t>​</a:t>
            </a:r>
            <a:endParaRPr lang="en-US" sz="1400">
              <a:latin typeface="Aptos"/>
            </a:endParaRPr>
          </a:p>
          <a:p>
            <a:pPr algn="ctr"/>
            <a:endParaRPr lang="en-US"/>
          </a:p>
        </p:txBody>
      </p:sp>
    </p:spTree>
    <p:extLst>
      <p:ext uri="{BB962C8B-B14F-4D97-AF65-F5344CB8AC3E}">
        <p14:creationId xmlns:p14="http://schemas.microsoft.com/office/powerpoint/2010/main" val="2360639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E1B662-008D-D63C-60F7-D88C9307C706}"/>
              </a:ext>
            </a:extLst>
          </p:cNvPr>
          <p:cNvSpPr txBox="1"/>
          <p:nvPr/>
        </p:nvSpPr>
        <p:spPr>
          <a:xfrm>
            <a:off x="362346" y="368853"/>
            <a:ext cx="6155571" cy="203132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Dangers of GHB</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5" name="TextBox 4">
            <a:extLst>
              <a:ext uri="{FF2B5EF4-FFF2-40B4-BE49-F238E27FC236}">
                <a16:creationId xmlns:a16="http://schemas.microsoft.com/office/drawing/2014/main" id="{BFAB0965-9D11-2DFC-3C45-1A2769E9C5F8}"/>
              </a:ext>
            </a:extLst>
          </p:cNvPr>
          <p:cNvSpPr txBox="1"/>
          <p:nvPr/>
        </p:nvSpPr>
        <p:spPr>
          <a:xfrm>
            <a:off x="350275" y="2691580"/>
            <a:ext cx="6169741" cy="68326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r>
              <a:rPr lang="en-GB" sz="1400" b="1" baseline="0" dirty="0">
                <a:latin typeface="Aptos"/>
                <a:ea typeface="Arial"/>
                <a:cs typeface="Arial"/>
              </a:rPr>
              <a:t>Orally - </a:t>
            </a:r>
            <a:r>
              <a:rPr lang="en-GB" sz="1400" baseline="0" dirty="0">
                <a:latin typeface="Aptos"/>
                <a:ea typeface="Arial"/>
                <a:cs typeface="Arial"/>
              </a:rPr>
              <a:t>Drinking GHB or GBL on its own would lead to chemical burns in your mouth and throat. Because of this, people take GHB and GBL orally by using a pipette, syringe or pre-measured vial to measure the dose and then mix it into a soft drink.</a:t>
            </a:r>
            <a:r>
              <a:rPr lang="en-US" sz="1400" dirty="0">
                <a:latin typeface="Aptos"/>
                <a:ea typeface="Arial"/>
                <a:cs typeface="Arial"/>
              </a:rPr>
              <a:t>​</a:t>
            </a:r>
            <a:endParaRPr lang="en-US"/>
          </a:p>
          <a:p>
            <a:pPr lvl="0" rtl="0"/>
            <a:r>
              <a:rPr lang="en-GB" sz="1400" b="1" baseline="0" dirty="0">
                <a:latin typeface="Aptos"/>
                <a:ea typeface="Arial"/>
                <a:cs typeface="Arial"/>
              </a:rPr>
              <a:t>Injecting - </a:t>
            </a:r>
            <a:r>
              <a:rPr lang="en-GB" sz="1400" baseline="0" dirty="0">
                <a:latin typeface="Aptos"/>
                <a:ea typeface="Arial"/>
                <a:cs typeface="Arial"/>
              </a:rPr>
              <a:t>You can’t inject GBL, but some people inject GHB – although this is rare and particularly dangerous.</a:t>
            </a:r>
            <a:r>
              <a:rPr lang="en-US" sz="1400" dirty="0">
                <a:latin typeface="Aptos"/>
                <a:ea typeface="Arial"/>
                <a:cs typeface="Arial"/>
              </a:rPr>
              <a:t>​</a:t>
            </a:r>
          </a:p>
          <a:p>
            <a:pPr lvl="0" rtl="0"/>
            <a:r>
              <a:rPr lang="en-GB" sz="1400" b="1" baseline="0" dirty="0">
                <a:latin typeface="Aptos"/>
                <a:ea typeface="Arial"/>
                <a:cs typeface="Arial"/>
              </a:rPr>
              <a:t>Snorting - </a:t>
            </a:r>
            <a:r>
              <a:rPr lang="en-GB" sz="1400" baseline="0" dirty="0">
                <a:latin typeface="Aptos"/>
                <a:ea typeface="Arial"/>
                <a:cs typeface="Arial"/>
              </a:rPr>
              <a:t>You can’t snort GBL (as it’s a liquid), but some people snort GHB powder, but this is also very rare.</a:t>
            </a:r>
            <a:r>
              <a:rPr lang="en-US" sz="1400" dirty="0">
                <a:latin typeface="Aptos"/>
                <a:ea typeface="Arial"/>
                <a:cs typeface="Arial"/>
              </a:rPr>
              <a:t>​</a:t>
            </a:r>
          </a:p>
          <a:p>
            <a:endParaRPr lang="en-GB" sz="1400" b="1" dirty="0">
              <a:ea typeface="Calibri"/>
              <a:cs typeface="Calibri"/>
            </a:endParaRPr>
          </a:p>
          <a:p>
            <a:r>
              <a:rPr lang="en-GB" sz="1400" b="1">
                <a:latin typeface="Aptos"/>
                <a:ea typeface="Calibri"/>
                <a:cs typeface="Calibri"/>
              </a:rPr>
              <a:t>It's</a:t>
            </a:r>
            <a:r>
              <a:rPr lang="en-GB" sz="1400" b="1" dirty="0">
                <a:latin typeface="Aptos"/>
                <a:ea typeface="Calibri"/>
                <a:cs typeface="Calibri"/>
              </a:rPr>
              <a:t> very easy to overdose on GHB and GBL. </a:t>
            </a:r>
            <a:endParaRPr lang="en-US" sz="1400">
              <a:latin typeface="Aptos"/>
              <a:ea typeface="Calibri"/>
              <a:cs typeface="Calibri"/>
            </a:endParaRPr>
          </a:p>
          <a:p>
            <a:r>
              <a:rPr lang="en-GB" sz="1400" dirty="0">
                <a:latin typeface="Aptos"/>
                <a:ea typeface="Calibri"/>
                <a:cs typeface="Calibri"/>
              </a:rPr>
              <a:t>This is because there's only a very small difference between the dose causing the desired effects and the dose leading to severe overdose.</a:t>
            </a:r>
            <a:endParaRPr lang="en-US" sz="1400">
              <a:latin typeface="Aptos"/>
              <a:ea typeface="Calibri"/>
              <a:cs typeface="Calibri"/>
            </a:endParaRPr>
          </a:p>
          <a:p>
            <a:r>
              <a:rPr lang="en-GB" sz="1400" dirty="0">
                <a:latin typeface="Aptos"/>
                <a:ea typeface="Calibri"/>
                <a:cs typeface="Calibri"/>
              </a:rPr>
              <a:t>Experienced users measure the drug out very carefully using a pipette or a syringe, or by filling pre-measured vials (small bottles) to avoid taking too much. If you don’t measure the dosage, you’re likely to overdose and fall unconscious.</a:t>
            </a:r>
            <a:endParaRPr lang="en-US" sz="3600" dirty="0">
              <a:latin typeface="Aptos"/>
              <a:ea typeface="Calibri"/>
              <a:cs typeface="Calibri"/>
            </a:endParaRPr>
          </a:p>
          <a:p>
            <a:endParaRPr lang="en-GB" sz="1400" dirty="0">
              <a:ea typeface="Calibri"/>
              <a:cs typeface="Calibri"/>
            </a:endParaRPr>
          </a:p>
          <a:p>
            <a:r>
              <a:rPr lang="en-GB" sz="1400" b="1">
                <a:ea typeface="Calibri"/>
                <a:cs typeface="Calibri"/>
              </a:rPr>
              <a:t>How does it make people behave?</a:t>
            </a:r>
          </a:p>
          <a:p>
            <a:r>
              <a:rPr lang="en-GB" sz="1400">
                <a:ea typeface="Calibri"/>
                <a:cs typeface="Calibri"/>
              </a:rPr>
              <a:t>GHB and GBL can reduce people’s inhibitions, and some people take the drugs to have more intense sex.</a:t>
            </a:r>
          </a:p>
          <a:p>
            <a:endParaRPr lang="en-GB" sz="1400" b="1" dirty="0">
              <a:ea typeface="Calibri"/>
              <a:cs typeface="Calibri"/>
            </a:endParaRPr>
          </a:p>
          <a:p>
            <a:r>
              <a:rPr lang="en-GB" sz="1400" b="1">
                <a:ea typeface="Calibri"/>
                <a:cs typeface="Calibri"/>
              </a:rPr>
              <a:t>How to avoid drink spiking:</a:t>
            </a:r>
          </a:p>
          <a:p>
            <a:r>
              <a:rPr lang="en-GB" sz="1400">
                <a:ea typeface="Calibri"/>
                <a:cs typeface="Calibri"/>
              </a:rPr>
              <a:t>Always buy your own drink and watch it being poured.     </a:t>
            </a:r>
          </a:p>
          <a:p>
            <a:r>
              <a:rPr lang="en-GB" sz="1400">
                <a:ea typeface="Calibri"/>
                <a:cs typeface="Calibri"/>
              </a:rPr>
              <a:t>Don't accept drinks from strangers.</a:t>
            </a:r>
          </a:p>
          <a:p>
            <a:r>
              <a:rPr lang="en-GB" sz="1400">
                <a:ea typeface="Calibri"/>
                <a:cs typeface="Calibri"/>
              </a:rPr>
              <a:t>Never leave your drink unattended while you dance or go to the toilet.</a:t>
            </a:r>
          </a:p>
          <a:p>
            <a:r>
              <a:rPr lang="en-GB" sz="1400">
                <a:ea typeface="Calibri"/>
                <a:cs typeface="Calibri"/>
              </a:rPr>
              <a:t>Don't drink or taste anyone else's drink.</a:t>
            </a:r>
          </a:p>
          <a:p>
            <a:r>
              <a:rPr lang="en-GB" sz="1400">
                <a:ea typeface="Calibri"/>
                <a:cs typeface="Calibri"/>
              </a:rPr>
              <a:t>Throw your drink away if you think it tastes odd.</a:t>
            </a:r>
          </a:p>
          <a:p>
            <a:endParaRPr lang="en-GB" sz="1400" dirty="0">
              <a:ea typeface="Calibri"/>
              <a:cs typeface="Calibri"/>
            </a:endParaRPr>
          </a:p>
          <a:p>
            <a:endParaRPr lang="en-GB" sz="1400" dirty="0">
              <a:ea typeface="Calibri"/>
              <a:cs typeface="Calibri"/>
            </a:endParaRPr>
          </a:p>
          <a:p>
            <a:endParaRPr lang="en-US" sz="1400" dirty="0">
              <a:cs typeface="Arial"/>
            </a:endParaRPr>
          </a:p>
          <a:p>
            <a:pPr algn="ctr"/>
            <a:endParaRPr lang="en-US"/>
          </a:p>
        </p:txBody>
      </p:sp>
    </p:spTree>
    <p:extLst>
      <p:ext uri="{BB962C8B-B14F-4D97-AF65-F5344CB8AC3E}">
        <p14:creationId xmlns:p14="http://schemas.microsoft.com/office/powerpoint/2010/main" val="990523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75A2AE-5211-7853-89E6-C0A59E11BDA7}"/>
              </a:ext>
            </a:extLst>
          </p:cNvPr>
          <p:cNvSpPr txBox="1"/>
          <p:nvPr/>
        </p:nvSpPr>
        <p:spPr>
          <a:xfrm>
            <a:off x="309716" y="295835"/>
            <a:ext cx="621210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Body Enhancements: </a:t>
            </a:r>
            <a:endParaRPr lang="en-US" sz="1400"/>
          </a:p>
          <a:p>
            <a:endParaRPr lang="en-US" sz="1400" b="1" dirty="0"/>
          </a:p>
          <a:p>
            <a:endParaRPr lang="en-US" sz="1400" b="1" dirty="0"/>
          </a:p>
        </p:txBody>
      </p:sp>
      <p:graphicFrame>
        <p:nvGraphicFramePr>
          <p:cNvPr id="6" name="Table 5">
            <a:extLst>
              <a:ext uri="{FF2B5EF4-FFF2-40B4-BE49-F238E27FC236}">
                <a16:creationId xmlns:a16="http://schemas.microsoft.com/office/drawing/2014/main" id="{B08D07D3-3811-6427-6A43-B2A78F35E888}"/>
              </a:ext>
            </a:extLst>
          </p:cNvPr>
          <p:cNvGraphicFramePr>
            <a:graphicFrameLocks noGrp="1"/>
          </p:cNvGraphicFramePr>
          <p:nvPr>
            <p:extLst>
              <p:ext uri="{D42A27DB-BD31-4B8C-83A1-F6EECF244321}">
                <p14:modId xmlns:p14="http://schemas.microsoft.com/office/powerpoint/2010/main" val="2864551535"/>
              </p:ext>
            </p:extLst>
          </p:nvPr>
        </p:nvGraphicFramePr>
        <p:xfrm>
          <a:off x="344129" y="777290"/>
          <a:ext cx="6187982" cy="4462339"/>
        </p:xfrm>
        <a:graphic>
          <a:graphicData uri="http://schemas.openxmlformats.org/drawingml/2006/table">
            <a:tbl>
              <a:tblPr bandRow="1">
                <a:tableStyleId>{5C22544A-7EE6-4342-B048-85BDC9FD1C3A}</a:tableStyleId>
              </a:tblPr>
              <a:tblGrid>
                <a:gridCol w="1048870">
                  <a:extLst>
                    <a:ext uri="{9D8B030D-6E8A-4147-A177-3AD203B41FA5}">
                      <a16:colId xmlns:a16="http://schemas.microsoft.com/office/drawing/2014/main" val="3276709543"/>
                    </a:ext>
                  </a:extLst>
                </a:gridCol>
                <a:gridCol w="5139112">
                  <a:extLst>
                    <a:ext uri="{9D8B030D-6E8A-4147-A177-3AD203B41FA5}">
                      <a16:colId xmlns:a16="http://schemas.microsoft.com/office/drawing/2014/main" val="587032225"/>
                    </a:ext>
                  </a:extLst>
                </a:gridCol>
              </a:tblGrid>
              <a:tr h="373716">
                <a:tc>
                  <a:txBody>
                    <a:bodyPr/>
                    <a:lstStyle/>
                    <a:p>
                      <a:pPr marL="0" marR="0" rtl="0" fontAlgn="base">
                        <a:lnSpc>
                          <a:spcPts val="2400"/>
                        </a:lnSpc>
                        <a:buNone/>
                      </a:pPr>
                      <a:r>
                        <a:rPr lang="en-US" sz="1400">
                          <a:solidFill>
                            <a:srgbClr val="000000"/>
                          </a:solidFill>
                          <a:effectLst/>
                          <a:latin typeface="Calibri"/>
                        </a:rPr>
                        <a:t>Tattoo</a:t>
                      </a: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tc>
                  <a:txBody>
                    <a:bodyPr/>
                    <a:lstStyle/>
                    <a:p>
                      <a:pPr marL="0" marR="0" rtl="0" fontAlgn="base">
                        <a:lnSpc>
                          <a:spcPts val="2400"/>
                        </a:lnSpc>
                        <a:buNone/>
                      </a:pPr>
                      <a:endParaRPr lang="en-US" sz="1400" dirty="0">
                        <a:solidFill>
                          <a:srgbClr val="000000"/>
                        </a:solidFill>
                        <a:effectLst/>
                        <a:latin typeface="Calibri"/>
                      </a:endParaRPr>
                    </a:p>
                    <a:p>
                      <a:pPr marL="0" marR="0" lvl="0">
                        <a:lnSpc>
                          <a:spcPts val="2400"/>
                        </a:lnSpc>
                        <a:buNone/>
                      </a:pPr>
                      <a:endParaRPr lang="en-US" sz="1400" dirty="0">
                        <a:solidFill>
                          <a:srgbClr val="000000"/>
                        </a:solidFill>
                        <a:effectLst/>
                        <a:latin typeface="Calibri"/>
                      </a:endParaRP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8838982"/>
                  </a:ext>
                </a:extLst>
              </a:tr>
              <a:tr h="415239">
                <a:tc>
                  <a:txBody>
                    <a:bodyPr/>
                    <a:lstStyle/>
                    <a:p>
                      <a:pPr marL="0" marR="0" rtl="0" fontAlgn="base">
                        <a:lnSpc>
                          <a:spcPts val="2400"/>
                        </a:lnSpc>
                        <a:buNone/>
                      </a:pPr>
                      <a:r>
                        <a:rPr lang="en-US" sz="1400">
                          <a:solidFill>
                            <a:srgbClr val="000000"/>
                          </a:solidFill>
                          <a:effectLst/>
                          <a:latin typeface="Calibri"/>
                        </a:rPr>
                        <a:t>Filler</a:t>
                      </a: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tc>
                  <a:txBody>
                    <a:bodyPr/>
                    <a:lstStyle/>
                    <a:p>
                      <a:pPr marL="0" marR="0" rtl="0" fontAlgn="base">
                        <a:lnSpc>
                          <a:spcPts val="2400"/>
                        </a:lnSpc>
                        <a:buNone/>
                      </a:pPr>
                      <a:endParaRPr lang="en-US" sz="1400" dirty="0">
                        <a:solidFill>
                          <a:srgbClr val="000000"/>
                        </a:solidFill>
                        <a:effectLst/>
                        <a:latin typeface="Calibri"/>
                      </a:endParaRPr>
                    </a:p>
                    <a:p>
                      <a:pPr marL="0" marR="0" lvl="0">
                        <a:lnSpc>
                          <a:spcPts val="2400"/>
                        </a:lnSpc>
                        <a:buNone/>
                      </a:pPr>
                      <a:endParaRPr lang="en-US" sz="1400" dirty="0">
                        <a:solidFill>
                          <a:srgbClr val="000000"/>
                        </a:solidFill>
                        <a:effectLst/>
                        <a:latin typeface="Calibri"/>
                      </a:endParaRP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8032107"/>
                  </a:ext>
                </a:extLst>
              </a:tr>
              <a:tr h="373716">
                <a:tc>
                  <a:txBody>
                    <a:bodyPr/>
                    <a:lstStyle/>
                    <a:p>
                      <a:pPr marL="0" marR="0" rtl="0" fontAlgn="base">
                        <a:lnSpc>
                          <a:spcPts val="2400"/>
                        </a:lnSpc>
                        <a:buNone/>
                      </a:pPr>
                      <a:r>
                        <a:rPr lang="en-US" sz="1400">
                          <a:solidFill>
                            <a:srgbClr val="000000"/>
                          </a:solidFill>
                          <a:effectLst/>
                          <a:latin typeface="Calibri"/>
                        </a:rPr>
                        <a:t>Liposuction</a:t>
                      </a: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tc>
                  <a:txBody>
                    <a:bodyPr/>
                    <a:lstStyle/>
                    <a:p>
                      <a:pPr marL="0" marR="0" rtl="0" fontAlgn="base">
                        <a:lnSpc>
                          <a:spcPts val="2400"/>
                        </a:lnSpc>
                        <a:buNone/>
                      </a:pPr>
                      <a:endParaRPr lang="en-US" sz="1400" dirty="0">
                        <a:solidFill>
                          <a:srgbClr val="000000"/>
                        </a:solidFill>
                        <a:effectLst/>
                        <a:latin typeface="Calibri"/>
                      </a:endParaRPr>
                    </a:p>
                    <a:p>
                      <a:pPr marL="0" marR="0" lvl="0">
                        <a:lnSpc>
                          <a:spcPts val="2400"/>
                        </a:lnSpc>
                        <a:buNone/>
                      </a:pPr>
                      <a:endParaRPr lang="en-US" sz="1400" dirty="0">
                        <a:solidFill>
                          <a:srgbClr val="000000"/>
                        </a:solidFill>
                        <a:effectLst/>
                        <a:latin typeface="Calibri"/>
                      </a:endParaRP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3037733"/>
                  </a:ext>
                </a:extLst>
              </a:tr>
              <a:tr h="373716">
                <a:tc>
                  <a:txBody>
                    <a:bodyPr/>
                    <a:lstStyle/>
                    <a:p>
                      <a:pPr marL="0" marR="0" rtl="0" fontAlgn="base">
                        <a:lnSpc>
                          <a:spcPts val="2400"/>
                        </a:lnSpc>
                        <a:buNone/>
                      </a:pPr>
                      <a:r>
                        <a:rPr lang="en-US" sz="1400">
                          <a:solidFill>
                            <a:srgbClr val="000000"/>
                          </a:solidFill>
                          <a:effectLst/>
                          <a:latin typeface="Calibri"/>
                        </a:rPr>
                        <a:t>Piercings</a:t>
                      </a: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tc>
                  <a:txBody>
                    <a:bodyPr/>
                    <a:lstStyle/>
                    <a:p>
                      <a:pPr marL="0" marR="0" rtl="0" fontAlgn="base">
                        <a:lnSpc>
                          <a:spcPts val="2400"/>
                        </a:lnSpc>
                        <a:buNone/>
                      </a:pPr>
                      <a:endParaRPr lang="en-US" sz="1400" dirty="0">
                        <a:solidFill>
                          <a:srgbClr val="000000"/>
                        </a:solidFill>
                        <a:effectLst/>
                        <a:latin typeface="Calibri"/>
                      </a:endParaRPr>
                    </a:p>
                    <a:p>
                      <a:pPr marL="0" marR="0" lvl="0">
                        <a:lnSpc>
                          <a:spcPts val="2400"/>
                        </a:lnSpc>
                        <a:buNone/>
                      </a:pPr>
                      <a:endParaRPr lang="en-US" sz="1400" dirty="0">
                        <a:solidFill>
                          <a:srgbClr val="000000"/>
                        </a:solidFill>
                        <a:effectLst/>
                        <a:latin typeface="Calibri"/>
                      </a:endParaRP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339594"/>
                  </a:ext>
                </a:extLst>
              </a:tr>
              <a:tr h="415239">
                <a:tc>
                  <a:txBody>
                    <a:bodyPr/>
                    <a:lstStyle/>
                    <a:p>
                      <a:pPr marL="0" marR="0" rtl="0" fontAlgn="base">
                        <a:lnSpc>
                          <a:spcPts val="2400"/>
                        </a:lnSpc>
                        <a:buNone/>
                      </a:pPr>
                      <a:r>
                        <a:rPr lang="en-US" sz="1400">
                          <a:solidFill>
                            <a:srgbClr val="000000"/>
                          </a:solidFill>
                          <a:effectLst/>
                          <a:latin typeface="Calibri"/>
                        </a:rPr>
                        <a:t>Veneers</a:t>
                      </a: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tc>
                  <a:txBody>
                    <a:bodyPr/>
                    <a:lstStyle/>
                    <a:p>
                      <a:pPr marL="0" marR="0" rtl="0" fontAlgn="base">
                        <a:lnSpc>
                          <a:spcPts val="2400"/>
                        </a:lnSpc>
                        <a:buNone/>
                      </a:pPr>
                      <a:endParaRPr lang="en-US" sz="1400" dirty="0">
                        <a:solidFill>
                          <a:srgbClr val="000000"/>
                        </a:solidFill>
                        <a:effectLst/>
                        <a:latin typeface="Calibri"/>
                      </a:endParaRPr>
                    </a:p>
                    <a:p>
                      <a:pPr marL="0" marR="0" lvl="0">
                        <a:lnSpc>
                          <a:spcPts val="2400"/>
                        </a:lnSpc>
                        <a:buNone/>
                      </a:pPr>
                      <a:endParaRPr lang="en-US" sz="1400" dirty="0">
                        <a:solidFill>
                          <a:srgbClr val="000000"/>
                        </a:solidFill>
                        <a:effectLst/>
                        <a:latin typeface="Calibri"/>
                      </a:endParaRP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5874151"/>
                  </a:ext>
                </a:extLst>
              </a:tr>
              <a:tr h="403411">
                <a:tc>
                  <a:txBody>
                    <a:bodyPr/>
                    <a:lstStyle/>
                    <a:p>
                      <a:pPr marL="0" marR="0" rtl="0" fontAlgn="base">
                        <a:lnSpc>
                          <a:spcPts val="2400"/>
                        </a:lnSpc>
                        <a:buNone/>
                      </a:pPr>
                      <a:r>
                        <a:rPr lang="en-US" sz="1400">
                          <a:solidFill>
                            <a:srgbClr val="000000"/>
                          </a:solidFill>
                          <a:effectLst/>
                          <a:latin typeface="Calibri"/>
                        </a:rPr>
                        <a:t>Rhinoplasty</a:t>
                      </a: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tc>
                  <a:txBody>
                    <a:bodyPr/>
                    <a:lstStyle/>
                    <a:p>
                      <a:pPr marL="0" marR="0" rtl="0" fontAlgn="base">
                        <a:lnSpc>
                          <a:spcPts val="2400"/>
                        </a:lnSpc>
                        <a:buNone/>
                      </a:pPr>
                      <a:endParaRPr lang="en-US" sz="1400" dirty="0">
                        <a:solidFill>
                          <a:srgbClr val="000000"/>
                        </a:solidFill>
                        <a:effectLst/>
                        <a:latin typeface="Calibri"/>
                      </a:endParaRPr>
                    </a:p>
                    <a:p>
                      <a:pPr marL="0" marR="0" lvl="0">
                        <a:lnSpc>
                          <a:spcPts val="2400"/>
                        </a:lnSpc>
                        <a:buNone/>
                      </a:pPr>
                      <a:endParaRPr lang="en-US" sz="1400" dirty="0">
                        <a:solidFill>
                          <a:srgbClr val="000000"/>
                        </a:solidFill>
                        <a:effectLst/>
                        <a:latin typeface="Calibri"/>
                      </a:endParaRP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2075253"/>
                  </a:ext>
                </a:extLst>
              </a:tr>
              <a:tr h="373716">
                <a:tc>
                  <a:txBody>
                    <a:bodyPr/>
                    <a:lstStyle/>
                    <a:p>
                      <a:pPr marL="0" marR="0" rtl="0" fontAlgn="base">
                        <a:lnSpc>
                          <a:spcPts val="2400"/>
                        </a:lnSpc>
                        <a:buNone/>
                      </a:pPr>
                      <a:r>
                        <a:rPr lang="en-US" sz="1400">
                          <a:solidFill>
                            <a:srgbClr val="000000"/>
                          </a:solidFill>
                          <a:effectLst/>
                          <a:latin typeface="Calibri"/>
                        </a:rPr>
                        <a:t>Tanning bed</a:t>
                      </a: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tc>
                  <a:txBody>
                    <a:bodyPr/>
                    <a:lstStyle/>
                    <a:p>
                      <a:pPr marL="0" marR="0" rtl="0" fontAlgn="base">
                        <a:lnSpc>
                          <a:spcPts val="2400"/>
                        </a:lnSpc>
                        <a:buNone/>
                      </a:pPr>
                      <a:endParaRPr lang="en-US" sz="1400" dirty="0">
                        <a:solidFill>
                          <a:srgbClr val="000000"/>
                        </a:solidFill>
                        <a:effectLst/>
                        <a:latin typeface="Calibri"/>
                      </a:endParaRPr>
                    </a:p>
                    <a:p>
                      <a:pPr marL="0" marR="0" lvl="0">
                        <a:lnSpc>
                          <a:spcPts val="2400"/>
                        </a:lnSpc>
                        <a:buNone/>
                      </a:pPr>
                      <a:endParaRPr lang="en-US" sz="1400" dirty="0">
                        <a:solidFill>
                          <a:srgbClr val="000000"/>
                        </a:solidFill>
                        <a:effectLst/>
                        <a:latin typeface="Calibri"/>
                      </a:endParaRPr>
                    </a:p>
                  </a:txBody>
                  <a:tcPr marL="57150" marR="57150" marT="28575" marB="28575">
                    <a:lnL w="23813" cap="flat" cmpd="sng" algn="ctr">
                      <a:solidFill>
                        <a:srgbClr val="000000"/>
                      </a:solidFill>
                      <a:prstDash val="solid"/>
                      <a:round/>
                      <a:headEnd type="none" w="med" len="med"/>
                      <a:tailEnd type="none" w="med" len="med"/>
                    </a:lnL>
                    <a:lnR w="23813" cap="flat" cmpd="sng" algn="ctr">
                      <a:solidFill>
                        <a:srgbClr val="000000"/>
                      </a:solidFill>
                      <a:prstDash val="solid"/>
                      <a:round/>
                      <a:headEnd type="none" w="med" len="med"/>
                      <a:tailEnd type="none" w="med" len="med"/>
                    </a:lnR>
                    <a:lnT w="23813" cap="flat" cmpd="sng" algn="ctr">
                      <a:solidFill>
                        <a:srgbClr val="000000"/>
                      </a:solidFill>
                      <a:prstDash val="solid"/>
                      <a:round/>
                      <a:headEnd type="none" w="med" len="med"/>
                      <a:tailEnd type="none" w="med" len="med"/>
                    </a:lnT>
                    <a:lnB w="2381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2565415"/>
                  </a:ext>
                </a:extLst>
              </a:tr>
            </a:tbl>
          </a:graphicData>
        </a:graphic>
      </p:graphicFrame>
      <p:graphicFrame>
        <p:nvGraphicFramePr>
          <p:cNvPr id="8" name="Table 7">
            <a:extLst>
              <a:ext uri="{FF2B5EF4-FFF2-40B4-BE49-F238E27FC236}">
                <a16:creationId xmlns:a16="http://schemas.microsoft.com/office/drawing/2014/main" id="{41852F07-63C1-BB5D-C86F-2209DCC0DEFC}"/>
              </a:ext>
            </a:extLst>
          </p:cNvPr>
          <p:cNvGraphicFramePr>
            <a:graphicFrameLocks noGrp="1"/>
          </p:cNvGraphicFramePr>
          <p:nvPr>
            <p:extLst>
              <p:ext uri="{D42A27DB-BD31-4B8C-83A1-F6EECF244321}">
                <p14:modId xmlns:p14="http://schemas.microsoft.com/office/powerpoint/2010/main" val="1440769391"/>
              </p:ext>
            </p:extLst>
          </p:nvPr>
        </p:nvGraphicFramePr>
        <p:xfrm>
          <a:off x="368709" y="5665838"/>
          <a:ext cx="6247040" cy="3050747"/>
        </p:xfrm>
        <a:graphic>
          <a:graphicData uri="http://schemas.openxmlformats.org/drawingml/2006/table">
            <a:tbl>
              <a:tblPr bandRow="1">
                <a:tableStyleId>{5C22544A-7EE6-4342-B048-85BDC9FD1C3A}</a:tableStyleId>
              </a:tblPr>
              <a:tblGrid>
                <a:gridCol w="3123520">
                  <a:extLst>
                    <a:ext uri="{9D8B030D-6E8A-4147-A177-3AD203B41FA5}">
                      <a16:colId xmlns:a16="http://schemas.microsoft.com/office/drawing/2014/main" val="2643061241"/>
                    </a:ext>
                  </a:extLst>
                </a:gridCol>
                <a:gridCol w="3123520">
                  <a:extLst>
                    <a:ext uri="{9D8B030D-6E8A-4147-A177-3AD203B41FA5}">
                      <a16:colId xmlns:a16="http://schemas.microsoft.com/office/drawing/2014/main" val="628512244"/>
                    </a:ext>
                  </a:extLst>
                </a:gridCol>
              </a:tblGrid>
              <a:tr h="605117">
                <a:tc>
                  <a:txBody>
                    <a:bodyPr/>
                    <a:lstStyle/>
                    <a:p>
                      <a:pPr marL="0" marR="0" algn="ctr" rtl="0" fontAlgn="base">
                        <a:lnSpc>
                          <a:spcPts val="4050"/>
                        </a:lnSpc>
                        <a:buNone/>
                      </a:pPr>
                      <a:r>
                        <a:rPr lang="en-GB" sz="1400" b="1">
                          <a:solidFill>
                            <a:srgbClr val="000000"/>
                          </a:solidFill>
                          <a:effectLst/>
                          <a:latin typeface="Calibri"/>
                        </a:rPr>
                        <a:t>Cosmetic</a:t>
                      </a:r>
                      <a:endParaRPr lang="en-US" sz="1400" b="1">
                        <a:solidFill>
                          <a:srgbClr val="FFFFFF"/>
                        </a:solidFill>
                        <a:effectLst/>
                        <a:latin typeface="Calibri"/>
                      </a:endParaRPr>
                    </a:p>
                  </a:txBody>
                  <a:tcPr marL="85725" marR="85725" marT="42863" marB="4286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marL="0" marR="0" algn="ctr" rtl="0" fontAlgn="base">
                        <a:lnSpc>
                          <a:spcPts val="4050"/>
                        </a:lnSpc>
                        <a:buNone/>
                      </a:pPr>
                      <a:r>
                        <a:rPr lang="en-GB" sz="1400" b="1">
                          <a:solidFill>
                            <a:srgbClr val="000000"/>
                          </a:solidFill>
                          <a:effectLst/>
                          <a:latin typeface="Calibri"/>
                        </a:rPr>
                        <a:t>Aesthetic</a:t>
                      </a:r>
                      <a:endParaRPr lang="en-US" sz="1400" b="1">
                        <a:solidFill>
                          <a:srgbClr val="FFFFFF"/>
                        </a:solidFill>
                        <a:effectLst/>
                        <a:latin typeface="Calibri"/>
                      </a:endParaRPr>
                    </a:p>
                  </a:txBody>
                  <a:tcPr marL="85725" marR="85725" marT="42863" marB="4286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90989096"/>
                  </a:ext>
                </a:extLst>
              </a:tr>
              <a:tr h="2445630">
                <a:tc>
                  <a:txBody>
                    <a:bodyPr/>
                    <a:lstStyle/>
                    <a:p>
                      <a:pPr marL="0" marR="0" lvl="0">
                        <a:lnSpc>
                          <a:spcPts val="3600"/>
                        </a:lnSpc>
                        <a:buNone/>
                      </a:pPr>
                      <a:endParaRPr lang="en-GB" sz="1400" b="0" i="0" u="none" strike="noStrike" baseline="0" noProof="0" dirty="0">
                        <a:solidFill>
                          <a:srgbClr val="000000"/>
                        </a:solidFill>
                        <a:effectLst/>
                        <a:latin typeface="Calibri"/>
                        <a:ea typeface="Calibri"/>
                        <a:cs typeface="Calibri"/>
                      </a:endParaRPr>
                    </a:p>
                  </a:txBody>
                  <a:tcPr marL="85725" marR="85725" marT="42863" marB="4286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marL="0" marR="0" rtl="0" fontAlgn="base">
                        <a:lnSpc>
                          <a:spcPts val="3600"/>
                        </a:lnSpc>
                        <a:buNone/>
                      </a:pPr>
                      <a:endParaRPr lang="en-GB" sz="1400" dirty="0">
                        <a:solidFill>
                          <a:srgbClr val="000000"/>
                        </a:solidFill>
                        <a:effectLst/>
                        <a:latin typeface="Calibri"/>
                      </a:endParaRPr>
                    </a:p>
                  </a:txBody>
                  <a:tcPr marL="85725" marR="85725" marT="42863" marB="4286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06092069"/>
                  </a:ext>
                </a:extLst>
              </a:tr>
            </a:tbl>
          </a:graphicData>
        </a:graphic>
      </p:graphicFrame>
    </p:spTree>
    <p:extLst>
      <p:ext uri="{BB962C8B-B14F-4D97-AF65-F5344CB8AC3E}">
        <p14:creationId xmlns:p14="http://schemas.microsoft.com/office/powerpoint/2010/main" val="885134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2152F70-4C7E-CC6A-D9D3-A09E3A6A66CC}"/>
              </a:ext>
            </a:extLst>
          </p:cNvPr>
          <p:cNvGraphicFramePr>
            <a:graphicFrameLocks noGrp="1"/>
          </p:cNvGraphicFramePr>
          <p:nvPr>
            <p:extLst>
              <p:ext uri="{D42A27DB-BD31-4B8C-83A1-F6EECF244321}">
                <p14:modId xmlns:p14="http://schemas.microsoft.com/office/powerpoint/2010/main" val="3822821597"/>
              </p:ext>
            </p:extLst>
          </p:nvPr>
        </p:nvGraphicFramePr>
        <p:xfrm>
          <a:off x="294967" y="344129"/>
          <a:ext cx="6267479" cy="3334636"/>
        </p:xfrm>
        <a:graphic>
          <a:graphicData uri="http://schemas.openxmlformats.org/drawingml/2006/table">
            <a:tbl>
              <a:tblPr bandRow="1">
                <a:tableStyleId>{5C22544A-7EE6-4342-B048-85BDC9FD1C3A}</a:tableStyleId>
              </a:tblPr>
              <a:tblGrid>
                <a:gridCol w="1997374">
                  <a:extLst>
                    <a:ext uri="{9D8B030D-6E8A-4147-A177-3AD203B41FA5}">
                      <a16:colId xmlns:a16="http://schemas.microsoft.com/office/drawing/2014/main" val="4008285057"/>
                    </a:ext>
                  </a:extLst>
                </a:gridCol>
                <a:gridCol w="4270105">
                  <a:extLst>
                    <a:ext uri="{9D8B030D-6E8A-4147-A177-3AD203B41FA5}">
                      <a16:colId xmlns:a16="http://schemas.microsoft.com/office/drawing/2014/main" val="1672376756"/>
                    </a:ext>
                  </a:extLst>
                </a:gridCol>
              </a:tblGrid>
              <a:tr h="383292">
                <a:tc>
                  <a:txBody>
                    <a:bodyPr/>
                    <a:lstStyle/>
                    <a:p>
                      <a:pPr marL="0" marR="0" rtl="0" fontAlgn="base">
                        <a:lnSpc>
                          <a:spcPts val="2700"/>
                        </a:lnSpc>
                        <a:buNone/>
                      </a:pPr>
                      <a:r>
                        <a:rPr lang="en-GB" sz="1400" b="1">
                          <a:solidFill>
                            <a:srgbClr val="000000"/>
                          </a:solidFill>
                          <a:effectLst/>
                          <a:latin typeface="Calibri"/>
                        </a:rPr>
                        <a:t>Enhancement</a:t>
                      </a:r>
                      <a:endParaRPr lang="en-US" sz="1400" dirty="0">
                        <a:solidFill>
                          <a:srgbClr val="000000"/>
                        </a:solidFill>
                        <a:effectLst/>
                        <a:latin typeface="Calibr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marL="0" marR="0" rtl="0" fontAlgn="base">
                        <a:lnSpc>
                          <a:spcPts val="2700"/>
                        </a:lnSpc>
                        <a:buNone/>
                      </a:pPr>
                      <a:r>
                        <a:rPr lang="en-GB" sz="1400" b="1">
                          <a:solidFill>
                            <a:srgbClr val="000000"/>
                          </a:solidFill>
                          <a:effectLst/>
                          <a:latin typeface="Calibri"/>
                        </a:rPr>
                        <a:t>Risks</a:t>
                      </a:r>
                      <a:endParaRPr lang="en-US" sz="1400" dirty="0">
                        <a:solidFill>
                          <a:srgbClr val="000000"/>
                        </a:solidFill>
                        <a:effectLst/>
                        <a:latin typeface="Calibr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1451987"/>
                  </a:ext>
                </a:extLst>
              </a:tr>
              <a:tr h="536608">
                <a:tc>
                  <a:txBody>
                    <a:bodyPr/>
                    <a:lstStyle/>
                    <a:p>
                      <a:pPr marL="0" marR="0" rtl="0" fontAlgn="base">
                        <a:lnSpc>
                          <a:spcPts val="2700"/>
                        </a:lnSpc>
                        <a:buNone/>
                      </a:pPr>
                      <a:r>
                        <a:rPr lang="en-GB" sz="1400">
                          <a:solidFill>
                            <a:srgbClr val="000000"/>
                          </a:solidFill>
                          <a:effectLst/>
                          <a:latin typeface="Calibri"/>
                        </a:rPr>
                        <a:t>Tattoos</a:t>
                      </a:r>
                      <a:endParaRPr lang="en-US" sz="1400" dirty="0">
                        <a:solidFill>
                          <a:srgbClr val="000000"/>
                        </a:solidFill>
                        <a:effectLst/>
                        <a:latin typeface="Calibr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fontAlgn="t">
                        <a:buNone/>
                      </a:pPr>
                      <a:endParaRPr lang="en-US" sz="1400" dirty="0">
                        <a:solidFill>
                          <a:srgbClr val="000000"/>
                        </a:solidFill>
                        <a:effectLst/>
                        <a:latin typeface="Segoe U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017331"/>
                  </a:ext>
                </a:extLst>
              </a:tr>
              <a:tr h="536608">
                <a:tc>
                  <a:txBody>
                    <a:bodyPr/>
                    <a:lstStyle/>
                    <a:p>
                      <a:pPr marL="0" marR="0" rtl="0" fontAlgn="base">
                        <a:lnSpc>
                          <a:spcPts val="2700"/>
                        </a:lnSpc>
                        <a:buNone/>
                      </a:pPr>
                      <a:r>
                        <a:rPr lang="en-GB" sz="1400">
                          <a:solidFill>
                            <a:srgbClr val="000000"/>
                          </a:solidFill>
                          <a:effectLst/>
                          <a:latin typeface="Calibri"/>
                        </a:rPr>
                        <a:t>Piercings</a:t>
                      </a: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fontAlgn="t">
                        <a:buNone/>
                      </a:pPr>
                      <a:endParaRPr lang="en-US" sz="1400" dirty="0">
                        <a:solidFill>
                          <a:srgbClr val="000000"/>
                        </a:solidFill>
                        <a:effectLst/>
                        <a:latin typeface="Segoe U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3564903"/>
                  </a:ext>
                </a:extLst>
              </a:tr>
              <a:tr h="536608">
                <a:tc>
                  <a:txBody>
                    <a:bodyPr/>
                    <a:lstStyle/>
                    <a:p>
                      <a:pPr marL="0" marR="0" rtl="0" fontAlgn="base">
                        <a:lnSpc>
                          <a:spcPts val="2700"/>
                        </a:lnSpc>
                        <a:buNone/>
                      </a:pPr>
                      <a:r>
                        <a:rPr lang="en-GB" sz="1400" dirty="0">
                          <a:solidFill>
                            <a:srgbClr val="000000"/>
                          </a:solidFill>
                          <a:effectLst/>
                          <a:latin typeface="Calibri"/>
                        </a:rPr>
                        <a:t>Fillers and </a:t>
                      </a:r>
                      <a:r>
                        <a:rPr lang="en-GB" sz="1400" dirty="0" err="1">
                          <a:solidFill>
                            <a:srgbClr val="000000"/>
                          </a:solidFill>
                          <a:effectLst/>
                          <a:latin typeface="Calibri"/>
                        </a:rPr>
                        <a:t>botox</a:t>
                      </a: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fontAlgn="t">
                        <a:buNone/>
                      </a:pPr>
                      <a:endParaRPr lang="en-US" sz="1400" dirty="0">
                        <a:solidFill>
                          <a:srgbClr val="000000"/>
                        </a:solidFill>
                        <a:effectLst/>
                        <a:latin typeface="Segoe U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9856182"/>
                  </a:ext>
                </a:extLst>
              </a:tr>
              <a:tr h="536608">
                <a:tc>
                  <a:txBody>
                    <a:bodyPr/>
                    <a:lstStyle/>
                    <a:p>
                      <a:pPr marL="0" marR="0" rtl="0" fontAlgn="base">
                        <a:lnSpc>
                          <a:spcPts val="2700"/>
                        </a:lnSpc>
                        <a:buNone/>
                      </a:pPr>
                      <a:r>
                        <a:rPr lang="en-GB" sz="1400">
                          <a:solidFill>
                            <a:srgbClr val="000000"/>
                          </a:solidFill>
                          <a:effectLst/>
                          <a:latin typeface="Calibri"/>
                        </a:rPr>
                        <a:t>Tanning beds</a:t>
                      </a:r>
                      <a:endParaRPr lang="en-US" sz="1400" dirty="0">
                        <a:solidFill>
                          <a:srgbClr val="000000"/>
                        </a:solidFill>
                        <a:effectLst/>
                        <a:latin typeface="Calibr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fontAlgn="t">
                        <a:buNone/>
                      </a:pPr>
                      <a:endParaRPr lang="en-US" sz="1400" dirty="0">
                        <a:solidFill>
                          <a:srgbClr val="000000"/>
                        </a:solidFill>
                        <a:effectLst/>
                        <a:latin typeface="Segoe U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509409"/>
                  </a:ext>
                </a:extLst>
              </a:tr>
              <a:tr h="804912">
                <a:tc>
                  <a:txBody>
                    <a:bodyPr/>
                    <a:lstStyle/>
                    <a:p>
                      <a:pPr marL="0" marR="0" rtl="0" fontAlgn="base">
                        <a:lnSpc>
                          <a:spcPts val="2700"/>
                        </a:lnSpc>
                        <a:buNone/>
                      </a:pPr>
                      <a:r>
                        <a:rPr lang="en-GB" sz="1400">
                          <a:solidFill>
                            <a:srgbClr val="000000"/>
                          </a:solidFill>
                          <a:effectLst/>
                          <a:latin typeface="Calibri"/>
                        </a:rPr>
                        <a:t>Plastic surgery</a:t>
                      </a:r>
                      <a:endParaRPr lang="en-US" sz="1400" dirty="0">
                        <a:solidFill>
                          <a:srgbClr val="000000"/>
                        </a:solidFill>
                        <a:effectLst/>
                        <a:latin typeface="Calibr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fontAlgn="t">
                        <a:buNone/>
                      </a:pPr>
                      <a:endParaRPr lang="en-US" sz="1400" dirty="0">
                        <a:solidFill>
                          <a:srgbClr val="000000"/>
                        </a:solidFill>
                        <a:effectLst/>
                        <a:latin typeface="Segoe UI"/>
                      </a:endParaRPr>
                    </a:p>
                  </a:txBody>
                  <a:tcPr marL="57150" marR="57150" marT="28575" marB="2857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159317"/>
                  </a:ext>
                </a:extLst>
              </a:tr>
            </a:tbl>
          </a:graphicData>
        </a:graphic>
      </p:graphicFrame>
      <p:sp>
        <p:nvSpPr>
          <p:cNvPr id="6" name="TextBox 5">
            <a:extLst>
              <a:ext uri="{FF2B5EF4-FFF2-40B4-BE49-F238E27FC236}">
                <a16:creationId xmlns:a16="http://schemas.microsoft.com/office/drawing/2014/main" id="{5790A899-0FDE-FBEC-1B61-E8454DA3A6EA}"/>
              </a:ext>
            </a:extLst>
          </p:cNvPr>
          <p:cNvSpPr txBox="1"/>
          <p:nvPr/>
        </p:nvSpPr>
        <p:spPr>
          <a:xfrm>
            <a:off x="290485" y="3955748"/>
            <a:ext cx="6275871" cy="4832092"/>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How does the internet affect body image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pic>
        <p:nvPicPr>
          <p:cNvPr id="7" name="Picture 6" descr="Social Body Stock Illustrations – 26,092 Social Body Stock Illustrations,  Vectors &amp; Clipart - Dreamstime">
            <a:extLst>
              <a:ext uri="{FF2B5EF4-FFF2-40B4-BE49-F238E27FC236}">
                <a16:creationId xmlns:a16="http://schemas.microsoft.com/office/drawing/2014/main" id="{BBE7C26B-22C9-31C3-13E8-7559B4969F2D}"/>
              </a:ext>
            </a:extLst>
          </p:cNvPr>
          <p:cNvPicPr>
            <a:picLocks noChangeAspect="1"/>
          </p:cNvPicPr>
          <p:nvPr/>
        </p:nvPicPr>
        <p:blipFill>
          <a:blip r:embed="rId2"/>
          <a:stretch>
            <a:fillRect/>
          </a:stretch>
        </p:blipFill>
        <p:spPr>
          <a:xfrm>
            <a:off x="4442952" y="7353915"/>
            <a:ext cx="1905000" cy="1429365"/>
          </a:xfrm>
          <a:prstGeom prst="rect">
            <a:avLst/>
          </a:prstGeom>
        </p:spPr>
      </p:pic>
    </p:spTree>
    <p:extLst>
      <p:ext uri="{BB962C8B-B14F-4D97-AF65-F5344CB8AC3E}">
        <p14:creationId xmlns:p14="http://schemas.microsoft.com/office/powerpoint/2010/main" val="3203606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text on a green background&#10;&#10;AI-generated content may be incorrect.">
            <a:extLst>
              <a:ext uri="{FF2B5EF4-FFF2-40B4-BE49-F238E27FC236}">
                <a16:creationId xmlns:a16="http://schemas.microsoft.com/office/drawing/2014/main" id="{7E07CBBF-BAB0-09DB-4FB9-E45D92EFAA1F}"/>
              </a:ext>
            </a:extLst>
          </p:cNvPr>
          <p:cNvPicPr>
            <a:picLocks noChangeAspect="1"/>
          </p:cNvPicPr>
          <p:nvPr/>
        </p:nvPicPr>
        <p:blipFill>
          <a:blip r:embed="rId2"/>
          <a:stretch>
            <a:fillRect/>
          </a:stretch>
        </p:blipFill>
        <p:spPr>
          <a:xfrm>
            <a:off x="363071" y="653023"/>
            <a:ext cx="6131859" cy="3709708"/>
          </a:xfrm>
          <a:prstGeom prst="rect">
            <a:avLst/>
          </a:prstGeom>
          <a:ln>
            <a:solidFill>
              <a:schemeClr val="tx1"/>
            </a:solidFill>
          </a:ln>
        </p:spPr>
      </p:pic>
      <p:pic>
        <p:nvPicPr>
          <p:cNvPr id="6" name="Picture 5" descr="A person taking a picture of themselves&#10;&#10;AI-generated content may be incorrect.">
            <a:extLst>
              <a:ext uri="{FF2B5EF4-FFF2-40B4-BE49-F238E27FC236}">
                <a16:creationId xmlns:a16="http://schemas.microsoft.com/office/drawing/2014/main" id="{7976A7DB-0EAA-AA05-8D99-7F3D6A16FC37}"/>
              </a:ext>
            </a:extLst>
          </p:cNvPr>
          <p:cNvPicPr>
            <a:picLocks noChangeAspect="1"/>
          </p:cNvPicPr>
          <p:nvPr/>
        </p:nvPicPr>
        <p:blipFill>
          <a:blip r:embed="rId3"/>
          <a:stretch>
            <a:fillRect/>
          </a:stretch>
        </p:blipFill>
        <p:spPr>
          <a:xfrm>
            <a:off x="363071" y="4794717"/>
            <a:ext cx="6131859" cy="3709708"/>
          </a:xfrm>
          <a:prstGeom prst="rect">
            <a:avLst/>
          </a:prstGeom>
          <a:ln>
            <a:solidFill>
              <a:schemeClr val="tx1"/>
            </a:solidFill>
          </a:ln>
        </p:spPr>
      </p:pic>
      <p:sp>
        <p:nvSpPr>
          <p:cNvPr id="7" name="TextBox 6">
            <a:extLst>
              <a:ext uri="{FF2B5EF4-FFF2-40B4-BE49-F238E27FC236}">
                <a16:creationId xmlns:a16="http://schemas.microsoft.com/office/drawing/2014/main" id="{5B8E1A8F-2384-F61B-FE95-A52B7327C798}"/>
              </a:ext>
            </a:extLst>
          </p:cNvPr>
          <p:cNvSpPr txBox="1"/>
          <p:nvPr/>
        </p:nvSpPr>
        <p:spPr>
          <a:xfrm>
            <a:off x="362347" y="162521"/>
            <a:ext cx="432995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The internet and body image</a:t>
            </a:r>
          </a:p>
        </p:txBody>
      </p:sp>
    </p:spTree>
    <p:extLst>
      <p:ext uri="{BB962C8B-B14F-4D97-AF65-F5344CB8AC3E}">
        <p14:creationId xmlns:p14="http://schemas.microsoft.com/office/powerpoint/2010/main" val="4024024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6DF1A-DD15-D5D3-39E2-29984D7E399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F63F717-C9EA-5C6E-1FCF-F54FA1DA8610}"/>
              </a:ext>
            </a:extLst>
          </p:cNvPr>
          <p:cNvSpPr txBox="1"/>
          <p:nvPr/>
        </p:nvSpPr>
        <p:spPr>
          <a:xfrm>
            <a:off x="362347" y="162521"/>
            <a:ext cx="432995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The internet and body image</a:t>
            </a:r>
          </a:p>
        </p:txBody>
      </p:sp>
      <p:pic>
        <p:nvPicPr>
          <p:cNvPr id="2" name="Picture 1" descr="A person in a suit holding an object&#10;&#10;AI-generated content may be incorrect.">
            <a:extLst>
              <a:ext uri="{FF2B5EF4-FFF2-40B4-BE49-F238E27FC236}">
                <a16:creationId xmlns:a16="http://schemas.microsoft.com/office/drawing/2014/main" id="{A3A66C8D-6330-6939-A6EE-7CB4D11BA89D}"/>
              </a:ext>
            </a:extLst>
          </p:cNvPr>
          <p:cNvPicPr>
            <a:picLocks noChangeAspect="1"/>
          </p:cNvPicPr>
          <p:nvPr/>
        </p:nvPicPr>
        <p:blipFill>
          <a:blip r:embed="rId2"/>
          <a:stretch>
            <a:fillRect/>
          </a:stretch>
        </p:blipFill>
        <p:spPr>
          <a:xfrm>
            <a:off x="356419" y="799640"/>
            <a:ext cx="6255775" cy="3525787"/>
          </a:xfrm>
          <a:prstGeom prst="rect">
            <a:avLst/>
          </a:prstGeom>
          <a:ln>
            <a:solidFill>
              <a:schemeClr val="tx1"/>
            </a:solidFill>
          </a:ln>
        </p:spPr>
      </p:pic>
      <p:pic>
        <p:nvPicPr>
          <p:cNvPr id="3" name="Picture 2" descr="A screen shot of a social media page&#10;&#10;AI-generated content may be incorrect.">
            <a:extLst>
              <a:ext uri="{FF2B5EF4-FFF2-40B4-BE49-F238E27FC236}">
                <a16:creationId xmlns:a16="http://schemas.microsoft.com/office/drawing/2014/main" id="{BF7A99B9-7E87-37A9-5427-A6BEF9C4A0F8}"/>
              </a:ext>
            </a:extLst>
          </p:cNvPr>
          <p:cNvPicPr>
            <a:picLocks noChangeAspect="1"/>
          </p:cNvPicPr>
          <p:nvPr/>
        </p:nvPicPr>
        <p:blipFill>
          <a:blip r:embed="rId3"/>
          <a:stretch>
            <a:fillRect/>
          </a:stretch>
        </p:blipFill>
        <p:spPr>
          <a:xfrm>
            <a:off x="356419" y="4695673"/>
            <a:ext cx="6255775" cy="3525786"/>
          </a:xfrm>
          <a:prstGeom prst="rect">
            <a:avLst/>
          </a:prstGeom>
          <a:ln>
            <a:solidFill>
              <a:schemeClr val="tx1"/>
            </a:solidFill>
          </a:ln>
        </p:spPr>
      </p:pic>
    </p:spTree>
    <p:extLst>
      <p:ext uri="{BB962C8B-B14F-4D97-AF65-F5344CB8AC3E}">
        <p14:creationId xmlns:p14="http://schemas.microsoft.com/office/powerpoint/2010/main" val="1118370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68A2DB6-3301-BE54-33DE-F3AB9B19B089}"/>
              </a:ext>
            </a:extLst>
          </p:cNvPr>
          <p:cNvGraphicFramePr>
            <a:graphicFrameLocks noGrp="1"/>
          </p:cNvGraphicFramePr>
          <p:nvPr>
            <p:extLst>
              <p:ext uri="{D42A27DB-BD31-4B8C-83A1-F6EECF244321}">
                <p14:modId xmlns:p14="http://schemas.microsoft.com/office/powerpoint/2010/main" val="1207993455"/>
              </p:ext>
            </p:extLst>
          </p:nvPr>
        </p:nvGraphicFramePr>
        <p:xfrm>
          <a:off x="380999" y="2925096"/>
          <a:ext cx="6231554" cy="5826716"/>
        </p:xfrm>
        <a:graphic>
          <a:graphicData uri="http://schemas.openxmlformats.org/drawingml/2006/table">
            <a:tbl>
              <a:tblPr firstRow="1" bandRow="1">
                <a:tableStyleId>{5940675A-B579-460E-94D1-54222C63F5DA}</a:tableStyleId>
              </a:tblPr>
              <a:tblGrid>
                <a:gridCol w="6231554">
                  <a:extLst>
                    <a:ext uri="{9D8B030D-6E8A-4147-A177-3AD203B41FA5}">
                      <a16:colId xmlns:a16="http://schemas.microsoft.com/office/drawing/2014/main" val="3303628615"/>
                    </a:ext>
                  </a:extLst>
                </a:gridCol>
              </a:tblGrid>
              <a:tr h="1456679">
                <a:tc>
                  <a:txBody>
                    <a:bodyPr/>
                    <a:lstStyle/>
                    <a:p>
                      <a:r>
                        <a:rPr lang="en-US" sz="1400"/>
                        <a:t>Gemma</a:t>
                      </a:r>
                    </a:p>
                  </a:txBody>
                  <a:tcPr/>
                </a:tc>
                <a:extLst>
                  <a:ext uri="{0D108BD9-81ED-4DB2-BD59-A6C34878D82A}">
                    <a16:rowId xmlns:a16="http://schemas.microsoft.com/office/drawing/2014/main" val="4099566749"/>
                  </a:ext>
                </a:extLst>
              </a:tr>
              <a:tr h="1456679">
                <a:tc>
                  <a:txBody>
                    <a:bodyPr/>
                    <a:lstStyle/>
                    <a:p>
                      <a:r>
                        <a:rPr lang="en-US" sz="1400"/>
                        <a:t>Dale</a:t>
                      </a:r>
                    </a:p>
                  </a:txBody>
                  <a:tcPr/>
                </a:tc>
                <a:extLst>
                  <a:ext uri="{0D108BD9-81ED-4DB2-BD59-A6C34878D82A}">
                    <a16:rowId xmlns:a16="http://schemas.microsoft.com/office/drawing/2014/main" val="1573067338"/>
                  </a:ext>
                </a:extLst>
              </a:tr>
              <a:tr h="1456679">
                <a:tc>
                  <a:txBody>
                    <a:bodyPr/>
                    <a:lstStyle/>
                    <a:p>
                      <a:r>
                        <a:rPr lang="en-US" sz="1400"/>
                        <a:t>Sarah</a:t>
                      </a:r>
                    </a:p>
                  </a:txBody>
                  <a:tcPr/>
                </a:tc>
                <a:extLst>
                  <a:ext uri="{0D108BD9-81ED-4DB2-BD59-A6C34878D82A}">
                    <a16:rowId xmlns:a16="http://schemas.microsoft.com/office/drawing/2014/main" val="1669450939"/>
                  </a:ext>
                </a:extLst>
              </a:tr>
              <a:tr h="1456679">
                <a:tc>
                  <a:txBody>
                    <a:bodyPr/>
                    <a:lstStyle/>
                    <a:p>
                      <a:r>
                        <a:rPr lang="en-US" sz="1400"/>
                        <a:t>Jackson</a:t>
                      </a:r>
                    </a:p>
                  </a:txBody>
                  <a:tcPr/>
                </a:tc>
                <a:extLst>
                  <a:ext uri="{0D108BD9-81ED-4DB2-BD59-A6C34878D82A}">
                    <a16:rowId xmlns:a16="http://schemas.microsoft.com/office/drawing/2014/main" val="542946766"/>
                  </a:ext>
                </a:extLst>
              </a:tr>
            </a:tbl>
          </a:graphicData>
        </a:graphic>
      </p:graphicFrame>
      <p:sp>
        <p:nvSpPr>
          <p:cNvPr id="5" name="TextBox 4">
            <a:extLst>
              <a:ext uri="{FF2B5EF4-FFF2-40B4-BE49-F238E27FC236}">
                <a16:creationId xmlns:a16="http://schemas.microsoft.com/office/drawing/2014/main" id="{731B668D-2467-C7FE-C408-106C92D4DA1A}"/>
              </a:ext>
            </a:extLst>
          </p:cNvPr>
          <p:cNvSpPr txBox="1"/>
          <p:nvPr/>
        </p:nvSpPr>
        <p:spPr>
          <a:xfrm>
            <a:off x="374855" y="319548"/>
            <a:ext cx="5899354"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dirty="0"/>
              <a:t>Getting factual information about any type of body enhancement is vital. Unfortunately, there are unscrupulous practitioners about.​</a:t>
            </a:r>
          </a:p>
          <a:p>
            <a:pPr rtl="0"/>
            <a:r>
              <a:rPr lang="en-US" sz="1400"/>
              <a:t>​The internet is also not a brilliant place to get information about body enhancement procedures. Truths are often mixed in with fake news, myths and others' opinions.​</a:t>
            </a:r>
            <a:endParaRPr lang="en-US" sz="1400" dirty="0"/>
          </a:p>
          <a:p>
            <a:r>
              <a:rPr lang="en-US" sz="1400" dirty="0"/>
              <a:t>​It's best to shop around, visit several places that offer the procedure and get all the information in advance. If something doesn't feel right then it's probably not.​</a:t>
            </a:r>
          </a:p>
          <a:p>
            <a:pPr rtl="0"/>
            <a:r>
              <a:rPr lang="en-US" sz="1400"/>
              <a:t>​Never be tempted with a do-it-yourself option, these are risky and can be life-threatening.</a:t>
            </a:r>
            <a:endParaRPr lang="en-US" sz="1400" dirty="0"/>
          </a:p>
          <a:p>
            <a:pPr algn="ctr"/>
            <a:endParaRPr lang="en-US" sz="1400" dirty="0"/>
          </a:p>
        </p:txBody>
      </p:sp>
    </p:spTree>
    <p:extLst>
      <p:ext uri="{BB962C8B-B14F-4D97-AF65-F5344CB8AC3E}">
        <p14:creationId xmlns:p14="http://schemas.microsoft.com/office/powerpoint/2010/main" val="475115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ext Box 49">
            <a:extLst>
              <a:ext uri="{FF2B5EF4-FFF2-40B4-BE49-F238E27FC236}">
                <a16:creationId xmlns:a16="http://schemas.microsoft.com/office/drawing/2014/main" id="{2AE27740-3894-B47E-0F4B-96F4DB039800}"/>
              </a:ext>
            </a:extLst>
          </p:cNvPr>
          <p:cNvSpPr/>
          <p:nvPr/>
        </p:nvSpPr>
        <p:spPr>
          <a:xfrm>
            <a:off x="28437" y="7357683"/>
            <a:ext cx="6756839" cy="163079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w="6483" cap="flat">
            <a:solidFill>
              <a:srgbClr val="000000"/>
            </a:solidFill>
            <a:prstDash val="solid"/>
            <a:miter/>
          </a:ln>
        </p:spPr>
        <p:txBody>
          <a:bodyPr vert="horz" wrap="square" lIns="90004" tIns="44997" rIns="90004" bIns="44997" anchor="t" anchorCtr="0" compatLnSpc="0">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Calibri" pitchFamily="34"/>
                <a:ea typeface="Arial Unicode MS" pitchFamily="2"/>
                <a:cs typeface="Tahoma" pitchFamily="2"/>
              </a:rPr>
              <a:t>Use the faces below to assess what you know now, and again at the end of this unit.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Calibri" pitchFamily="34"/>
                <a:ea typeface="Arial Unicode MS" pitchFamily="2"/>
                <a:cs typeface="Tahoma" pitchFamily="2"/>
              </a:rPr>
              <a:t>	– </a:t>
            </a:r>
            <a:r>
              <a:rPr lang="en-GB" sz="1400" b="0" i="0" u="none" strike="noStrike" kern="1200" cap="none" spc="0" baseline="0">
                <a:solidFill>
                  <a:srgbClr val="000000"/>
                </a:solidFill>
                <a:uFillTx/>
                <a:latin typeface="Calibri" pitchFamily="34"/>
                <a:ea typeface="Arial Unicode MS" pitchFamily="2"/>
                <a:cs typeface="Tahoma" pitchFamily="2"/>
              </a:rPr>
              <a:t>you understand all about this or agree with this statement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Calibri" pitchFamily="34"/>
              <a:ea typeface="Arial Unicode MS" pitchFamily="2"/>
              <a:cs typeface="Tahoma"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pitchFamily="34"/>
                <a:ea typeface="Arial Unicode MS" pitchFamily="2"/>
                <a:cs typeface="Tahoma" pitchFamily="2"/>
              </a:rPr>
              <a:t>	</a:t>
            </a:r>
            <a:r>
              <a:rPr lang="en-GB" sz="1400" b="0" i="0" u="none" strike="noStrike" kern="1200" cap="none" spc="0" baseline="0">
                <a:solidFill>
                  <a:srgbClr val="000000"/>
                </a:solidFill>
                <a:uFillTx/>
                <a:latin typeface="Calibri" pitchFamily="34"/>
                <a:ea typeface="Arial Unicode MS" pitchFamily="2"/>
                <a:cs typeface="Tahoma" pitchFamily="2"/>
              </a:rPr>
              <a:t> – you know something about this or are not sure about it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Calibri" pitchFamily="34"/>
              <a:ea typeface="Arial Unicode MS" pitchFamily="2"/>
              <a:cs typeface="Tahoma"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pitchFamily="34"/>
                <a:ea typeface="Arial Unicode MS" pitchFamily="2"/>
                <a:cs typeface="Tahoma" pitchFamily="2"/>
              </a:rPr>
              <a:t>	</a:t>
            </a:r>
            <a:r>
              <a:rPr lang="en-GB" sz="1400" b="0" i="0" u="none" strike="noStrike" kern="1200" cap="none" spc="0" baseline="0">
                <a:solidFill>
                  <a:srgbClr val="000000"/>
                </a:solidFill>
                <a:uFillTx/>
                <a:latin typeface="Calibri" pitchFamily="34"/>
                <a:ea typeface="Arial Unicode MS" pitchFamily="2"/>
                <a:cs typeface="Tahoma" pitchFamily="2"/>
              </a:rPr>
              <a:t>– you do not understand this or do not agree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solidFill>
                <a:srgbClr val="000000"/>
              </a:solidFill>
              <a:uFillTx/>
              <a:latin typeface="Calibri" pitchFamily="34"/>
              <a:ea typeface="Arial Unicode MS" pitchFamily="2"/>
              <a:cs typeface="Tahoma" pitchFamily="2"/>
            </a:endParaRPr>
          </a:p>
        </p:txBody>
      </p:sp>
      <p:pic>
        <p:nvPicPr>
          <p:cNvPr id="6" name="Picture 50">
            <a:extLst>
              <a:ext uri="{FF2B5EF4-FFF2-40B4-BE49-F238E27FC236}">
                <a16:creationId xmlns:a16="http://schemas.microsoft.com/office/drawing/2014/main" id="{216070CA-13E9-B8EC-8ADD-304E8ACAE366}"/>
              </a:ext>
            </a:extLst>
          </p:cNvPr>
          <p:cNvPicPr>
            <a:picLocks noChangeAspect="1"/>
          </p:cNvPicPr>
          <p:nvPr/>
        </p:nvPicPr>
        <p:blipFill>
          <a:blip r:embed="rId3">
            <a:lum/>
            <a:alphaModFix/>
          </a:blip>
          <a:srcRect/>
          <a:stretch>
            <a:fillRect/>
          </a:stretch>
        </p:blipFill>
        <p:spPr>
          <a:xfrm>
            <a:off x="5828760" y="362879"/>
            <a:ext cx="817199" cy="802797"/>
          </a:xfrm>
          <a:prstGeom prst="rect">
            <a:avLst/>
          </a:prstGeom>
          <a:noFill/>
          <a:ln cap="flat">
            <a:noFill/>
          </a:ln>
        </p:spPr>
      </p:pic>
      <p:pic>
        <p:nvPicPr>
          <p:cNvPr id="7" name="Picture 51">
            <a:extLst>
              <a:ext uri="{FF2B5EF4-FFF2-40B4-BE49-F238E27FC236}">
                <a16:creationId xmlns:a16="http://schemas.microsoft.com/office/drawing/2014/main" id="{C4F8C927-06DF-5EFC-2605-10E28FB2F888}"/>
              </a:ext>
            </a:extLst>
          </p:cNvPr>
          <p:cNvPicPr>
            <a:picLocks noChangeAspect="1"/>
          </p:cNvPicPr>
          <p:nvPr/>
        </p:nvPicPr>
        <p:blipFill>
          <a:blip r:embed="rId3">
            <a:lum/>
            <a:alphaModFix/>
          </a:blip>
          <a:srcRect/>
          <a:stretch>
            <a:fillRect/>
          </a:stretch>
        </p:blipFill>
        <p:spPr>
          <a:xfrm>
            <a:off x="4650117" y="366482"/>
            <a:ext cx="817199" cy="802797"/>
          </a:xfrm>
          <a:prstGeom prst="rect">
            <a:avLst/>
          </a:prstGeom>
          <a:noFill/>
          <a:ln cap="flat">
            <a:noFill/>
          </a:ln>
        </p:spPr>
      </p:pic>
      <p:graphicFrame>
        <p:nvGraphicFramePr>
          <p:cNvPr id="8" name="Table 1">
            <a:extLst>
              <a:ext uri="{FF2B5EF4-FFF2-40B4-BE49-F238E27FC236}">
                <a16:creationId xmlns:a16="http://schemas.microsoft.com/office/drawing/2014/main" id="{D81D8848-BB9F-02CF-4E1E-84481AF6FE9D}"/>
              </a:ext>
            </a:extLst>
          </p:cNvPr>
          <p:cNvGraphicFramePr>
            <a:graphicFrameLocks noGrp="1"/>
          </p:cNvGraphicFramePr>
          <p:nvPr>
            <p:extLst>
              <p:ext uri="{D42A27DB-BD31-4B8C-83A1-F6EECF244321}">
                <p14:modId xmlns:p14="http://schemas.microsoft.com/office/powerpoint/2010/main" val="981443163"/>
              </p:ext>
            </p:extLst>
          </p:nvPr>
        </p:nvGraphicFramePr>
        <p:xfrm>
          <a:off x="51837" y="58320"/>
          <a:ext cx="6717601" cy="7194934"/>
        </p:xfrm>
        <a:graphic>
          <a:graphicData uri="http://schemas.openxmlformats.org/drawingml/2006/table">
            <a:tbl>
              <a:tblPr>
                <a:effectLst/>
              </a:tblPr>
              <a:tblGrid>
                <a:gridCol w="4311002">
                  <a:extLst>
                    <a:ext uri="{9D8B030D-6E8A-4147-A177-3AD203B41FA5}">
                      <a16:colId xmlns:a16="http://schemas.microsoft.com/office/drawing/2014/main" val="2648162269"/>
                    </a:ext>
                  </a:extLst>
                </a:gridCol>
                <a:gridCol w="1305360">
                  <a:extLst>
                    <a:ext uri="{9D8B030D-6E8A-4147-A177-3AD203B41FA5}">
                      <a16:colId xmlns:a16="http://schemas.microsoft.com/office/drawing/2014/main" val="3396352617"/>
                    </a:ext>
                  </a:extLst>
                </a:gridCol>
                <a:gridCol w="1101239">
                  <a:extLst>
                    <a:ext uri="{9D8B030D-6E8A-4147-A177-3AD203B41FA5}">
                      <a16:colId xmlns:a16="http://schemas.microsoft.com/office/drawing/2014/main" val="2244745663"/>
                    </a:ext>
                  </a:extLst>
                </a:gridCol>
              </a:tblGrid>
              <a:tr h="1406164">
                <a:tc>
                  <a:txBody>
                    <a:bodyPr/>
                    <a:lstStyle/>
                    <a:p>
                      <a:pPr marL="0" marR="0" lvl="0" indent="0" algn="ctr" rtl="0" hangingPunct="1">
                        <a:lnSpc>
                          <a:spcPct val="100000"/>
                        </a:lnSpc>
                        <a:spcBef>
                          <a:spcPts val="360"/>
                        </a:spcBef>
                        <a:spcAft>
                          <a:spcPts val="0"/>
                        </a:spcAft>
                        <a:buNone/>
                        <a:tabLst/>
                        <a:defRPr b="0" i="0" u="none" strike="noStrike"/>
                      </a:pPr>
                      <a:r>
                        <a:rPr lang="en-GB" sz="1500" b="1" i="0" u="sng" strike="noStrike">
                          <a:solidFill>
                            <a:srgbClr val="000000"/>
                          </a:solidFill>
                          <a:uFillTx/>
                          <a:latin typeface="Calibri"/>
                          <a:ea typeface="Arial Unicode MS"/>
                          <a:cs typeface="Tahoma"/>
                        </a:rPr>
                        <a:t>PD PUPIL SELF ASSESSMENT</a:t>
                      </a:r>
                    </a:p>
                    <a:p>
                      <a:pPr marL="0" marR="0" lvl="0" indent="0" algn="ctr" rtl="0" hangingPunct="1">
                        <a:lnSpc>
                          <a:spcPct val="100000"/>
                        </a:lnSpc>
                        <a:spcBef>
                          <a:spcPts val="360"/>
                        </a:spcBef>
                        <a:spcAft>
                          <a:spcPts val="0"/>
                        </a:spcAft>
                        <a:buNone/>
                        <a:tabLst/>
                        <a:defRPr b="0" i="0" u="none" strike="noStrike"/>
                      </a:pPr>
                      <a:endParaRPr lang="en-GB" sz="1500" b="1" i="0" u="sng" strike="noStrike">
                        <a:solidFill>
                          <a:srgbClr val="000000"/>
                        </a:solidFill>
                        <a:uFillTx/>
                        <a:latin typeface="Calibri" pitchFamily="34"/>
                        <a:ea typeface="Arial Unicode MS" pitchFamily="2"/>
                        <a:cs typeface="Tahoma" pitchFamily="2"/>
                      </a:endParaRPr>
                    </a:p>
                    <a:p>
                      <a:pPr marL="0" marR="0" lvl="0" indent="0" algn="ctr" rtl="0" hangingPunct="1">
                        <a:lnSpc>
                          <a:spcPct val="100000"/>
                        </a:lnSpc>
                        <a:spcBef>
                          <a:spcPts val="360"/>
                        </a:spcBef>
                        <a:spcAft>
                          <a:spcPts val="0"/>
                        </a:spcAft>
                        <a:buNone/>
                        <a:tabLst/>
                        <a:defRPr b="0" i="0" u="none" strike="noStrike"/>
                      </a:pPr>
                      <a:r>
                        <a:rPr lang="en-GB" sz="1500" b="1" i="0" u="sng" strike="noStrike">
                          <a:solidFill>
                            <a:srgbClr val="000000"/>
                          </a:solidFill>
                          <a:uFillTx/>
                          <a:latin typeface="Calibri"/>
                          <a:ea typeface="Arial Unicode MS"/>
                          <a:cs typeface="Tahoma"/>
                        </a:rPr>
                        <a:t>YEAR 11</a:t>
                      </a:r>
                    </a:p>
                    <a:p>
                      <a:pPr marL="0" marR="0" lvl="0" indent="0" algn="ctr" rtl="0" hangingPunct="1">
                        <a:lnSpc>
                          <a:spcPct val="100000"/>
                        </a:lnSpc>
                        <a:spcBef>
                          <a:spcPts val="360"/>
                        </a:spcBef>
                        <a:spcAft>
                          <a:spcPts val="0"/>
                        </a:spcAft>
                        <a:buNone/>
                      </a:pPr>
                      <a:r>
                        <a:rPr lang="en-GB" sz="1500" b="1" i="0" u="sng" strike="noStrike" baseline="0">
                          <a:solidFill>
                            <a:srgbClr val="000000"/>
                          </a:solidFill>
                          <a:uFillTx/>
                          <a:latin typeface="Calibri"/>
                          <a:ea typeface="Arial Unicode MS"/>
                          <a:cs typeface="Tahoma"/>
                        </a:rPr>
                        <a:t>KEEPING HEALTHY</a:t>
                      </a:r>
                      <a:endParaRPr lang="en-GB" sz="1500" b="1" i="0" u="sng" strike="noStrike">
                        <a:solidFill>
                          <a:srgbClr val="000000"/>
                        </a:solidFill>
                        <a:uFillTx/>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3758671045"/>
                  </a:ext>
                </a:extLst>
              </a:tr>
              <a:tr h="558360">
                <a:tc>
                  <a:txBody>
                    <a:bodyPr/>
                    <a:lstStyle/>
                    <a:p>
                      <a:pPr marL="0" marR="0" lvl="0" indent="0" algn="ctr" rtl="0" hangingPunct="1">
                        <a:lnSpc>
                          <a:spcPct val="100000"/>
                        </a:lnSpc>
                        <a:spcBef>
                          <a:spcPts val="360"/>
                        </a:spcBef>
                        <a:spcAft>
                          <a:spcPts val="0"/>
                        </a:spcAft>
                        <a:buNone/>
                        <a:tabLst/>
                        <a:defRPr b="0" i="0" u="none" strike="noStrike"/>
                      </a:pPr>
                      <a:r>
                        <a:rPr lang="en-GB" sz="1500" b="0" i="0" u="none" strike="noStrike">
                          <a:solidFill>
                            <a:srgbClr val="000000"/>
                          </a:solidFill>
                          <a:latin typeface="Calibri"/>
                          <a:ea typeface="Arial Unicode MS"/>
                          <a:cs typeface="Tahoma"/>
                        </a:rPr>
                        <a:t>I CAN DO/UNDERSTAND THE FOLLOWING :</a:t>
                      </a:r>
                    </a:p>
                  </a:txBody>
                  <a:tcPr/>
                </a:tc>
                <a:tc>
                  <a:txBody>
                    <a:bodyPr/>
                    <a:lstStyle/>
                    <a:p>
                      <a:pPr marL="0" marR="0" lvl="0" indent="0" algn="ctr" rtl="0" hangingPunct="1">
                        <a:lnSpc>
                          <a:spcPct val="100000"/>
                        </a:lnSpc>
                        <a:spcBef>
                          <a:spcPts val="360"/>
                        </a:spcBef>
                        <a:spcAft>
                          <a:spcPts val="0"/>
                        </a:spcAft>
                        <a:buNone/>
                        <a:tabLst/>
                        <a:defRPr b="0" i="0" u="none" strike="noStrike"/>
                      </a:pPr>
                      <a:r>
                        <a:rPr lang="en-GB" sz="1500" b="1" i="0" u="sng" strike="noStrike">
                          <a:solidFill>
                            <a:srgbClr val="000000"/>
                          </a:solidFill>
                          <a:uFillTx/>
                          <a:latin typeface="Calibri"/>
                          <a:ea typeface="Arial Unicode MS"/>
                          <a:cs typeface="Tahoma"/>
                        </a:rPr>
                        <a:t>START</a:t>
                      </a:r>
                    </a:p>
                  </a:txBody>
                  <a:tcPr/>
                </a:tc>
                <a:tc>
                  <a:txBody>
                    <a:bodyPr/>
                    <a:lstStyle/>
                    <a:p>
                      <a:pPr marL="0" marR="0" lvl="0" indent="0" algn="ctr" rtl="0" hangingPunct="1">
                        <a:lnSpc>
                          <a:spcPct val="100000"/>
                        </a:lnSpc>
                        <a:spcBef>
                          <a:spcPts val="360"/>
                        </a:spcBef>
                        <a:spcAft>
                          <a:spcPts val="0"/>
                        </a:spcAft>
                        <a:buNone/>
                        <a:tabLst/>
                        <a:defRPr b="0" i="0" u="none" strike="noStrike"/>
                      </a:pPr>
                      <a:r>
                        <a:rPr lang="en-GB" sz="1500" b="1" i="0" u="sng" strike="noStrike">
                          <a:solidFill>
                            <a:srgbClr val="000000"/>
                          </a:solidFill>
                          <a:uFillTx/>
                          <a:latin typeface="Calibri"/>
                          <a:ea typeface="Arial Unicode MS"/>
                          <a:cs typeface="Tahoma"/>
                        </a:rPr>
                        <a:t>END</a:t>
                      </a:r>
                    </a:p>
                  </a:txBody>
                  <a:tcPr/>
                </a:tc>
                <a:extLst>
                  <a:ext uri="{0D108BD9-81ED-4DB2-BD59-A6C34878D82A}">
                    <a16:rowId xmlns:a16="http://schemas.microsoft.com/office/drawing/2014/main" val="1769467333"/>
                  </a:ext>
                </a:extLst>
              </a:tr>
              <a:tr h="627836">
                <a:tc>
                  <a:txBody>
                    <a:bodyPr/>
                    <a:lstStyle/>
                    <a:p>
                      <a:pPr marL="342900" marR="0" lvl="0" indent="-342900" algn="l" rtl="0" hangingPunct="1">
                        <a:lnSpc>
                          <a:spcPct val="100000"/>
                        </a:lnSpc>
                        <a:spcBef>
                          <a:spcPts val="360"/>
                        </a:spcBef>
                        <a:spcAft>
                          <a:spcPts val="0"/>
                        </a:spcAft>
                        <a:buAutoNum type="arabicPeriod"/>
                      </a:pPr>
                      <a:r>
                        <a:rPr lang="en-GB" sz="1400" b="0" i="0" u="none" strike="noStrike" baseline="0">
                          <a:solidFill>
                            <a:srgbClr val="000000"/>
                          </a:solidFill>
                          <a:latin typeface="Calibri"/>
                          <a:ea typeface="Arial Unicode MS"/>
                          <a:cs typeface="Tahoma"/>
                        </a:rPr>
                        <a:t>I understand the different healthcare providers available to me and when to use them</a:t>
                      </a:r>
                      <a:endParaRPr lang="en-GB" sz="1400" b="0" i="0" u="none" strike="noStrike" baseline="0"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2957257082"/>
                  </a:ext>
                </a:extLst>
              </a:tr>
              <a:tr h="547917">
                <a:tc>
                  <a:txBody>
                    <a:bodyPr/>
                    <a:lstStyle/>
                    <a:p>
                      <a:pPr marL="0" marR="0" lvl="0" indent="0" algn="l" rtl="0" hangingPunct="1">
                        <a:lnSpc>
                          <a:spcPct val="100000"/>
                        </a:lnSpc>
                        <a:spcBef>
                          <a:spcPts val="360"/>
                        </a:spcBef>
                        <a:spcAft>
                          <a:spcPts val="0"/>
                        </a:spcAft>
                        <a:buNone/>
                      </a:pPr>
                      <a:r>
                        <a:rPr lang="en-GB" sz="1400" b="0" i="0" u="none" strike="noStrike" baseline="0">
                          <a:solidFill>
                            <a:srgbClr val="000000"/>
                          </a:solidFill>
                          <a:latin typeface="Calibri"/>
                          <a:ea typeface="Arial Unicode MS"/>
                          <a:cs typeface="Tahoma"/>
                        </a:rPr>
                        <a:t>2. I know how to register with a healthcare professional</a:t>
                      </a:r>
                      <a:endParaRPr lang="en-GB" sz="1400" b="0" i="0" u="none" strike="noStrike" baseline="0"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3029525777"/>
                  </a:ext>
                </a:extLst>
              </a:tr>
              <a:tr h="547917">
                <a:tc>
                  <a:txBody>
                    <a:bodyPr/>
                    <a:lstStyle/>
                    <a:p>
                      <a:pPr marL="0" marR="0" lvl="0" indent="0" algn="l" rtl="0" hangingPunct="1">
                        <a:lnSpc>
                          <a:spcPct val="100000"/>
                        </a:lnSpc>
                        <a:spcBef>
                          <a:spcPts val="360"/>
                        </a:spcBef>
                        <a:spcAft>
                          <a:spcPts val="0"/>
                        </a:spcAft>
                        <a:buNone/>
                      </a:pPr>
                      <a:r>
                        <a:rPr lang="en-GB" sz="1400" b="0" i="0" u="none" strike="noStrike" dirty="0">
                          <a:solidFill>
                            <a:srgbClr val="000000"/>
                          </a:solidFill>
                          <a:latin typeface="Calibri"/>
                          <a:ea typeface="Arial Unicode MS"/>
                          <a:cs typeface="Tahoma"/>
                        </a:rPr>
                        <a:t>3. I know when it's appropriate to use a </a:t>
                      </a:r>
                      <a:r>
                        <a:rPr lang="en-GB" sz="1400" b="0" i="0" u="none" strike="noStrike">
                          <a:solidFill>
                            <a:srgbClr val="000000"/>
                          </a:solidFill>
                          <a:latin typeface="Calibri"/>
                          <a:ea typeface="Arial Unicode MS"/>
                          <a:cs typeface="Tahoma"/>
                        </a:rPr>
                        <a:t>pharmacy</a:t>
                      </a:r>
                      <a:endParaRPr lang="en-GB" sz="1400" b="0" i="0" u="none" strike="noStrike"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2206126191"/>
                  </a:ext>
                </a:extLst>
              </a:tr>
              <a:tr h="629280">
                <a:tc>
                  <a:txBody>
                    <a:bodyPr/>
                    <a:lstStyle/>
                    <a:p>
                      <a:pPr marL="0" marR="0" lvl="0" indent="0" algn="l" rtl="0" hangingPunct="1">
                        <a:lnSpc>
                          <a:spcPct val="100000"/>
                        </a:lnSpc>
                        <a:spcBef>
                          <a:spcPts val="360"/>
                        </a:spcBef>
                        <a:spcAft>
                          <a:spcPts val="0"/>
                        </a:spcAft>
                        <a:buNone/>
                      </a:pPr>
                      <a:r>
                        <a:rPr lang="en-GB" sz="1400" b="0" i="0" u="none" strike="noStrike" baseline="0">
                          <a:solidFill>
                            <a:srgbClr val="000000"/>
                          </a:solidFill>
                          <a:latin typeface="Calibri"/>
                          <a:ea typeface="Arial Unicode MS"/>
                          <a:cs typeface="Tahoma"/>
                        </a:rPr>
                        <a:t>4. I understand what is meant by Gillick competence</a:t>
                      </a:r>
                      <a:endParaRPr lang="en-GB" sz="1400" b="0" i="0" u="none" strike="noStrike" baseline="0"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1860545058"/>
                  </a:ext>
                </a:extLst>
              </a:tr>
              <a:tr h="552955">
                <a:tc>
                  <a:txBody>
                    <a:bodyPr/>
                    <a:lstStyle/>
                    <a:p>
                      <a:pPr marL="0" marR="0" lvl="0" indent="0" algn="l" rtl="0" hangingPunct="1">
                        <a:lnSpc>
                          <a:spcPct val="100000"/>
                        </a:lnSpc>
                        <a:spcBef>
                          <a:spcPts val="360"/>
                        </a:spcBef>
                        <a:spcAft>
                          <a:spcPts val="0"/>
                        </a:spcAft>
                        <a:buNone/>
                      </a:pPr>
                      <a:r>
                        <a:rPr lang="en-GB" sz="1400" b="0" i="0" u="none" strike="noStrike" baseline="0">
                          <a:solidFill>
                            <a:srgbClr val="000000"/>
                          </a:solidFill>
                          <a:latin typeface="Calibri"/>
                          <a:ea typeface="Arial Unicode MS"/>
                          <a:cs typeface="Tahoma"/>
                        </a:rPr>
                        <a:t>5. I know what triggers stress in me and how to cope with it</a:t>
                      </a:r>
                      <a:endParaRPr lang="en-GB" sz="1400" b="0" i="0" u="none" strike="noStrike" baseline="0"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183113852"/>
                  </a:ext>
                </a:extLst>
              </a:tr>
              <a:tr h="200463">
                <a:tc>
                  <a:txBody>
                    <a:bodyPr/>
                    <a:lstStyle/>
                    <a:p>
                      <a:pPr marL="0" marR="0" lvl="0" indent="0" algn="l" rtl="0" fontAlgn="auto" hangingPunct="1">
                        <a:lnSpc>
                          <a:spcPct val="100000"/>
                        </a:lnSpc>
                        <a:spcBef>
                          <a:spcPts val="360"/>
                        </a:spcBef>
                        <a:spcAft>
                          <a:spcPts val="0"/>
                        </a:spcAft>
                        <a:buNone/>
                      </a:pPr>
                      <a:r>
                        <a:rPr lang="en-GB" sz="1400" b="0" i="0" u="none" strike="noStrike">
                          <a:solidFill>
                            <a:srgbClr val="000000"/>
                          </a:solidFill>
                          <a:latin typeface="Calibri"/>
                          <a:ea typeface="Arial Unicode MS"/>
                          <a:cs typeface="Tahoma"/>
                        </a:rPr>
                        <a:t>6. I understand why prescription drugs can be dangerous</a:t>
                      </a:r>
                      <a:endParaRPr lang="en-GB" sz="1400" b="0" i="0" u="none" strike="noStrike"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4247706149"/>
                  </a:ext>
                </a:extLst>
              </a:tr>
              <a:tr h="649800">
                <a:tc>
                  <a:txBody>
                    <a:bodyPr/>
                    <a:lstStyle/>
                    <a:p>
                      <a:pPr marL="0" marR="0" lvl="0" indent="0" algn="l" rtl="0" hangingPunct="1">
                        <a:lnSpc>
                          <a:spcPct val="100000"/>
                        </a:lnSpc>
                        <a:spcBef>
                          <a:spcPts val="360"/>
                        </a:spcBef>
                        <a:spcAft>
                          <a:spcPts val="0"/>
                        </a:spcAft>
                        <a:buNone/>
                      </a:pPr>
                      <a:r>
                        <a:rPr lang="en-GB" sz="1400" b="0" i="0" u="none" strike="noStrike">
                          <a:solidFill>
                            <a:srgbClr val="000000"/>
                          </a:solidFill>
                          <a:latin typeface="Calibri"/>
                          <a:ea typeface="Arial Unicode MS"/>
                          <a:cs typeface="Tahoma"/>
                        </a:rPr>
                        <a:t>7. I understand what is meant by spiking and how to keep myself </a:t>
                      </a:r>
                      <a:r>
                        <a:rPr lang="en-GB" sz="1400" b="0" i="0" u="none" strike="noStrike" err="1">
                          <a:solidFill>
                            <a:srgbClr val="000000"/>
                          </a:solidFill>
                          <a:latin typeface="Calibri"/>
                          <a:ea typeface="Arial Unicode MS"/>
                          <a:cs typeface="Tahoma"/>
                        </a:rPr>
                        <a:t>sa</a:t>
                      </a:r>
                      <a:r>
                        <a:rPr lang="en-GB" sz="1400" b="0" i="0" u="none" strike="noStrike">
                          <a:solidFill>
                            <a:srgbClr val="000000"/>
                          </a:solidFill>
                          <a:latin typeface="Calibri"/>
                          <a:ea typeface="Arial Unicode MS"/>
                          <a:cs typeface="Tahoma"/>
                        </a:rPr>
                        <a:t>fe</a:t>
                      </a:r>
                      <a:endParaRPr lang="en-GB" sz="1400" b="0" i="0" u="none" strike="noStrike"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4102549072"/>
                  </a:ext>
                </a:extLst>
              </a:tr>
              <a:tr h="568784">
                <a:tc>
                  <a:txBody>
                    <a:bodyPr/>
                    <a:lstStyle/>
                    <a:p>
                      <a:pPr marL="0" marR="0" lvl="0" indent="0" algn="l" rtl="0" hangingPunct="1">
                        <a:lnSpc>
                          <a:spcPct val="100000"/>
                        </a:lnSpc>
                        <a:spcBef>
                          <a:spcPts val="360"/>
                        </a:spcBef>
                        <a:spcAft>
                          <a:spcPts val="0"/>
                        </a:spcAft>
                        <a:buNone/>
                      </a:pPr>
                      <a:r>
                        <a:rPr lang="en-GB" sz="1400" b="0" i="0" u="none" strike="noStrike" baseline="0" dirty="0">
                          <a:solidFill>
                            <a:srgbClr val="000000"/>
                          </a:solidFill>
                          <a:latin typeface="Calibri"/>
                          <a:ea typeface="Arial Unicode MS"/>
                          <a:cs typeface="Tahoma"/>
                        </a:rPr>
                        <a:t>8. I know the </a:t>
                      </a:r>
                      <a:r>
                        <a:rPr lang="en-GB" sz="1400" b="0" i="0" u="none" strike="noStrike" baseline="0" dirty="0" err="1">
                          <a:solidFill>
                            <a:srgbClr val="000000"/>
                          </a:solidFill>
                          <a:latin typeface="Calibri"/>
                          <a:ea typeface="Arial Unicode MS"/>
                          <a:cs typeface="Tahoma"/>
                        </a:rPr>
                        <a:t>differen</a:t>
                      </a:r>
                      <a:r>
                        <a:rPr lang="en-GB" sz="1400" b="0" i="0" u="none" strike="noStrike" baseline="0" dirty="0">
                          <a:solidFill>
                            <a:srgbClr val="000000"/>
                          </a:solidFill>
                          <a:latin typeface="Calibri"/>
                          <a:ea typeface="Arial Unicode MS"/>
                          <a:cs typeface="Tahoma"/>
                        </a:rPr>
                        <a:t>ce between cosmetic and aesthetic procedures, and the </a:t>
                      </a:r>
                      <a:r>
                        <a:rPr lang="en-GB" sz="1400" b="0" i="0" u="none" strike="noStrike" baseline="0">
                          <a:solidFill>
                            <a:srgbClr val="000000"/>
                          </a:solidFill>
                          <a:latin typeface="Calibri"/>
                          <a:ea typeface="Arial Unicode MS"/>
                          <a:cs typeface="Tahoma"/>
                        </a:rPr>
                        <a:t>risks</a:t>
                      </a:r>
                      <a:r>
                        <a:rPr lang="en-GB" sz="1400" b="0" i="0" u="none" strike="noStrike" baseline="0" dirty="0">
                          <a:solidFill>
                            <a:srgbClr val="000000"/>
                          </a:solidFill>
                          <a:latin typeface="Calibri"/>
                          <a:ea typeface="Arial Unicode MS"/>
                          <a:cs typeface="Tahoma"/>
                        </a:rPr>
                        <a:t> involved</a:t>
                      </a: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2672488081"/>
                  </a:ext>
                </a:extLst>
              </a:tr>
              <a:tr h="648721">
                <a:tc>
                  <a:txBody>
                    <a:bodyPr/>
                    <a:lstStyle/>
                    <a:p>
                      <a:pPr marL="0" marR="0" lvl="0" indent="0" algn="l" rtl="0" hangingPunct="1">
                        <a:lnSpc>
                          <a:spcPct val="100000"/>
                        </a:lnSpc>
                        <a:spcBef>
                          <a:spcPts val="360"/>
                        </a:spcBef>
                        <a:spcAft>
                          <a:spcPts val="0"/>
                        </a:spcAft>
                        <a:buNone/>
                      </a:pPr>
                      <a:r>
                        <a:rPr lang="en-GB" sz="1400" b="0" i="0" u="none" strike="noStrike" baseline="0" dirty="0">
                          <a:solidFill>
                            <a:srgbClr val="000000"/>
                          </a:solidFill>
                          <a:latin typeface="Calibri"/>
                          <a:ea typeface="Arial Unicode MS"/>
                          <a:cs typeface="Tahoma"/>
                        </a:rPr>
                        <a:t>9. I know where to go for help if affected by </a:t>
                      </a:r>
                      <a:r>
                        <a:rPr lang="en-GB" sz="1400" b="0" i="0" u="none" strike="noStrike" baseline="0" err="1">
                          <a:solidFill>
                            <a:srgbClr val="000000"/>
                          </a:solidFill>
                          <a:latin typeface="Calibri"/>
                          <a:ea typeface="Arial Unicode MS"/>
                          <a:cs typeface="Tahoma"/>
                        </a:rPr>
                        <a:t>anyth</a:t>
                      </a:r>
                      <a:r>
                        <a:rPr lang="en-GB" sz="1400" b="0" i="0" u="none" strike="noStrike" baseline="0">
                          <a:solidFill>
                            <a:srgbClr val="000000"/>
                          </a:solidFill>
                          <a:latin typeface="Calibri"/>
                          <a:ea typeface="Arial Unicode MS"/>
                          <a:cs typeface="Tahoma"/>
                        </a:rPr>
                        <a:t>ing in this topic</a:t>
                      </a:r>
                      <a:endParaRPr lang="en-GB" sz="1400" b="0" i="0" u="none" strike="noStrike" baseline="0" dirty="0">
                        <a:solidFill>
                          <a:srgbClr val="000000"/>
                        </a:solidFill>
                        <a:latin typeface="Calibri"/>
                        <a:ea typeface="Arial Unicode MS"/>
                        <a:cs typeface="Tahoma"/>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tc>
                  <a:txBody>
                    <a:bodyPr/>
                    <a:lstStyle/>
                    <a:p>
                      <a:pPr lvl="0" rtl="0" hangingPunct="0">
                        <a:tabLst/>
                      </a:pPr>
                      <a:endParaRPr lang="en-GB" sz="2400">
                        <a:latin typeface="Times New Roman" pitchFamily="18"/>
                        <a:ea typeface="Arial Unicode MS" pitchFamily="2"/>
                        <a:cs typeface="Tahoma" pitchFamily="2"/>
                      </a:endParaRPr>
                    </a:p>
                  </a:txBody>
                  <a:tcPr/>
                </a:tc>
                <a:extLst>
                  <a:ext uri="{0D108BD9-81ED-4DB2-BD59-A6C34878D82A}">
                    <a16:rowId xmlns:a16="http://schemas.microsoft.com/office/drawing/2014/main" val="1207458297"/>
                  </a:ext>
                </a:extLst>
              </a:tr>
            </a:tbl>
          </a:graphicData>
        </a:graphic>
      </p:graphicFrame>
      <p:pic>
        <p:nvPicPr>
          <p:cNvPr id="9" name="Graphic 2" descr="A green check mark on a black background&#10;&#10;AI-generated content may be incorrect.">
            <a:extLst>
              <a:ext uri="{FF2B5EF4-FFF2-40B4-BE49-F238E27FC236}">
                <a16:creationId xmlns:a16="http://schemas.microsoft.com/office/drawing/2014/main" id="{28C20A00-8F31-332A-FD79-95A689D22A3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551046" y="7628392"/>
            <a:ext cx="364371" cy="374579"/>
          </a:xfrm>
          <a:prstGeom prst="rect">
            <a:avLst/>
          </a:prstGeom>
        </p:spPr>
      </p:pic>
      <p:pic>
        <p:nvPicPr>
          <p:cNvPr id="10" name="Graphic 6" descr="A red x on a black background&#10;&#10;AI-generated content may be incorrect.">
            <a:extLst>
              <a:ext uri="{FF2B5EF4-FFF2-40B4-BE49-F238E27FC236}">
                <a16:creationId xmlns:a16="http://schemas.microsoft.com/office/drawing/2014/main" id="{907014BB-5833-F868-2FB1-10C13238CFE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547083" y="8421159"/>
            <a:ext cx="360578" cy="351882"/>
          </a:xfrm>
          <a:prstGeom prst="rect">
            <a:avLst/>
          </a:prstGeom>
        </p:spPr>
      </p:pic>
      <p:pic>
        <p:nvPicPr>
          <p:cNvPr id="11" name="Picture 10" descr="Blue Question Mark Clip Art Free PNG Image｜Illustoon">
            <a:extLst>
              <a:ext uri="{FF2B5EF4-FFF2-40B4-BE49-F238E27FC236}">
                <a16:creationId xmlns:a16="http://schemas.microsoft.com/office/drawing/2014/main" id="{6C9F5C3C-923E-BD05-15C6-C4815DEEFCE1}"/>
              </a:ext>
            </a:extLst>
          </p:cNvPr>
          <p:cNvPicPr>
            <a:picLocks noChangeAspect="1"/>
          </p:cNvPicPr>
          <p:nvPr/>
        </p:nvPicPr>
        <p:blipFill>
          <a:blip r:embed="rId6"/>
          <a:srcRect r="-658"/>
          <a:stretch>
            <a:fillRect/>
          </a:stretch>
        </p:blipFill>
        <p:spPr>
          <a:xfrm>
            <a:off x="494840" y="8042019"/>
            <a:ext cx="469917" cy="372705"/>
          </a:xfrm>
          <a:prstGeom prst="rect">
            <a:avLst/>
          </a:prstGeom>
        </p:spPr>
      </p:pic>
    </p:spTree>
    <p:extLst>
      <p:ext uri="{BB962C8B-B14F-4D97-AF65-F5344CB8AC3E}">
        <p14:creationId xmlns:p14="http://schemas.microsoft.com/office/powerpoint/2010/main" val="2205629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lipart&#10;&#10;Description automatically generated">
            <a:extLst>
              <a:ext uri="{FF2B5EF4-FFF2-40B4-BE49-F238E27FC236}">
                <a16:creationId xmlns:a16="http://schemas.microsoft.com/office/drawing/2014/main" id="{744D0944-5D08-B42E-B46B-CA179E360907}"/>
              </a:ext>
            </a:extLst>
          </p:cNvPr>
          <p:cNvPicPr>
            <a:picLocks noChangeAspect="1"/>
          </p:cNvPicPr>
          <p:nvPr/>
        </p:nvPicPr>
        <p:blipFill>
          <a:blip r:embed="rId2"/>
          <a:srcRect r="-285" b="-483"/>
          <a:stretch>
            <a:fillRect/>
          </a:stretch>
        </p:blipFill>
        <p:spPr>
          <a:xfrm>
            <a:off x="4002805" y="4896004"/>
            <a:ext cx="2586535" cy="1525258"/>
          </a:xfrm>
          <a:prstGeom prst="rect">
            <a:avLst/>
          </a:prstGeom>
        </p:spPr>
      </p:pic>
      <p:pic>
        <p:nvPicPr>
          <p:cNvPr id="5" name="Picture 4" descr="Beat Eating Disorders - Cwm Taf Morgannwg University Health Board">
            <a:extLst>
              <a:ext uri="{FF2B5EF4-FFF2-40B4-BE49-F238E27FC236}">
                <a16:creationId xmlns:a16="http://schemas.microsoft.com/office/drawing/2014/main" id="{F1786A76-0D65-DDBA-9D5E-C9855016FF57}"/>
              </a:ext>
            </a:extLst>
          </p:cNvPr>
          <p:cNvPicPr>
            <a:picLocks noChangeAspect="1"/>
          </p:cNvPicPr>
          <p:nvPr/>
        </p:nvPicPr>
        <p:blipFill>
          <a:blip r:embed="rId3"/>
          <a:srcRect l="27376" t="870" r="26806" b="-435"/>
          <a:stretch>
            <a:fillRect/>
          </a:stretch>
        </p:blipFill>
        <p:spPr>
          <a:xfrm>
            <a:off x="247188" y="4079797"/>
            <a:ext cx="1232331" cy="1174866"/>
          </a:xfrm>
          <a:prstGeom prst="rect">
            <a:avLst/>
          </a:prstGeom>
        </p:spPr>
      </p:pic>
      <p:pic>
        <p:nvPicPr>
          <p:cNvPr id="6" name="Picture 5" descr="Text&#10;&#10;Description automatically generated">
            <a:extLst>
              <a:ext uri="{FF2B5EF4-FFF2-40B4-BE49-F238E27FC236}">
                <a16:creationId xmlns:a16="http://schemas.microsoft.com/office/drawing/2014/main" id="{B0F1FCA1-7A70-0759-6CB9-D0FFD0B5ACC7}"/>
              </a:ext>
            </a:extLst>
          </p:cNvPr>
          <p:cNvPicPr>
            <a:picLocks noChangeAspect="1"/>
          </p:cNvPicPr>
          <p:nvPr/>
        </p:nvPicPr>
        <p:blipFill>
          <a:blip r:embed="rId4"/>
          <a:srcRect/>
          <a:stretch>
            <a:fillRect/>
          </a:stretch>
        </p:blipFill>
        <p:spPr>
          <a:xfrm>
            <a:off x="483930" y="7058794"/>
            <a:ext cx="1600815" cy="1208446"/>
          </a:xfrm>
          <a:prstGeom prst="rect">
            <a:avLst/>
          </a:prstGeom>
        </p:spPr>
      </p:pic>
      <p:pic>
        <p:nvPicPr>
          <p:cNvPr id="7" name="Picture 6" descr="A logo for a company&#10;&#10;AI-generated content may be incorrect.">
            <a:extLst>
              <a:ext uri="{FF2B5EF4-FFF2-40B4-BE49-F238E27FC236}">
                <a16:creationId xmlns:a16="http://schemas.microsoft.com/office/drawing/2014/main" id="{F60E9813-4F4D-44FB-B27D-A7388D52BD2B}"/>
              </a:ext>
            </a:extLst>
          </p:cNvPr>
          <p:cNvPicPr>
            <a:picLocks noChangeAspect="1"/>
          </p:cNvPicPr>
          <p:nvPr/>
        </p:nvPicPr>
        <p:blipFill>
          <a:blip r:embed="rId5"/>
          <a:srcRect r="327"/>
          <a:stretch>
            <a:fillRect/>
          </a:stretch>
        </p:blipFill>
        <p:spPr>
          <a:xfrm>
            <a:off x="4460158" y="6533227"/>
            <a:ext cx="2130765" cy="1104286"/>
          </a:xfrm>
          <a:prstGeom prst="rect">
            <a:avLst/>
          </a:prstGeom>
        </p:spPr>
      </p:pic>
      <p:pic>
        <p:nvPicPr>
          <p:cNvPr id="8" name="Picture 7" descr="A blue and white logo&#10;&#10;Description automatically generated">
            <a:extLst>
              <a:ext uri="{FF2B5EF4-FFF2-40B4-BE49-F238E27FC236}">
                <a16:creationId xmlns:a16="http://schemas.microsoft.com/office/drawing/2014/main" id="{ADD786F8-D0F5-1A13-614A-7A10BF1F2A4A}"/>
              </a:ext>
            </a:extLst>
          </p:cNvPr>
          <p:cNvPicPr>
            <a:picLocks noChangeAspect="1"/>
          </p:cNvPicPr>
          <p:nvPr/>
        </p:nvPicPr>
        <p:blipFill>
          <a:blip r:embed="rId6"/>
          <a:srcRect/>
          <a:stretch>
            <a:fillRect/>
          </a:stretch>
        </p:blipFill>
        <p:spPr>
          <a:xfrm>
            <a:off x="484238" y="1877806"/>
            <a:ext cx="1870588" cy="828676"/>
          </a:xfrm>
          <a:prstGeom prst="rect">
            <a:avLst/>
          </a:prstGeom>
        </p:spPr>
      </p:pic>
      <p:pic>
        <p:nvPicPr>
          <p:cNvPr id="9" name="Picture 8" descr="A yellow and grey logo&#10;&#10;Description automatically generated">
            <a:extLst>
              <a:ext uri="{FF2B5EF4-FFF2-40B4-BE49-F238E27FC236}">
                <a16:creationId xmlns:a16="http://schemas.microsoft.com/office/drawing/2014/main" id="{4E43042A-D91B-468C-A964-0155AC3B0D48}"/>
              </a:ext>
            </a:extLst>
          </p:cNvPr>
          <p:cNvPicPr>
            <a:picLocks noChangeAspect="1"/>
          </p:cNvPicPr>
          <p:nvPr/>
        </p:nvPicPr>
        <p:blipFill>
          <a:blip r:embed="rId7"/>
          <a:srcRect b="-1075"/>
          <a:stretch>
            <a:fillRect/>
          </a:stretch>
        </p:blipFill>
        <p:spPr>
          <a:xfrm>
            <a:off x="3587086" y="3825363"/>
            <a:ext cx="3211155" cy="704645"/>
          </a:xfrm>
          <a:prstGeom prst="rect">
            <a:avLst/>
          </a:prstGeom>
        </p:spPr>
      </p:pic>
      <p:pic>
        <p:nvPicPr>
          <p:cNvPr id="10" name="Picture 9" descr="A blue and white logo&#10;&#10;Description automatically generated">
            <a:extLst>
              <a:ext uri="{FF2B5EF4-FFF2-40B4-BE49-F238E27FC236}">
                <a16:creationId xmlns:a16="http://schemas.microsoft.com/office/drawing/2014/main" id="{D4D22A75-2A29-A11E-ABF3-E32C63E0814F}"/>
              </a:ext>
            </a:extLst>
          </p:cNvPr>
          <p:cNvPicPr>
            <a:picLocks noChangeAspect="1"/>
          </p:cNvPicPr>
          <p:nvPr/>
        </p:nvPicPr>
        <p:blipFill>
          <a:blip r:embed="rId8"/>
          <a:srcRect b="-1124"/>
          <a:stretch>
            <a:fillRect/>
          </a:stretch>
        </p:blipFill>
        <p:spPr>
          <a:xfrm>
            <a:off x="2028517" y="4537433"/>
            <a:ext cx="1498191" cy="718397"/>
          </a:xfrm>
          <a:prstGeom prst="rect">
            <a:avLst/>
          </a:prstGeom>
        </p:spPr>
      </p:pic>
      <p:pic>
        <p:nvPicPr>
          <p:cNvPr id="11" name="Picture 10" descr="Image result for health for teens logo">
            <a:extLst>
              <a:ext uri="{FF2B5EF4-FFF2-40B4-BE49-F238E27FC236}">
                <a16:creationId xmlns:a16="http://schemas.microsoft.com/office/drawing/2014/main" id="{FFEF5E34-B1E0-36DC-04B6-FD86C7AB6612}"/>
              </a:ext>
            </a:extLst>
          </p:cNvPr>
          <p:cNvPicPr>
            <a:picLocks noChangeAspect="1"/>
          </p:cNvPicPr>
          <p:nvPr/>
        </p:nvPicPr>
        <p:blipFill>
          <a:blip r:embed="rId9"/>
          <a:srcRect/>
          <a:stretch>
            <a:fillRect/>
          </a:stretch>
        </p:blipFill>
        <p:spPr>
          <a:xfrm>
            <a:off x="359799" y="943590"/>
            <a:ext cx="2451305" cy="521725"/>
          </a:xfrm>
          <a:prstGeom prst="rect">
            <a:avLst/>
          </a:prstGeom>
        </p:spPr>
      </p:pic>
      <p:pic>
        <p:nvPicPr>
          <p:cNvPr id="12" name="Picture 11" descr="Image result for brook advisory">
            <a:extLst>
              <a:ext uri="{FF2B5EF4-FFF2-40B4-BE49-F238E27FC236}">
                <a16:creationId xmlns:a16="http://schemas.microsoft.com/office/drawing/2014/main" id="{A9AE4E45-9ECC-2288-5149-34152B70B4E3}"/>
              </a:ext>
            </a:extLst>
          </p:cNvPr>
          <p:cNvPicPr>
            <a:picLocks noChangeAspect="1"/>
          </p:cNvPicPr>
          <p:nvPr/>
        </p:nvPicPr>
        <p:blipFill>
          <a:blip r:embed="rId10"/>
          <a:srcRect/>
          <a:stretch>
            <a:fillRect/>
          </a:stretch>
        </p:blipFill>
        <p:spPr>
          <a:xfrm>
            <a:off x="4946395" y="1202762"/>
            <a:ext cx="1623245" cy="1441348"/>
          </a:xfrm>
          <a:prstGeom prst="rect">
            <a:avLst/>
          </a:prstGeom>
        </p:spPr>
      </p:pic>
      <p:sp>
        <p:nvSpPr>
          <p:cNvPr id="13" name="TextBox 12">
            <a:extLst>
              <a:ext uri="{FF2B5EF4-FFF2-40B4-BE49-F238E27FC236}">
                <a16:creationId xmlns:a16="http://schemas.microsoft.com/office/drawing/2014/main" id="{4B0F0219-745E-A420-F4DD-72EAE2F361F3}"/>
              </a:ext>
            </a:extLst>
          </p:cNvPr>
          <p:cNvSpPr txBox="1"/>
          <p:nvPr/>
        </p:nvSpPr>
        <p:spPr>
          <a:xfrm>
            <a:off x="365125" y="214312"/>
            <a:ext cx="36433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Support and advice on this topic</a:t>
            </a:r>
          </a:p>
        </p:txBody>
      </p:sp>
      <p:pic>
        <p:nvPicPr>
          <p:cNvPr id="2" name="Picture 1" descr="Anna Freud">
            <a:extLst>
              <a:ext uri="{FF2B5EF4-FFF2-40B4-BE49-F238E27FC236}">
                <a16:creationId xmlns:a16="http://schemas.microsoft.com/office/drawing/2014/main" id="{71375D99-7A47-A9B4-C1C8-919239E402CE}"/>
              </a:ext>
            </a:extLst>
          </p:cNvPr>
          <p:cNvPicPr>
            <a:picLocks noChangeAspect="1"/>
          </p:cNvPicPr>
          <p:nvPr/>
        </p:nvPicPr>
        <p:blipFill>
          <a:blip r:embed="rId11"/>
          <a:srcRect/>
          <a:stretch>
            <a:fillRect/>
          </a:stretch>
        </p:blipFill>
        <p:spPr>
          <a:xfrm>
            <a:off x="478094" y="5350592"/>
            <a:ext cx="3111910" cy="1171268"/>
          </a:xfrm>
          <a:prstGeom prst="rect">
            <a:avLst/>
          </a:prstGeom>
        </p:spPr>
      </p:pic>
      <p:pic>
        <p:nvPicPr>
          <p:cNvPr id="15" name="Picture 14" descr="A group of people standing together&#10;&#10;Description automatically generated">
            <a:extLst>
              <a:ext uri="{FF2B5EF4-FFF2-40B4-BE49-F238E27FC236}">
                <a16:creationId xmlns:a16="http://schemas.microsoft.com/office/drawing/2014/main" id="{71E1EC67-6F1E-FD03-D002-2E82FE951ADA}"/>
              </a:ext>
            </a:extLst>
          </p:cNvPr>
          <p:cNvPicPr>
            <a:picLocks noChangeAspect="1"/>
          </p:cNvPicPr>
          <p:nvPr/>
        </p:nvPicPr>
        <p:blipFill>
          <a:blip r:embed="rId12"/>
          <a:srcRect b="-465"/>
          <a:stretch>
            <a:fillRect/>
          </a:stretch>
        </p:blipFill>
        <p:spPr>
          <a:xfrm>
            <a:off x="1244549" y="2755950"/>
            <a:ext cx="1873968" cy="1318574"/>
          </a:xfrm>
          <a:prstGeom prst="rect">
            <a:avLst/>
          </a:prstGeom>
        </p:spPr>
      </p:pic>
      <p:pic>
        <p:nvPicPr>
          <p:cNvPr id="16" name="Picture 15" descr="A black and white sign with white text&#10;&#10;AI-generated content may be incorrect.">
            <a:extLst>
              <a:ext uri="{FF2B5EF4-FFF2-40B4-BE49-F238E27FC236}">
                <a16:creationId xmlns:a16="http://schemas.microsoft.com/office/drawing/2014/main" id="{8E664249-597A-9B18-AA40-69BEC1A18546}"/>
              </a:ext>
            </a:extLst>
          </p:cNvPr>
          <p:cNvPicPr>
            <a:picLocks noChangeAspect="1"/>
          </p:cNvPicPr>
          <p:nvPr/>
        </p:nvPicPr>
        <p:blipFill>
          <a:blip r:embed="rId13"/>
          <a:srcRect r="315"/>
          <a:stretch>
            <a:fillRect/>
          </a:stretch>
        </p:blipFill>
        <p:spPr>
          <a:xfrm>
            <a:off x="2370496" y="7386791"/>
            <a:ext cx="2132275" cy="1228418"/>
          </a:xfrm>
          <a:prstGeom prst="rect">
            <a:avLst/>
          </a:prstGeom>
        </p:spPr>
      </p:pic>
      <p:pic>
        <p:nvPicPr>
          <p:cNvPr id="17" name="Picture 16" descr="Logo&#10;&#10;Description automatically generated">
            <a:extLst>
              <a:ext uri="{FF2B5EF4-FFF2-40B4-BE49-F238E27FC236}">
                <a16:creationId xmlns:a16="http://schemas.microsoft.com/office/drawing/2014/main" id="{BCBCC797-2C4D-A1D2-A580-4C94E17B7AA8}"/>
              </a:ext>
            </a:extLst>
          </p:cNvPr>
          <p:cNvPicPr>
            <a:picLocks noChangeAspect="1"/>
          </p:cNvPicPr>
          <p:nvPr/>
        </p:nvPicPr>
        <p:blipFill>
          <a:blip r:embed="rId14"/>
          <a:srcRect l="617"/>
          <a:stretch>
            <a:fillRect/>
          </a:stretch>
        </p:blipFill>
        <p:spPr>
          <a:xfrm>
            <a:off x="3246466" y="1338262"/>
            <a:ext cx="1505127" cy="1895475"/>
          </a:xfrm>
          <a:prstGeom prst="rect">
            <a:avLst/>
          </a:prstGeom>
        </p:spPr>
      </p:pic>
    </p:spTree>
    <p:extLst>
      <p:ext uri="{BB962C8B-B14F-4D97-AF65-F5344CB8AC3E}">
        <p14:creationId xmlns:p14="http://schemas.microsoft.com/office/powerpoint/2010/main" val="1542124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51EB-B6FD-04FF-5EAB-A3883493FE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5A4DCB-5404-FAF6-41A7-003C9C6F84BB}"/>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2" name="Slide Number Placeholder 1">
            <a:extLst>
              <a:ext uri="{FF2B5EF4-FFF2-40B4-BE49-F238E27FC236}">
                <a16:creationId xmlns:a16="http://schemas.microsoft.com/office/drawing/2014/main" id="{20001DAC-2B5B-2774-4D04-9599C494CE2B}"/>
              </a:ext>
            </a:extLst>
          </p:cNvPr>
          <p:cNvSpPr>
            <a:spLocks noGrp="1"/>
          </p:cNvSpPr>
          <p:nvPr>
            <p:ph type="sldNum" sz="quarter" idx="12"/>
          </p:nvPr>
        </p:nvSpPr>
        <p:spPr/>
        <p:txBody>
          <a:bodyPr/>
          <a:lstStyle/>
          <a:p>
            <a:fld id="{330EA680-D336-4FF7-8B7A-9848BB0A1C32}" type="slidenum">
              <a:rPr lang="en-US" smtClean="0"/>
              <a:t>21</a:t>
            </a:fld>
            <a:endParaRPr lang="en-US"/>
          </a:p>
        </p:txBody>
      </p:sp>
    </p:spTree>
    <p:extLst>
      <p:ext uri="{BB962C8B-B14F-4D97-AF65-F5344CB8AC3E}">
        <p14:creationId xmlns:p14="http://schemas.microsoft.com/office/powerpoint/2010/main" val="3316761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51EB-B6FD-04FF-5EAB-A3883493FE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5A4DCB-5404-FAF6-41A7-003C9C6F84BB}"/>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2" name="Slide Number Placeholder 1">
            <a:extLst>
              <a:ext uri="{FF2B5EF4-FFF2-40B4-BE49-F238E27FC236}">
                <a16:creationId xmlns:a16="http://schemas.microsoft.com/office/drawing/2014/main" id="{20001DAC-2B5B-2774-4D04-9599C494CE2B}"/>
              </a:ext>
            </a:extLst>
          </p:cNvPr>
          <p:cNvSpPr>
            <a:spLocks noGrp="1"/>
          </p:cNvSpPr>
          <p:nvPr>
            <p:ph type="sldNum" sz="quarter" idx="12"/>
          </p:nvPr>
        </p:nvSpPr>
        <p:spPr/>
        <p:txBody>
          <a:bodyPr/>
          <a:lstStyle/>
          <a:p>
            <a:fld id="{330EA680-D336-4FF7-8B7A-9848BB0A1C32}" type="slidenum">
              <a:rPr lang="en-US" smtClean="0"/>
              <a:t>22</a:t>
            </a:fld>
            <a:endParaRPr lang="en-US"/>
          </a:p>
        </p:txBody>
      </p:sp>
    </p:spTree>
    <p:extLst>
      <p:ext uri="{BB962C8B-B14F-4D97-AF65-F5344CB8AC3E}">
        <p14:creationId xmlns:p14="http://schemas.microsoft.com/office/powerpoint/2010/main" val="2516754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78C0FC-F783-71AC-7686-49742F351612}"/>
              </a:ext>
            </a:extLst>
          </p:cNvPr>
          <p:cNvSpPr txBox="1"/>
          <p:nvPr/>
        </p:nvSpPr>
        <p:spPr>
          <a:xfrm>
            <a:off x="403411" y="376518"/>
            <a:ext cx="6051176"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Staying Healthy</a:t>
            </a:r>
            <a:endParaRPr lang="en-US"/>
          </a:p>
          <a:p>
            <a:endParaRPr lang="en-US" sz="1400" b="1" dirty="0"/>
          </a:p>
          <a:p>
            <a:endParaRPr lang="en-US"/>
          </a:p>
        </p:txBody>
      </p:sp>
      <p:pic>
        <p:nvPicPr>
          <p:cNvPr id="5" name="Picture 4" descr="A screenshot of a medical information&#10;&#10;AI-generated content may be incorrect.">
            <a:extLst>
              <a:ext uri="{FF2B5EF4-FFF2-40B4-BE49-F238E27FC236}">
                <a16:creationId xmlns:a16="http://schemas.microsoft.com/office/drawing/2014/main" id="{376D315F-61FE-7E0C-D048-CBF8ADF3791D}"/>
              </a:ext>
            </a:extLst>
          </p:cNvPr>
          <p:cNvPicPr>
            <a:picLocks noChangeAspect="1"/>
          </p:cNvPicPr>
          <p:nvPr/>
        </p:nvPicPr>
        <p:blipFill>
          <a:blip r:embed="rId2"/>
          <a:stretch>
            <a:fillRect/>
          </a:stretch>
        </p:blipFill>
        <p:spPr>
          <a:xfrm>
            <a:off x="405580" y="775058"/>
            <a:ext cx="6046839" cy="3402884"/>
          </a:xfrm>
          <a:prstGeom prst="rect">
            <a:avLst/>
          </a:prstGeom>
          <a:ln>
            <a:solidFill>
              <a:schemeClr val="tx1"/>
            </a:solidFill>
          </a:ln>
        </p:spPr>
      </p:pic>
      <p:pic>
        <p:nvPicPr>
          <p:cNvPr id="6" name="Picture 5" descr="A screenshot of a medical information&#10;&#10;AI-generated content may be incorrect.">
            <a:extLst>
              <a:ext uri="{FF2B5EF4-FFF2-40B4-BE49-F238E27FC236}">
                <a16:creationId xmlns:a16="http://schemas.microsoft.com/office/drawing/2014/main" id="{02096A5B-BA16-C85C-CAA2-63108E269588}"/>
              </a:ext>
            </a:extLst>
          </p:cNvPr>
          <p:cNvPicPr>
            <a:picLocks noChangeAspect="1"/>
          </p:cNvPicPr>
          <p:nvPr/>
        </p:nvPicPr>
        <p:blipFill>
          <a:blip r:embed="rId3"/>
          <a:srcRect t="18850" b="-320"/>
          <a:stretch>
            <a:fillRect/>
          </a:stretch>
        </p:blipFill>
        <p:spPr>
          <a:xfrm>
            <a:off x="405580" y="3958252"/>
            <a:ext cx="6046840" cy="2810958"/>
          </a:xfrm>
          <a:prstGeom prst="rect">
            <a:avLst/>
          </a:prstGeom>
          <a:ln>
            <a:solidFill>
              <a:schemeClr val="tx1"/>
            </a:solidFill>
          </a:ln>
        </p:spPr>
      </p:pic>
      <p:sp>
        <p:nvSpPr>
          <p:cNvPr id="7" name="TextBox 6">
            <a:extLst>
              <a:ext uri="{FF2B5EF4-FFF2-40B4-BE49-F238E27FC236}">
                <a16:creationId xmlns:a16="http://schemas.microsoft.com/office/drawing/2014/main" id="{4BEAA499-B3AB-CFAF-B47C-4948AC032DA0}"/>
              </a:ext>
            </a:extLst>
          </p:cNvPr>
          <p:cNvSpPr txBox="1"/>
          <p:nvPr/>
        </p:nvSpPr>
        <p:spPr>
          <a:xfrm>
            <a:off x="408652" y="6863836"/>
            <a:ext cx="6047452"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Why exercise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109857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medical application&#10;&#10;AI-generated content may be incorrect.">
            <a:extLst>
              <a:ext uri="{FF2B5EF4-FFF2-40B4-BE49-F238E27FC236}">
                <a16:creationId xmlns:a16="http://schemas.microsoft.com/office/drawing/2014/main" id="{EA4E5567-F1A4-2145-DFCC-84C2785057DF}"/>
              </a:ext>
            </a:extLst>
          </p:cNvPr>
          <p:cNvPicPr>
            <a:picLocks noChangeAspect="1"/>
          </p:cNvPicPr>
          <p:nvPr/>
        </p:nvPicPr>
        <p:blipFill>
          <a:blip r:embed="rId2"/>
          <a:srcRect t="17292" r="424" b="-719"/>
          <a:stretch>
            <a:fillRect/>
          </a:stretch>
        </p:blipFill>
        <p:spPr>
          <a:xfrm>
            <a:off x="233515" y="515287"/>
            <a:ext cx="4546430" cy="2099925"/>
          </a:xfrm>
          <a:prstGeom prst="rect">
            <a:avLst/>
          </a:prstGeom>
          <a:ln>
            <a:solidFill>
              <a:schemeClr val="tx1"/>
            </a:solidFill>
          </a:ln>
        </p:spPr>
      </p:pic>
      <p:pic>
        <p:nvPicPr>
          <p:cNvPr id="6" name="Picture 5" descr="A screenshot of a medical application&#10;&#10;AI-generated content may be incorrect.">
            <a:extLst>
              <a:ext uri="{FF2B5EF4-FFF2-40B4-BE49-F238E27FC236}">
                <a16:creationId xmlns:a16="http://schemas.microsoft.com/office/drawing/2014/main" id="{8C18DB40-6B28-E4C0-0637-9B9B5279D6E9}"/>
              </a:ext>
            </a:extLst>
          </p:cNvPr>
          <p:cNvPicPr>
            <a:picLocks noChangeAspect="1"/>
          </p:cNvPicPr>
          <p:nvPr/>
        </p:nvPicPr>
        <p:blipFill>
          <a:blip r:embed="rId3"/>
          <a:srcRect t="18590" b="-641"/>
          <a:stretch>
            <a:fillRect/>
          </a:stretch>
        </p:blipFill>
        <p:spPr>
          <a:xfrm>
            <a:off x="233516" y="2741510"/>
            <a:ext cx="4547420" cy="1926117"/>
          </a:xfrm>
          <a:prstGeom prst="rect">
            <a:avLst/>
          </a:prstGeom>
          <a:ln>
            <a:solidFill>
              <a:schemeClr val="tx1"/>
            </a:solidFill>
          </a:ln>
        </p:spPr>
      </p:pic>
      <p:pic>
        <p:nvPicPr>
          <p:cNvPr id="7" name="Picture 6" descr="A green and white background with text&#10;&#10;AI-generated content may be incorrect.">
            <a:extLst>
              <a:ext uri="{FF2B5EF4-FFF2-40B4-BE49-F238E27FC236}">
                <a16:creationId xmlns:a16="http://schemas.microsoft.com/office/drawing/2014/main" id="{19D99917-4D79-F87B-5660-DCA905DFD9BC}"/>
              </a:ext>
            </a:extLst>
          </p:cNvPr>
          <p:cNvPicPr>
            <a:picLocks noChangeAspect="1"/>
          </p:cNvPicPr>
          <p:nvPr/>
        </p:nvPicPr>
        <p:blipFill>
          <a:blip r:embed="rId4"/>
          <a:srcRect l="329" t="19186" r="-329" b="-2326"/>
          <a:stretch>
            <a:fillRect/>
          </a:stretch>
        </p:blipFill>
        <p:spPr>
          <a:xfrm>
            <a:off x="233517" y="4781703"/>
            <a:ext cx="4547424" cy="2061426"/>
          </a:xfrm>
          <a:prstGeom prst="rect">
            <a:avLst/>
          </a:prstGeom>
          <a:ln>
            <a:solidFill>
              <a:schemeClr val="tx1"/>
            </a:solidFill>
          </a:ln>
        </p:spPr>
      </p:pic>
      <p:pic>
        <p:nvPicPr>
          <p:cNvPr id="8" name="Picture 7" descr="A close-up of a medical form&#10;&#10;AI-generated content may be incorrect.">
            <a:extLst>
              <a:ext uri="{FF2B5EF4-FFF2-40B4-BE49-F238E27FC236}">
                <a16:creationId xmlns:a16="http://schemas.microsoft.com/office/drawing/2014/main" id="{3E276436-D251-9041-7C6D-93D5BDD249F3}"/>
              </a:ext>
            </a:extLst>
          </p:cNvPr>
          <p:cNvPicPr>
            <a:picLocks noChangeAspect="1"/>
          </p:cNvPicPr>
          <p:nvPr/>
        </p:nvPicPr>
        <p:blipFill>
          <a:blip r:embed="rId5"/>
          <a:srcRect t="18605" b="-581"/>
          <a:stretch>
            <a:fillRect/>
          </a:stretch>
        </p:blipFill>
        <p:spPr>
          <a:xfrm>
            <a:off x="233516" y="6957091"/>
            <a:ext cx="4547420" cy="1950686"/>
          </a:xfrm>
          <a:prstGeom prst="rect">
            <a:avLst/>
          </a:prstGeom>
          <a:ln>
            <a:solidFill>
              <a:schemeClr val="tx1"/>
            </a:solidFill>
          </a:ln>
        </p:spPr>
      </p:pic>
      <p:sp>
        <p:nvSpPr>
          <p:cNvPr id="9" name="TextBox 8">
            <a:extLst>
              <a:ext uri="{FF2B5EF4-FFF2-40B4-BE49-F238E27FC236}">
                <a16:creationId xmlns:a16="http://schemas.microsoft.com/office/drawing/2014/main" id="{41AA7CF7-AE9B-6343-5B45-CCF976622BCB}"/>
              </a:ext>
            </a:extLst>
          </p:cNvPr>
          <p:cNvSpPr txBox="1"/>
          <p:nvPr/>
        </p:nvSpPr>
        <p:spPr>
          <a:xfrm>
            <a:off x="238125" y="190499"/>
            <a:ext cx="63341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How to register with a GP / health practice</a:t>
            </a:r>
          </a:p>
        </p:txBody>
      </p:sp>
      <p:sp>
        <p:nvSpPr>
          <p:cNvPr id="10" name="TextBox 9">
            <a:extLst>
              <a:ext uri="{FF2B5EF4-FFF2-40B4-BE49-F238E27FC236}">
                <a16:creationId xmlns:a16="http://schemas.microsoft.com/office/drawing/2014/main" id="{F91FEF7E-60EB-7F4F-2477-6DE800B8D6BA}"/>
              </a:ext>
            </a:extLst>
          </p:cNvPr>
          <p:cNvSpPr txBox="1"/>
          <p:nvPr/>
        </p:nvSpPr>
        <p:spPr>
          <a:xfrm>
            <a:off x="4886324" y="523874"/>
            <a:ext cx="1819275" cy="8494633"/>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Notes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3172934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6D7337-E1C7-FCAE-DF1C-983AE3981AEA}"/>
              </a:ext>
            </a:extLst>
          </p:cNvPr>
          <p:cNvSpPr txBox="1"/>
          <p:nvPr/>
        </p:nvSpPr>
        <p:spPr>
          <a:xfrm>
            <a:off x="325693" y="639097"/>
            <a:ext cx="4350774"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baseline="0">
                <a:latin typeface="Aptos"/>
                <a:ea typeface="Segoe UI"/>
                <a:cs typeface="Segoe UI"/>
              </a:rPr>
              <a:t>Local pharmacies offer a range of services, meaning you do not have to wait for a GP appointment:</a:t>
            </a:r>
            <a:r>
              <a:rPr lang="en-US" sz="1400">
                <a:latin typeface="Aptos"/>
                <a:ea typeface="Segoe UI"/>
                <a:cs typeface="Segoe UI"/>
              </a:rPr>
              <a:t>​</a:t>
            </a:r>
            <a:endParaRPr lang="en-US" sz="1400" dirty="0">
              <a:latin typeface="Aptos"/>
              <a:ea typeface="Segoe UI"/>
              <a:cs typeface="Segoe UI"/>
            </a:endParaRPr>
          </a:p>
          <a:p>
            <a:pPr rtl="0"/>
            <a:r>
              <a:rPr lang="en-US" sz="1400" baseline="0">
                <a:latin typeface="Aptos"/>
                <a:ea typeface="Segoe UI"/>
                <a:cs typeface="Segoe UI"/>
              </a:rPr>
              <a:t>They can dispense medication and provide advice </a:t>
            </a:r>
            <a:r>
              <a:rPr lang="en-US" sz="1400">
                <a:latin typeface="Aptos"/>
                <a:ea typeface="Segoe UI"/>
                <a:cs typeface="Segoe UI"/>
              </a:rPr>
              <a:t>​</a:t>
            </a:r>
            <a:endParaRPr lang="en-US" sz="1400" dirty="0">
              <a:latin typeface="Aptos"/>
              <a:ea typeface="Segoe UI"/>
              <a:cs typeface="Segoe UI"/>
            </a:endParaRPr>
          </a:p>
          <a:p>
            <a:pPr rtl="0"/>
            <a:r>
              <a:rPr lang="en-US" sz="1400" baseline="0">
                <a:latin typeface="Aptos"/>
                <a:ea typeface="Segoe UI"/>
                <a:cs typeface="Segoe UI"/>
              </a:rPr>
              <a:t>They can offer help and treatment on many common conditions and refer you to a specialist if needed</a:t>
            </a:r>
            <a:r>
              <a:rPr lang="en-US" sz="1400">
                <a:latin typeface="Aptos"/>
                <a:ea typeface="Segoe UI"/>
                <a:cs typeface="Segoe UI"/>
              </a:rPr>
              <a:t>​</a:t>
            </a:r>
            <a:endParaRPr lang="en-US" sz="1400" dirty="0">
              <a:latin typeface="Aptos"/>
              <a:ea typeface="Segoe UI"/>
              <a:cs typeface="Segoe UI"/>
            </a:endParaRPr>
          </a:p>
          <a:p>
            <a:pPr rtl="0"/>
            <a:r>
              <a:rPr lang="en-US" sz="1400" baseline="0" dirty="0">
                <a:latin typeface="Aptos"/>
                <a:ea typeface="Segoe UI"/>
                <a:cs typeface="Segoe UI"/>
              </a:rPr>
              <a:t>24 hour services</a:t>
            </a:r>
            <a:r>
              <a:rPr lang="en-US" sz="1400" dirty="0">
                <a:latin typeface="Aptos"/>
                <a:ea typeface="Segoe UI"/>
                <a:cs typeface="Segoe UI"/>
              </a:rPr>
              <a:t>​</a:t>
            </a:r>
          </a:p>
          <a:p>
            <a:pPr rtl="0"/>
            <a:r>
              <a:rPr lang="en-US" sz="1400" baseline="0">
                <a:latin typeface="Aptos"/>
                <a:ea typeface="Segoe UI"/>
                <a:cs typeface="Segoe UI"/>
              </a:rPr>
              <a:t>Online ordering of prescriptions, some also deliver </a:t>
            </a:r>
            <a:r>
              <a:rPr lang="en-US" sz="1400">
                <a:latin typeface="Aptos"/>
                <a:ea typeface="Segoe UI"/>
                <a:cs typeface="Segoe UI"/>
              </a:rPr>
              <a:t>​</a:t>
            </a:r>
            <a:endParaRPr lang="en-US" sz="1400" dirty="0">
              <a:latin typeface="Aptos"/>
              <a:ea typeface="Segoe UI"/>
              <a:cs typeface="Segoe UI"/>
            </a:endParaRPr>
          </a:p>
          <a:p>
            <a:pPr rtl="0"/>
            <a:r>
              <a:rPr lang="en-US" sz="1400" baseline="0">
                <a:latin typeface="Aptos"/>
                <a:ea typeface="Segoe UI"/>
                <a:cs typeface="Segoe UI"/>
              </a:rPr>
              <a:t>Emergency contraception</a:t>
            </a:r>
            <a:r>
              <a:rPr lang="en-US" sz="1400">
                <a:latin typeface="Aptos"/>
                <a:ea typeface="Segoe UI"/>
                <a:cs typeface="Segoe UI"/>
              </a:rPr>
              <a:t>​</a:t>
            </a:r>
            <a:endParaRPr lang="en-US" sz="1400" dirty="0">
              <a:latin typeface="Aptos"/>
              <a:ea typeface="Segoe UI"/>
              <a:cs typeface="Segoe UI"/>
            </a:endParaRPr>
          </a:p>
          <a:p>
            <a:r>
              <a:rPr lang="en-US" sz="1400" baseline="0" dirty="0">
                <a:latin typeface="Aptos"/>
                <a:ea typeface="Segoe UI"/>
                <a:cs typeface="Segoe UI"/>
              </a:rPr>
              <a:t>Vaccinations, blood pressure checks and health screening</a:t>
            </a:r>
            <a:r>
              <a:rPr lang="en-US" sz="1400" dirty="0">
                <a:latin typeface="Aptos"/>
                <a:ea typeface="Segoe UI"/>
                <a:cs typeface="Segoe UI"/>
              </a:rPr>
              <a:t>.</a:t>
            </a:r>
          </a:p>
          <a:p>
            <a:pPr algn="ctr"/>
            <a:endParaRPr lang="en-US" baseline="0">
              <a:latin typeface="Aptos"/>
              <a:ea typeface="Segoe UI"/>
              <a:cs typeface="Segoe UI"/>
            </a:endParaRPr>
          </a:p>
          <a:p>
            <a:pPr algn="ctr"/>
            <a:endParaRPr lang="en-US" sz="1400" b="1" dirty="0">
              <a:cs typeface="Segoe UI"/>
            </a:endParaRPr>
          </a:p>
        </p:txBody>
      </p:sp>
      <p:sp>
        <p:nvSpPr>
          <p:cNvPr id="5" name="TextBox 4">
            <a:extLst>
              <a:ext uri="{FF2B5EF4-FFF2-40B4-BE49-F238E27FC236}">
                <a16:creationId xmlns:a16="http://schemas.microsoft.com/office/drawing/2014/main" id="{0A764F20-B971-5762-194D-CEA6645418F2}"/>
              </a:ext>
            </a:extLst>
          </p:cNvPr>
          <p:cNvSpPr txBox="1"/>
          <p:nvPr/>
        </p:nvSpPr>
        <p:spPr>
          <a:xfrm>
            <a:off x="323850" y="266699"/>
            <a:ext cx="61055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When to use your local pharmacy</a:t>
            </a:r>
            <a:r>
              <a:rPr lang="en-US" dirty="0"/>
              <a:t> </a:t>
            </a:r>
          </a:p>
        </p:txBody>
      </p:sp>
      <p:pic>
        <p:nvPicPr>
          <p:cNvPr id="6" name="Picture 5" descr="Community Pharmacy South Central :: Pharmacy First In-Pharmacy Resources">
            <a:extLst>
              <a:ext uri="{FF2B5EF4-FFF2-40B4-BE49-F238E27FC236}">
                <a16:creationId xmlns:a16="http://schemas.microsoft.com/office/drawing/2014/main" id="{5EE03C97-76A1-C9D3-56CB-600CE7C0553B}"/>
              </a:ext>
            </a:extLst>
          </p:cNvPr>
          <p:cNvPicPr>
            <a:picLocks noChangeAspect="1"/>
          </p:cNvPicPr>
          <p:nvPr/>
        </p:nvPicPr>
        <p:blipFill>
          <a:blip r:embed="rId2"/>
          <a:srcRect r="-424"/>
          <a:stretch>
            <a:fillRect/>
          </a:stretch>
        </p:blipFill>
        <p:spPr>
          <a:xfrm>
            <a:off x="4686914" y="455356"/>
            <a:ext cx="1660761" cy="2309352"/>
          </a:xfrm>
          <a:prstGeom prst="rect">
            <a:avLst/>
          </a:prstGeom>
          <a:ln>
            <a:solidFill>
              <a:schemeClr val="tx1"/>
            </a:solidFill>
          </a:ln>
        </p:spPr>
      </p:pic>
      <p:pic>
        <p:nvPicPr>
          <p:cNvPr id="7" name="Picture 6" descr="A3 poster | NHS Pharmacy Contraception Service | Campaign Resource Centre">
            <a:extLst>
              <a:ext uri="{FF2B5EF4-FFF2-40B4-BE49-F238E27FC236}">
                <a16:creationId xmlns:a16="http://schemas.microsoft.com/office/drawing/2014/main" id="{07B8BD29-1311-9318-C0A5-BC1FAFA070CD}"/>
              </a:ext>
            </a:extLst>
          </p:cNvPr>
          <p:cNvPicPr>
            <a:picLocks noChangeAspect="1"/>
          </p:cNvPicPr>
          <p:nvPr/>
        </p:nvPicPr>
        <p:blipFill>
          <a:blip r:embed="rId3"/>
          <a:srcRect r="467" b="-342"/>
          <a:stretch>
            <a:fillRect/>
          </a:stretch>
        </p:blipFill>
        <p:spPr>
          <a:xfrm>
            <a:off x="4681077" y="2926325"/>
            <a:ext cx="1664321" cy="2306010"/>
          </a:xfrm>
          <a:prstGeom prst="rect">
            <a:avLst/>
          </a:prstGeom>
          <a:ln>
            <a:solidFill>
              <a:schemeClr val="tx1"/>
            </a:solidFill>
          </a:ln>
        </p:spPr>
      </p:pic>
      <p:pic>
        <p:nvPicPr>
          <p:cNvPr id="8" name="Picture 7" descr="When to treat at home or call 111 vs. going to A&amp;E">
            <a:extLst>
              <a:ext uri="{FF2B5EF4-FFF2-40B4-BE49-F238E27FC236}">
                <a16:creationId xmlns:a16="http://schemas.microsoft.com/office/drawing/2014/main" id="{28DF5BF6-2789-B1BA-FE8E-2018A78CACE9}"/>
              </a:ext>
            </a:extLst>
          </p:cNvPr>
          <p:cNvPicPr>
            <a:picLocks noChangeAspect="1"/>
          </p:cNvPicPr>
          <p:nvPr/>
        </p:nvPicPr>
        <p:blipFill>
          <a:blip r:embed="rId4"/>
          <a:srcRect/>
          <a:stretch>
            <a:fillRect/>
          </a:stretch>
        </p:blipFill>
        <p:spPr>
          <a:xfrm>
            <a:off x="544000" y="5338762"/>
            <a:ext cx="5794579" cy="3333442"/>
          </a:xfrm>
          <a:prstGeom prst="rect">
            <a:avLst/>
          </a:prstGeom>
          <a:ln>
            <a:solidFill>
              <a:schemeClr val="tx1"/>
            </a:solidFill>
          </a:ln>
        </p:spPr>
      </p:pic>
      <p:pic>
        <p:nvPicPr>
          <p:cNvPr id="9" name="Picture 8" descr="What do you do when your doctor tells you not to Google? | Journeying  Beyond Breast Cancer">
            <a:extLst>
              <a:ext uri="{FF2B5EF4-FFF2-40B4-BE49-F238E27FC236}">
                <a16:creationId xmlns:a16="http://schemas.microsoft.com/office/drawing/2014/main" id="{4B65ABE3-CA65-9C6E-AA80-3D40FFFFA933}"/>
              </a:ext>
            </a:extLst>
          </p:cNvPr>
          <p:cNvPicPr>
            <a:picLocks noChangeAspect="1"/>
          </p:cNvPicPr>
          <p:nvPr/>
        </p:nvPicPr>
        <p:blipFill>
          <a:blip r:embed="rId5"/>
          <a:stretch>
            <a:fillRect/>
          </a:stretch>
        </p:blipFill>
        <p:spPr>
          <a:xfrm>
            <a:off x="545690" y="3147801"/>
            <a:ext cx="1833716" cy="1803720"/>
          </a:xfrm>
          <a:prstGeom prst="rect">
            <a:avLst/>
          </a:prstGeom>
          <a:ln>
            <a:solidFill>
              <a:schemeClr val="tx1"/>
            </a:solidFill>
          </a:ln>
        </p:spPr>
      </p:pic>
      <p:sp>
        <p:nvSpPr>
          <p:cNvPr id="11" name="TextBox 10">
            <a:extLst>
              <a:ext uri="{FF2B5EF4-FFF2-40B4-BE49-F238E27FC236}">
                <a16:creationId xmlns:a16="http://schemas.microsoft.com/office/drawing/2014/main" id="{F0880EE5-3E05-F26B-9661-0A457F8428F2}"/>
              </a:ext>
            </a:extLst>
          </p:cNvPr>
          <p:cNvSpPr txBox="1"/>
          <p:nvPr/>
        </p:nvSpPr>
        <p:spPr>
          <a:xfrm>
            <a:off x="2623984" y="3097162"/>
            <a:ext cx="1646904" cy="19697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1400">
                <a:latin typeface="Aptos"/>
                <a:ea typeface="Segoe UI"/>
                <a:cs typeface="Segoe UI"/>
              </a:rPr>
              <a:t>​</a:t>
            </a:r>
            <a:endParaRPr lang="en-US"/>
          </a:p>
          <a:p>
            <a:pPr algn="ctr" rtl="0"/>
            <a:r>
              <a:rPr lang="en-US" b="1" baseline="0">
                <a:latin typeface="Aptos"/>
                <a:ea typeface="Segoe UI"/>
                <a:cs typeface="Segoe UI"/>
              </a:rPr>
              <a:t>Do not use google, AI or social media to diagnose yourself !</a:t>
            </a:r>
            <a:r>
              <a:rPr lang="en-US">
                <a:latin typeface="Aptos"/>
                <a:ea typeface="Segoe UI"/>
                <a:cs typeface="Segoe UI"/>
              </a:rPr>
              <a:t>​</a:t>
            </a:r>
          </a:p>
          <a:p>
            <a:pPr algn="ctr"/>
            <a:endParaRPr lang="en-US"/>
          </a:p>
        </p:txBody>
      </p:sp>
    </p:spTree>
    <p:extLst>
      <p:ext uri="{BB962C8B-B14F-4D97-AF65-F5344CB8AC3E}">
        <p14:creationId xmlns:p14="http://schemas.microsoft.com/office/powerpoint/2010/main" val="2074193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ith her hands on her face looking at a computer&#10;&#10;AI-generated content may be incorrect.">
            <a:extLst>
              <a:ext uri="{FF2B5EF4-FFF2-40B4-BE49-F238E27FC236}">
                <a16:creationId xmlns:a16="http://schemas.microsoft.com/office/drawing/2014/main" id="{2960ED54-C997-C99B-0EFA-FE6F1BB7E2F0}"/>
              </a:ext>
            </a:extLst>
          </p:cNvPr>
          <p:cNvPicPr>
            <a:picLocks noChangeAspect="1"/>
          </p:cNvPicPr>
          <p:nvPr/>
        </p:nvPicPr>
        <p:blipFill>
          <a:blip r:embed="rId2"/>
          <a:srcRect t="17573" r="234" b="-418"/>
          <a:stretch>
            <a:fillRect/>
          </a:stretch>
        </p:blipFill>
        <p:spPr>
          <a:xfrm>
            <a:off x="442452" y="480091"/>
            <a:ext cx="5997711" cy="2884846"/>
          </a:xfrm>
          <a:prstGeom prst="rect">
            <a:avLst/>
          </a:prstGeom>
          <a:ln>
            <a:solidFill>
              <a:schemeClr val="tx1"/>
            </a:solidFill>
          </a:ln>
        </p:spPr>
      </p:pic>
      <p:pic>
        <p:nvPicPr>
          <p:cNvPr id="5" name="Picture 4" descr="A screenshot of a medical clinic&#10;&#10;AI-generated content may be incorrect.">
            <a:extLst>
              <a:ext uri="{FF2B5EF4-FFF2-40B4-BE49-F238E27FC236}">
                <a16:creationId xmlns:a16="http://schemas.microsoft.com/office/drawing/2014/main" id="{7AF9D4C1-10EC-2CA9-C5C5-F5BAFC89978F}"/>
              </a:ext>
            </a:extLst>
          </p:cNvPr>
          <p:cNvPicPr>
            <a:picLocks noChangeAspect="1"/>
          </p:cNvPicPr>
          <p:nvPr/>
        </p:nvPicPr>
        <p:blipFill>
          <a:blip r:embed="rId3"/>
          <a:srcRect t="18211" b="-320"/>
          <a:stretch>
            <a:fillRect/>
          </a:stretch>
        </p:blipFill>
        <p:spPr>
          <a:xfrm>
            <a:off x="442452" y="3577252"/>
            <a:ext cx="5997677" cy="2761865"/>
          </a:xfrm>
          <a:prstGeom prst="rect">
            <a:avLst/>
          </a:prstGeom>
          <a:ln>
            <a:solidFill>
              <a:schemeClr val="tx1"/>
            </a:solidFill>
          </a:ln>
        </p:spPr>
      </p:pic>
      <p:sp>
        <p:nvSpPr>
          <p:cNvPr id="6" name="TextBox 5">
            <a:extLst>
              <a:ext uri="{FF2B5EF4-FFF2-40B4-BE49-F238E27FC236}">
                <a16:creationId xmlns:a16="http://schemas.microsoft.com/office/drawing/2014/main" id="{58EAB15D-C625-2A28-5B72-764D64C59D10}"/>
              </a:ext>
            </a:extLst>
          </p:cNvPr>
          <p:cNvSpPr txBox="1"/>
          <p:nvPr/>
        </p:nvSpPr>
        <p:spPr>
          <a:xfrm>
            <a:off x="381000" y="171449"/>
            <a:ext cx="540067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Sexual health: advice and help</a:t>
            </a:r>
          </a:p>
        </p:txBody>
      </p:sp>
      <p:sp>
        <p:nvSpPr>
          <p:cNvPr id="8" name="TextBox 7">
            <a:extLst>
              <a:ext uri="{FF2B5EF4-FFF2-40B4-BE49-F238E27FC236}">
                <a16:creationId xmlns:a16="http://schemas.microsoft.com/office/drawing/2014/main" id="{03343841-BBB6-D0EC-8AEC-46EAEEAFEE23}"/>
              </a:ext>
            </a:extLst>
          </p:cNvPr>
          <p:cNvSpPr txBox="1"/>
          <p:nvPr/>
        </p:nvSpPr>
        <p:spPr>
          <a:xfrm>
            <a:off x="379771" y="6702220"/>
            <a:ext cx="612580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Gillick competence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179331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43D1251-68B4-EF61-CE85-D731FF54E2F3}"/>
              </a:ext>
            </a:extLst>
          </p:cNvPr>
          <p:cNvSpPr txBox="1"/>
          <p:nvPr/>
        </p:nvSpPr>
        <p:spPr>
          <a:xfrm>
            <a:off x="325693" y="245806"/>
            <a:ext cx="6046839"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baseline="0">
                <a:latin typeface="Aptos"/>
                <a:ea typeface="Segoe UI"/>
                <a:cs typeface="Segoe UI"/>
              </a:rPr>
              <a:t>Antimicrobial resistance (AMR)</a:t>
            </a:r>
            <a:r>
              <a:rPr lang="en-US" sz="1400" baseline="0">
                <a:latin typeface="Aptos"/>
                <a:ea typeface="Segoe UI"/>
                <a:cs typeface="Segoe UI"/>
              </a:rPr>
              <a:t> is a natural phenomenon that occurs when microorganisms like bacteria and viruses, evolve to survive the medicines designed to kill them. When these "germs" become resistant, the drugs—collectively called antimicrobials—become ineffective, making infections harder to treat and increasing the risk of disease spread, severe illness, and death.</a:t>
            </a:r>
            <a:r>
              <a:rPr lang="en-US" sz="1400">
                <a:latin typeface="Aptos"/>
                <a:ea typeface="Segoe UI"/>
                <a:cs typeface="Segoe UI"/>
              </a:rPr>
              <a:t>​ ​</a:t>
            </a:r>
            <a:r>
              <a:rPr lang="en-US" sz="1400" baseline="0">
                <a:latin typeface="Aptos"/>
                <a:ea typeface="Segoe UI"/>
                <a:cs typeface="Segoe UI"/>
              </a:rPr>
              <a:t>Overuse of antibiotics is one cause, with some bacteria becoming known as 'superbugs'.</a:t>
            </a:r>
            <a:r>
              <a:rPr lang="en-US" sz="1400">
                <a:latin typeface="Aptos"/>
                <a:ea typeface="Segoe UI"/>
                <a:cs typeface="Segoe UI"/>
              </a:rPr>
              <a:t>​ ​</a:t>
            </a:r>
            <a:r>
              <a:rPr lang="en-US" sz="1400" baseline="0">
                <a:latin typeface="Aptos"/>
                <a:ea typeface="Segoe UI"/>
                <a:cs typeface="Segoe UI"/>
              </a:rPr>
              <a:t>Medical Procedures: Modern medicine relies on effective antimicrobials for surgeries (like caesarean sections and hip replacements), organ transplants, and cancer chemotherapy. Without them, these routine procedures become much more dangerous.</a:t>
            </a:r>
            <a:r>
              <a:rPr lang="en-US" sz="1400">
                <a:latin typeface="Aptos"/>
                <a:ea typeface="Segoe UI"/>
                <a:cs typeface="Segoe UI"/>
              </a:rPr>
              <a:t>​</a:t>
            </a:r>
            <a:endParaRPr lang="en-US">
              <a:latin typeface="Aptos"/>
              <a:ea typeface="Segoe UI"/>
              <a:cs typeface="Segoe UI"/>
            </a:endParaRPr>
          </a:p>
          <a:p>
            <a:pPr rtl="0"/>
            <a:r>
              <a:rPr lang="en-US" sz="2000">
                <a:latin typeface="Aptos"/>
                <a:ea typeface="Segoe UI"/>
                <a:cs typeface="Segoe UI"/>
              </a:rPr>
              <a:t>​</a:t>
            </a:r>
          </a:p>
          <a:p>
            <a:pPr rtl="0"/>
            <a:r>
              <a:rPr lang="en-US" sz="1800">
                <a:latin typeface="Aptos"/>
                <a:ea typeface="Segoe UI"/>
                <a:cs typeface="Segoe UI"/>
              </a:rPr>
              <a:t>​</a:t>
            </a:r>
          </a:p>
          <a:p>
            <a:pPr algn="ctr" rtl="0"/>
            <a:r>
              <a:rPr lang="en-US" sz="1800">
                <a:latin typeface="Aptos"/>
                <a:ea typeface="Segoe UI"/>
                <a:cs typeface="Segoe UI"/>
              </a:rPr>
              <a:t>​</a:t>
            </a:r>
          </a:p>
          <a:p>
            <a:pPr algn="ctr"/>
            <a:endParaRPr lang="en-US"/>
          </a:p>
        </p:txBody>
      </p:sp>
      <p:pic>
        <p:nvPicPr>
          <p:cNvPr id="5" name="Picture 4" descr="What is Antimicrobial Resistance, and What Can You Do to Stop It?">
            <a:extLst>
              <a:ext uri="{FF2B5EF4-FFF2-40B4-BE49-F238E27FC236}">
                <a16:creationId xmlns:a16="http://schemas.microsoft.com/office/drawing/2014/main" id="{5C87EA3A-F3BB-78A0-B1D8-55A006316560}"/>
              </a:ext>
            </a:extLst>
          </p:cNvPr>
          <p:cNvPicPr>
            <a:picLocks noChangeAspect="1"/>
          </p:cNvPicPr>
          <p:nvPr/>
        </p:nvPicPr>
        <p:blipFill>
          <a:blip r:embed="rId2"/>
          <a:srcRect b="221"/>
          <a:stretch>
            <a:fillRect/>
          </a:stretch>
        </p:blipFill>
        <p:spPr>
          <a:xfrm>
            <a:off x="4581065" y="2512756"/>
            <a:ext cx="1948324" cy="1969773"/>
          </a:xfrm>
          <a:prstGeom prst="rect">
            <a:avLst/>
          </a:prstGeom>
        </p:spPr>
      </p:pic>
      <p:sp>
        <p:nvSpPr>
          <p:cNvPr id="6" name="TextBox 5">
            <a:extLst>
              <a:ext uri="{FF2B5EF4-FFF2-40B4-BE49-F238E27FC236}">
                <a16:creationId xmlns:a16="http://schemas.microsoft.com/office/drawing/2014/main" id="{D6101AEF-6893-673C-CD9A-3439A9056142}"/>
              </a:ext>
            </a:extLst>
          </p:cNvPr>
          <p:cNvSpPr txBox="1"/>
          <p:nvPr/>
        </p:nvSpPr>
        <p:spPr>
          <a:xfrm>
            <a:off x="334297" y="2601553"/>
            <a:ext cx="4165189" cy="1815882"/>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Video notes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7" name="TextBox 6">
            <a:extLst>
              <a:ext uri="{FF2B5EF4-FFF2-40B4-BE49-F238E27FC236}">
                <a16:creationId xmlns:a16="http://schemas.microsoft.com/office/drawing/2014/main" id="{72C01C2F-B723-4B1F-1974-5ABED3D27B13}"/>
              </a:ext>
            </a:extLst>
          </p:cNvPr>
          <p:cNvSpPr txBox="1"/>
          <p:nvPr/>
        </p:nvSpPr>
        <p:spPr>
          <a:xfrm>
            <a:off x="333374" y="4574458"/>
            <a:ext cx="6191249" cy="3970318"/>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Tips for getting enough sleep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pic>
        <p:nvPicPr>
          <p:cNvPr id="8" name="Picture 7" descr="Sleep emoticon , Emoji Emoticon Fatigue ...">
            <a:extLst>
              <a:ext uri="{FF2B5EF4-FFF2-40B4-BE49-F238E27FC236}">
                <a16:creationId xmlns:a16="http://schemas.microsoft.com/office/drawing/2014/main" id="{47EB3CC0-C175-77C9-FA3A-ED63499C1A24}"/>
              </a:ext>
            </a:extLst>
          </p:cNvPr>
          <p:cNvPicPr>
            <a:picLocks noChangeAspect="1"/>
          </p:cNvPicPr>
          <p:nvPr/>
        </p:nvPicPr>
        <p:blipFill>
          <a:blip r:embed="rId3"/>
          <a:stretch>
            <a:fillRect/>
          </a:stretch>
        </p:blipFill>
        <p:spPr>
          <a:xfrm>
            <a:off x="464728" y="7347307"/>
            <a:ext cx="1061578" cy="1036997"/>
          </a:xfrm>
          <a:prstGeom prst="rect">
            <a:avLst/>
          </a:prstGeom>
        </p:spPr>
      </p:pic>
    </p:spTree>
    <p:extLst>
      <p:ext uri="{BB962C8B-B14F-4D97-AF65-F5344CB8AC3E}">
        <p14:creationId xmlns:p14="http://schemas.microsoft.com/office/powerpoint/2010/main" val="2459266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96FDDC-33F7-E4EF-6416-6E9411F31857}"/>
              </a:ext>
            </a:extLst>
          </p:cNvPr>
          <p:cNvSpPr txBox="1"/>
          <p:nvPr/>
        </p:nvSpPr>
        <p:spPr>
          <a:xfrm>
            <a:off x="325694" y="663677"/>
            <a:ext cx="4104967"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rtl="0">
              <a:buFont typeface="Arial"/>
              <a:buChar char="•"/>
            </a:pPr>
            <a:r>
              <a:rPr lang="en-US" sz="1400">
                <a:latin typeface="Calibri"/>
                <a:ea typeface="Arial"/>
                <a:cs typeface="Arial"/>
              </a:rPr>
              <a:t>Get enough sleep​</a:t>
            </a:r>
            <a:endParaRPr lang="en-US"/>
          </a:p>
          <a:p>
            <a:pPr marL="285750" lvl="0" indent="-285750" rtl="0">
              <a:buFont typeface="Arial"/>
              <a:buChar char="•"/>
            </a:pPr>
            <a:r>
              <a:rPr lang="en-US" sz="1400">
                <a:latin typeface="Calibri"/>
                <a:ea typeface="Arial"/>
                <a:cs typeface="Arial"/>
              </a:rPr>
              <a:t>Exercise regularly​</a:t>
            </a:r>
          </a:p>
          <a:p>
            <a:pPr marL="285750" lvl="0" indent="-285750" rtl="0">
              <a:buFont typeface="Arial"/>
              <a:buChar char="•"/>
            </a:pPr>
            <a:r>
              <a:rPr lang="en-US" sz="1400">
                <a:latin typeface="Calibri"/>
                <a:ea typeface="Arial"/>
                <a:cs typeface="Arial"/>
              </a:rPr>
              <a:t>Eat healthily​</a:t>
            </a:r>
          </a:p>
          <a:p>
            <a:pPr marL="285750" lvl="0" indent="-285750" rtl="0">
              <a:buFont typeface="Arial"/>
              <a:buChar char="•"/>
            </a:pPr>
            <a:r>
              <a:rPr lang="en-US" sz="1400">
                <a:latin typeface="Calibri"/>
                <a:ea typeface="Arial"/>
                <a:cs typeface="Arial"/>
              </a:rPr>
              <a:t>Practice good hygiene​</a:t>
            </a:r>
          </a:p>
          <a:p>
            <a:pPr marL="285750" lvl="0" indent="-285750" rtl="0">
              <a:buFont typeface="Arial"/>
              <a:buChar char="•"/>
            </a:pPr>
            <a:r>
              <a:rPr lang="en-US" sz="1400">
                <a:latin typeface="Calibri"/>
                <a:ea typeface="Arial"/>
                <a:cs typeface="Arial"/>
              </a:rPr>
              <a:t>Attend health checks ​</a:t>
            </a:r>
          </a:p>
          <a:p>
            <a:pPr marL="285750" lvl="0" indent="-285750" rtl="0">
              <a:buFont typeface="Arial"/>
              <a:buChar char="•"/>
            </a:pPr>
            <a:r>
              <a:rPr lang="en-US" sz="1400">
                <a:latin typeface="Calibri"/>
                <a:ea typeface="Arial"/>
                <a:cs typeface="Arial"/>
              </a:rPr>
              <a:t>Ensure you are registered with a GP​</a:t>
            </a:r>
          </a:p>
          <a:p>
            <a:pPr marL="285750" indent="-285750">
              <a:buFont typeface="Arial"/>
              <a:buChar char="•"/>
            </a:pPr>
            <a:r>
              <a:rPr lang="en-US" sz="1400">
                <a:latin typeface="Calibri"/>
                <a:ea typeface="Arial"/>
                <a:cs typeface="Arial"/>
              </a:rPr>
              <a:t>Use pharmacies for minor issues​</a:t>
            </a:r>
          </a:p>
          <a:p>
            <a:pPr marL="285750" indent="-285750">
              <a:buFont typeface="Arial"/>
              <a:buChar char="•"/>
            </a:pPr>
            <a:r>
              <a:rPr lang="en-US" sz="1400">
                <a:latin typeface="Calibri"/>
                <a:ea typeface="Arial"/>
                <a:cs typeface="Arial"/>
              </a:rPr>
              <a:t>Only call 999 and use A&amp;E in emergencies​</a:t>
            </a:r>
          </a:p>
          <a:p>
            <a:pPr marL="285750" indent="-285750">
              <a:buFont typeface="Arial"/>
              <a:buChar char="•"/>
            </a:pPr>
            <a:r>
              <a:rPr lang="en-US" sz="1400" dirty="0">
                <a:latin typeface="Calibri"/>
                <a:ea typeface="Arial"/>
                <a:cs typeface="Arial"/>
              </a:rPr>
              <a:t>Call 111 for </a:t>
            </a:r>
            <a:r>
              <a:rPr lang="en-US" sz="1400">
                <a:latin typeface="Calibri"/>
                <a:ea typeface="Arial"/>
                <a:cs typeface="Arial"/>
              </a:rPr>
              <a:t>non-emergency</a:t>
            </a:r>
            <a:r>
              <a:rPr lang="en-US" sz="1400" dirty="0">
                <a:latin typeface="Calibri"/>
                <a:ea typeface="Arial"/>
                <a:cs typeface="Arial"/>
              </a:rPr>
              <a:t> help</a:t>
            </a:r>
          </a:p>
          <a:p>
            <a:pPr marL="285750" lvl="0" indent="-285750" rtl="0">
              <a:buFont typeface="Arial"/>
              <a:buChar char="•"/>
            </a:pPr>
            <a:r>
              <a:rPr lang="en-US" sz="1400">
                <a:latin typeface="Calibri"/>
                <a:ea typeface="Arial"/>
                <a:cs typeface="Arial"/>
              </a:rPr>
              <a:t>Ensure you always order repeat medication on time​</a:t>
            </a:r>
          </a:p>
          <a:p>
            <a:pPr marL="285750" lvl="0" indent="-285750" rtl="0">
              <a:buFont typeface="Arial"/>
              <a:buChar char="•"/>
            </a:pPr>
            <a:r>
              <a:rPr lang="en-US" sz="1400">
                <a:latin typeface="Calibri"/>
                <a:ea typeface="Arial"/>
                <a:cs typeface="Arial"/>
              </a:rPr>
              <a:t>Use reliable contraception​</a:t>
            </a:r>
          </a:p>
          <a:p>
            <a:pPr marL="285750" lvl="0" indent="-285750" rtl="0">
              <a:buFont typeface="Arial"/>
              <a:buChar char="•"/>
            </a:pPr>
            <a:r>
              <a:rPr lang="en-US" sz="1400">
                <a:latin typeface="Calibri"/>
                <a:ea typeface="Arial"/>
                <a:cs typeface="Arial"/>
              </a:rPr>
              <a:t>Use sexual health clinics when needed</a:t>
            </a:r>
          </a:p>
          <a:p>
            <a:pPr marL="285750" indent="-285750">
              <a:buFont typeface="Arial"/>
              <a:buChar char="•"/>
            </a:pPr>
            <a:r>
              <a:rPr lang="en-US" sz="1400">
                <a:latin typeface="Calibri"/>
                <a:ea typeface="Calibri"/>
                <a:cs typeface="Calibri"/>
              </a:rPr>
              <a:t>Keep vaccinations up to date and always check before travelling abroad</a:t>
            </a:r>
          </a:p>
          <a:p>
            <a:pPr marL="285750" indent="-285750">
              <a:buFont typeface="Arial"/>
              <a:buChar char="•"/>
            </a:pPr>
            <a:r>
              <a:rPr lang="en-US" sz="1400">
                <a:latin typeface="Calibri"/>
                <a:ea typeface="Calibri"/>
                <a:cs typeface="Calibri"/>
              </a:rPr>
              <a:t>Attend screening such as cervical smears and mammograms when asked</a:t>
            </a:r>
          </a:p>
          <a:p>
            <a:pPr marL="285750" indent="-285750">
              <a:buFont typeface="Arial"/>
              <a:buChar char="•"/>
            </a:pPr>
            <a:r>
              <a:rPr lang="en-US" sz="1400">
                <a:latin typeface="Calibri"/>
                <a:ea typeface="Calibri"/>
                <a:cs typeface="Calibri"/>
              </a:rPr>
              <a:t>Always finish a course of antibiotics</a:t>
            </a:r>
          </a:p>
          <a:p>
            <a:pPr marL="285750" indent="-285750">
              <a:buFont typeface="Arial"/>
              <a:buChar char="•"/>
            </a:pPr>
            <a:r>
              <a:rPr lang="en-US" sz="1400" b="1">
                <a:latin typeface="Calibri"/>
                <a:ea typeface="Calibri"/>
                <a:cs typeface="Calibri"/>
              </a:rPr>
              <a:t>NEVER</a:t>
            </a:r>
            <a:r>
              <a:rPr lang="en-US" sz="1400">
                <a:latin typeface="Calibri"/>
                <a:ea typeface="Calibri"/>
                <a:cs typeface="Calibri"/>
              </a:rPr>
              <a:t> be embarrassed about asking for help or attending appointments</a:t>
            </a:r>
            <a:endParaRPr lang="en-US" sz="1400"/>
          </a:p>
          <a:p>
            <a:pPr marL="285750" indent="-285750">
              <a:buFont typeface="Arial"/>
              <a:buChar char="•"/>
            </a:pPr>
            <a:r>
              <a:rPr lang="en-US" sz="1400" b="1">
                <a:latin typeface="Calibri"/>
                <a:ea typeface="Calibri"/>
                <a:cs typeface="Calibri"/>
              </a:rPr>
              <a:t>NEVER</a:t>
            </a:r>
            <a:r>
              <a:rPr lang="en-US" sz="1400">
                <a:latin typeface="Calibri"/>
                <a:ea typeface="Calibri"/>
                <a:cs typeface="Calibri"/>
              </a:rPr>
              <a:t> use google, AI or social media to diagnose yourself</a:t>
            </a:r>
            <a:endParaRPr lang="en-US" sz="1400" dirty="0">
              <a:latin typeface="Calibri"/>
              <a:ea typeface="Calibri"/>
              <a:cs typeface="Calibri"/>
            </a:endParaRPr>
          </a:p>
          <a:p>
            <a:pPr algn="ctr"/>
            <a:endParaRPr lang="en-US"/>
          </a:p>
        </p:txBody>
      </p:sp>
      <p:sp>
        <p:nvSpPr>
          <p:cNvPr id="6" name="TextBox 5">
            <a:extLst>
              <a:ext uri="{FF2B5EF4-FFF2-40B4-BE49-F238E27FC236}">
                <a16:creationId xmlns:a16="http://schemas.microsoft.com/office/drawing/2014/main" id="{2A9B79AC-F715-091C-64F6-FB8748DF052D}"/>
              </a:ext>
            </a:extLst>
          </p:cNvPr>
          <p:cNvSpPr txBox="1"/>
          <p:nvPr/>
        </p:nvSpPr>
        <p:spPr>
          <a:xfrm>
            <a:off x="188348" y="188964"/>
            <a:ext cx="530542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Keeping healthy </a:t>
            </a:r>
            <a:r>
              <a:rPr lang="en-US" sz="1400" b="1"/>
              <a:t>summary</a:t>
            </a:r>
            <a:endParaRPr lang="en-US" sz="1400" b="1" dirty="0"/>
          </a:p>
        </p:txBody>
      </p:sp>
      <p:pic>
        <p:nvPicPr>
          <p:cNvPr id="7" name="Picture 6" descr="Wessex Appraisal Service: NHS Staff Offers">
            <a:extLst>
              <a:ext uri="{FF2B5EF4-FFF2-40B4-BE49-F238E27FC236}">
                <a16:creationId xmlns:a16="http://schemas.microsoft.com/office/drawing/2014/main" id="{83D1D3D6-2979-7EA9-7555-913B73A63050}"/>
              </a:ext>
            </a:extLst>
          </p:cNvPr>
          <p:cNvPicPr>
            <a:picLocks noChangeAspect="1"/>
          </p:cNvPicPr>
          <p:nvPr/>
        </p:nvPicPr>
        <p:blipFill>
          <a:blip r:embed="rId2"/>
          <a:srcRect l="17028" r="17647" b="-412"/>
          <a:stretch>
            <a:fillRect/>
          </a:stretch>
        </p:blipFill>
        <p:spPr>
          <a:xfrm>
            <a:off x="4318974" y="632797"/>
            <a:ext cx="1943271" cy="1656274"/>
          </a:xfrm>
          <a:prstGeom prst="rect">
            <a:avLst/>
          </a:prstGeom>
          <a:ln>
            <a:solidFill>
              <a:schemeClr val="tx1"/>
            </a:solidFill>
          </a:ln>
        </p:spPr>
      </p:pic>
      <p:pic>
        <p:nvPicPr>
          <p:cNvPr id="8" name="Picture 7" descr="Use your ambulance service responsibly through the challenging winter  months | Yorkshire Ambulance Service">
            <a:extLst>
              <a:ext uri="{FF2B5EF4-FFF2-40B4-BE49-F238E27FC236}">
                <a16:creationId xmlns:a16="http://schemas.microsoft.com/office/drawing/2014/main" id="{CBF2DD53-2626-4DBB-2F98-C0E994628EAA}"/>
              </a:ext>
            </a:extLst>
          </p:cNvPr>
          <p:cNvPicPr>
            <a:picLocks noChangeAspect="1"/>
          </p:cNvPicPr>
          <p:nvPr/>
        </p:nvPicPr>
        <p:blipFill>
          <a:blip r:embed="rId3"/>
          <a:srcRect t="21659" r="-230" b="-461"/>
          <a:stretch>
            <a:fillRect/>
          </a:stretch>
        </p:blipFill>
        <p:spPr>
          <a:xfrm>
            <a:off x="471949" y="5778909"/>
            <a:ext cx="5914108" cy="2414719"/>
          </a:xfrm>
          <a:prstGeom prst="rect">
            <a:avLst/>
          </a:prstGeom>
          <a:ln>
            <a:solidFill>
              <a:schemeClr val="tx1"/>
            </a:solidFill>
          </a:ln>
        </p:spPr>
      </p:pic>
      <p:pic>
        <p:nvPicPr>
          <p:cNvPr id="9" name="Picture 8" descr="NHS Tells Patients To Seek Emergency Care As Needed During Latest Industrial Action :: South Yorkshire I.C.B">
            <a:extLst>
              <a:ext uri="{FF2B5EF4-FFF2-40B4-BE49-F238E27FC236}">
                <a16:creationId xmlns:a16="http://schemas.microsoft.com/office/drawing/2014/main" id="{87A2D86B-EE48-E8E8-0D1D-9BEBA524A116}"/>
              </a:ext>
            </a:extLst>
          </p:cNvPr>
          <p:cNvPicPr>
            <a:picLocks noChangeAspect="1"/>
          </p:cNvPicPr>
          <p:nvPr/>
        </p:nvPicPr>
        <p:blipFill>
          <a:blip r:embed="rId4"/>
          <a:stretch>
            <a:fillRect/>
          </a:stretch>
        </p:blipFill>
        <p:spPr>
          <a:xfrm>
            <a:off x="4479669" y="2964734"/>
            <a:ext cx="1782405" cy="1604501"/>
          </a:xfrm>
          <a:prstGeom prst="rect">
            <a:avLst/>
          </a:prstGeom>
          <a:ln>
            <a:solidFill>
              <a:schemeClr val="tx1"/>
            </a:solidFill>
          </a:ln>
        </p:spPr>
      </p:pic>
    </p:spTree>
    <p:extLst>
      <p:ext uri="{BB962C8B-B14F-4D97-AF65-F5344CB8AC3E}">
        <p14:creationId xmlns:p14="http://schemas.microsoft.com/office/powerpoint/2010/main" val="3568631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81B9D6-AD81-AC92-8792-C693C9ABFD8E}"/>
              </a:ext>
            </a:extLst>
          </p:cNvPr>
          <p:cNvSpPr txBox="1"/>
          <p:nvPr/>
        </p:nvSpPr>
        <p:spPr>
          <a:xfrm>
            <a:off x="258096" y="196337"/>
            <a:ext cx="6303399" cy="31188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Positive </a:t>
            </a:r>
            <a:r>
              <a:rPr lang="en-US" sz="1400" b="1"/>
              <a:t>mental health</a:t>
            </a:r>
          </a:p>
          <a:p>
            <a:endParaRPr lang="en-US" sz="1400" b="1" dirty="0"/>
          </a:p>
          <a:p>
            <a:r>
              <a:rPr lang="en-US" sz="1400"/>
              <a:t>Write down 3 facts about the teenage brain</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______________________________________________________________________________________________________________________________________________________________________________________________________________________________</a:t>
            </a:r>
            <a:endParaRPr lang="en-US" sz="1400" dirty="0"/>
          </a:p>
          <a:p>
            <a:endParaRPr lang="en-US" sz="1400" dirty="0"/>
          </a:p>
          <a:p>
            <a:pPr>
              <a:lnSpc>
                <a:spcPts val="3360"/>
              </a:lnSpc>
              <a:spcBef>
                <a:spcPct val="0"/>
              </a:spcBef>
              <a:spcAft>
                <a:spcPct val="0"/>
              </a:spcAft>
            </a:pPr>
            <a:endParaRPr lang="en-US" sz="1400" dirty="0">
              <a:latin typeface="Calibri"/>
              <a:ea typeface="Calibri"/>
              <a:cs typeface="Calibri"/>
            </a:endParaRPr>
          </a:p>
          <a:p>
            <a:pPr>
              <a:lnSpc>
                <a:spcPts val="3360"/>
              </a:lnSpc>
              <a:spcBef>
                <a:spcPct val="0"/>
              </a:spcBef>
              <a:spcAft>
                <a:spcPct val="0"/>
              </a:spcAft>
            </a:pPr>
            <a:endParaRPr lang="en-US" sz="2400" dirty="0">
              <a:latin typeface="Calibri"/>
              <a:ea typeface="Calibri"/>
              <a:cs typeface="Calibri"/>
            </a:endParaRPr>
          </a:p>
          <a:p>
            <a:endParaRPr lang="en-US" sz="1400" dirty="0"/>
          </a:p>
          <a:p>
            <a:endParaRPr lang="en-US" sz="1400" dirty="0"/>
          </a:p>
          <a:p>
            <a:endParaRPr lang="en-US" sz="1400" dirty="0"/>
          </a:p>
        </p:txBody>
      </p:sp>
      <p:pic>
        <p:nvPicPr>
          <p:cNvPr id="5" name="Picture 4" descr="A person smiling with text above her&#10;&#10;AI-generated content may be incorrect.">
            <a:extLst>
              <a:ext uri="{FF2B5EF4-FFF2-40B4-BE49-F238E27FC236}">
                <a16:creationId xmlns:a16="http://schemas.microsoft.com/office/drawing/2014/main" id="{02A27217-3880-7E56-3061-BB30C0D8BD1F}"/>
              </a:ext>
            </a:extLst>
          </p:cNvPr>
          <p:cNvPicPr>
            <a:picLocks noChangeAspect="1"/>
          </p:cNvPicPr>
          <p:nvPr/>
        </p:nvPicPr>
        <p:blipFill>
          <a:blip r:embed="rId2"/>
          <a:srcRect l="1315" t="16026" b="-1227"/>
          <a:stretch>
            <a:fillRect/>
          </a:stretch>
        </p:blipFill>
        <p:spPr>
          <a:xfrm>
            <a:off x="3191254" y="1856608"/>
            <a:ext cx="3371781" cy="1642720"/>
          </a:xfrm>
          <a:prstGeom prst="rect">
            <a:avLst/>
          </a:prstGeom>
        </p:spPr>
      </p:pic>
      <p:pic>
        <p:nvPicPr>
          <p:cNvPr id="6" name="Picture 5" descr="A child pointing up with his finger&#10;&#10;AI-generated content may be incorrect.">
            <a:extLst>
              <a:ext uri="{FF2B5EF4-FFF2-40B4-BE49-F238E27FC236}">
                <a16:creationId xmlns:a16="http://schemas.microsoft.com/office/drawing/2014/main" id="{7E8EC903-3FD9-0DC3-2C02-97036A4E44B5}"/>
              </a:ext>
            </a:extLst>
          </p:cNvPr>
          <p:cNvPicPr>
            <a:picLocks noChangeAspect="1"/>
          </p:cNvPicPr>
          <p:nvPr/>
        </p:nvPicPr>
        <p:blipFill>
          <a:blip r:embed="rId3"/>
          <a:srcRect l="-1001" t="15972" r="3733" b="-1389"/>
          <a:stretch>
            <a:fillRect/>
          </a:stretch>
        </p:blipFill>
        <p:spPr>
          <a:xfrm>
            <a:off x="3172" y="3638703"/>
            <a:ext cx="3275531" cy="1513111"/>
          </a:xfrm>
          <a:prstGeom prst="rect">
            <a:avLst/>
          </a:prstGeom>
        </p:spPr>
      </p:pic>
      <p:pic>
        <p:nvPicPr>
          <p:cNvPr id="7" name="Picture 6" descr="A close up of a bottle&#10;&#10;AI-generated content may be incorrect.">
            <a:extLst>
              <a:ext uri="{FF2B5EF4-FFF2-40B4-BE49-F238E27FC236}">
                <a16:creationId xmlns:a16="http://schemas.microsoft.com/office/drawing/2014/main" id="{1003838F-6E58-9A81-5678-D5CF97A3CB78}"/>
              </a:ext>
            </a:extLst>
          </p:cNvPr>
          <p:cNvPicPr>
            <a:picLocks noChangeAspect="1"/>
          </p:cNvPicPr>
          <p:nvPr/>
        </p:nvPicPr>
        <p:blipFill>
          <a:blip r:embed="rId4"/>
          <a:srcRect t="17333" b="-667"/>
          <a:stretch>
            <a:fillRect/>
          </a:stretch>
        </p:blipFill>
        <p:spPr>
          <a:xfrm>
            <a:off x="3195484" y="3638704"/>
            <a:ext cx="3367548" cy="1643577"/>
          </a:xfrm>
          <a:prstGeom prst="rect">
            <a:avLst/>
          </a:prstGeom>
        </p:spPr>
      </p:pic>
      <p:sp>
        <p:nvSpPr>
          <p:cNvPr id="8" name="TextBox 7">
            <a:extLst>
              <a:ext uri="{FF2B5EF4-FFF2-40B4-BE49-F238E27FC236}">
                <a16:creationId xmlns:a16="http://schemas.microsoft.com/office/drawing/2014/main" id="{FF6122AA-9B56-A51C-BC7A-F04992498AF8}"/>
              </a:ext>
            </a:extLst>
          </p:cNvPr>
          <p:cNvSpPr txBox="1"/>
          <p:nvPr/>
        </p:nvSpPr>
        <p:spPr>
          <a:xfrm>
            <a:off x="601457" y="1751627"/>
            <a:ext cx="26828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The teenage brain</a:t>
            </a:r>
            <a:r>
              <a:rPr lang="en-US"/>
              <a:t> </a:t>
            </a:r>
          </a:p>
        </p:txBody>
      </p:sp>
      <p:pic>
        <p:nvPicPr>
          <p:cNvPr id="9" name="Picture 8" descr="Cute Brain PNG Transparent Images Free Download | Vector Files | Pngtree">
            <a:extLst>
              <a:ext uri="{FF2B5EF4-FFF2-40B4-BE49-F238E27FC236}">
                <a16:creationId xmlns:a16="http://schemas.microsoft.com/office/drawing/2014/main" id="{531A3098-6090-99E6-FF2D-3E5CB3E1E3D2}"/>
              </a:ext>
            </a:extLst>
          </p:cNvPr>
          <p:cNvPicPr>
            <a:picLocks noChangeAspect="1"/>
          </p:cNvPicPr>
          <p:nvPr/>
        </p:nvPicPr>
        <p:blipFill>
          <a:blip r:embed="rId5"/>
          <a:stretch>
            <a:fillRect/>
          </a:stretch>
        </p:blipFill>
        <p:spPr>
          <a:xfrm>
            <a:off x="889819" y="2143432"/>
            <a:ext cx="1170039" cy="1170039"/>
          </a:xfrm>
          <a:prstGeom prst="rect">
            <a:avLst/>
          </a:prstGeom>
        </p:spPr>
      </p:pic>
      <p:pic>
        <p:nvPicPr>
          <p:cNvPr id="10" name="Picture 9" descr="A group of green rectangles with words&#10;&#10;AI-generated content may be incorrect.">
            <a:extLst>
              <a:ext uri="{FF2B5EF4-FFF2-40B4-BE49-F238E27FC236}">
                <a16:creationId xmlns:a16="http://schemas.microsoft.com/office/drawing/2014/main" id="{D2E68A6C-3468-F64C-535C-96EC5C1E9282}"/>
              </a:ext>
            </a:extLst>
          </p:cNvPr>
          <p:cNvPicPr>
            <a:picLocks noChangeAspect="1"/>
          </p:cNvPicPr>
          <p:nvPr/>
        </p:nvPicPr>
        <p:blipFill>
          <a:blip r:embed="rId6"/>
          <a:stretch>
            <a:fillRect/>
          </a:stretch>
        </p:blipFill>
        <p:spPr>
          <a:xfrm>
            <a:off x="442451" y="5494541"/>
            <a:ext cx="5973098" cy="3329143"/>
          </a:xfrm>
          <a:prstGeom prst="rect">
            <a:avLst/>
          </a:prstGeom>
        </p:spPr>
      </p:pic>
    </p:spTree>
    <p:extLst>
      <p:ext uri="{BB962C8B-B14F-4D97-AF65-F5344CB8AC3E}">
        <p14:creationId xmlns:p14="http://schemas.microsoft.com/office/powerpoint/2010/main" val="12090153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On-screen Show (4:3)</PresentationFormat>
  <Paragraphs>0</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597</cp:revision>
  <dcterms:created xsi:type="dcterms:W3CDTF">2026-05-19T09:31:43Z</dcterms:created>
  <dcterms:modified xsi:type="dcterms:W3CDTF">2026-06-26T09:11:05Z</dcterms:modified>
</cp:coreProperties>
</file>