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91" r:id="rId3"/>
    <p:sldId id="280" r:id="rId4"/>
    <p:sldId id="281" r:id="rId5"/>
    <p:sldId id="282" r:id="rId6"/>
    <p:sldId id="284" r:id="rId7"/>
    <p:sldId id="285" r:id="rId8"/>
    <p:sldId id="286" r:id="rId9"/>
    <p:sldId id="287" r:id="rId10"/>
    <p:sldId id="288" r:id="rId11"/>
    <p:sldId id="289" r:id="rId12"/>
    <p:sldId id="290" r:id="rId13"/>
    <p:sldId id="283" r:id="rId14"/>
    <p:sldId id="278" r:id="rId15"/>
    <p:sldId id="279" r:id="rId16"/>
    <p:sldId id="256" r:id="rId17"/>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E8EE3C-80B9-FE2C-74E5-10F1F5108AED}" v="399" dt="2026-06-18T14:25:00.1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496484"/>
            <a:ext cx="5143500" cy="3183467"/>
          </a:xfrm>
        </p:spPr>
        <p:txBody>
          <a:bodyPr anchor="b"/>
          <a:lstStyle>
            <a:lvl1pPr algn="ctr">
              <a:defRPr sz="3375"/>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3375"/>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350">
                <a:solidFill>
                  <a:schemeClr val="tx1">
                    <a:tint val="82000"/>
                  </a:schemeClr>
                </a:solidFill>
              </a:defRPr>
            </a:lvl1pPr>
            <a:lvl2pPr marL="257175" indent="0">
              <a:buNone/>
              <a:defRPr sz="1125">
                <a:solidFill>
                  <a:schemeClr val="tx1">
                    <a:tint val="82000"/>
                  </a:schemeClr>
                </a:solidFill>
              </a:defRPr>
            </a:lvl2pPr>
            <a:lvl3pPr marL="514350" indent="0">
              <a:buNone/>
              <a:defRPr sz="1013">
                <a:solidFill>
                  <a:schemeClr val="tx1">
                    <a:tint val="82000"/>
                  </a:schemeClr>
                </a:solidFill>
              </a:defRPr>
            </a:lvl3pPr>
            <a:lvl4pPr marL="771525" indent="0">
              <a:buNone/>
              <a:defRPr sz="900">
                <a:solidFill>
                  <a:schemeClr val="tx1">
                    <a:tint val="82000"/>
                  </a:schemeClr>
                </a:solidFill>
              </a:defRPr>
            </a:lvl4pPr>
            <a:lvl5pPr marL="1028700" indent="0">
              <a:buNone/>
              <a:defRPr sz="900">
                <a:solidFill>
                  <a:schemeClr val="tx1">
                    <a:tint val="82000"/>
                  </a:schemeClr>
                </a:solidFill>
              </a:defRPr>
            </a:lvl5pPr>
            <a:lvl6pPr marL="1285875" indent="0">
              <a:buNone/>
              <a:defRPr sz="900">
                <a:solidFill>
                  <a:schemeClr val="tx1">
                    <a:tint val="82000"/>
                  </a:schemeClr>
                </a:solidFill>
              </a:defRPr>
            </a:lvl6pPr>
            <a:lvl7pPr marL="1543050" indent="0">
              <a:buNone/>
              <a:defRPr sz="900">
                <a:solidFill>
                  <a:schemeClr val="tx1">
                    <a:tint val="82000"/>
                  </a:schemeClr>
                </a:solidFill>
              </a:defRPr>
            </a:lvl7pPr>
            <a:lvl8pPr marL="1800225" indent="0">
              <a:buNone/>
              <a:defRPr sz="900">
                <a:solidFill>
                  <a:schemeClr val="tx1">
                    <a:tint val="82000"/>
                  </a:schemeClr>
                </a:solidFill>
              </a:defRPr>
            </a:lvl8pPr>
            <a:lvl9pPr marL="2057400" indent="0">
              <a:buNone/>
              <a:defRPr sz="9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6/26/2026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6/26/2026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18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1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675">
                <a:solidFill>
                  <a:schemeClr val="tx1">
                    <a:tint val="82000"/>
                  </a:schemeClr>
                </a:solidFill>
              </a:defRPr>
            </a:lvl1pPr>
          </a:lstStyle>
          <a:p>
            <a:fld id="{846CE7D5-CF57-46EF-B807-FDD0502418D4}" type="datetimeFigureOut">
              <a:rPr lang="en-US" smtClean="0"/>
              <a:t>6/26/2026</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675">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675">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82AF0C-BE15-D0E1-760D-FEFB0CFF8587}"/>
              </a:ext>
            </a:extLst>
          </p:cNvPr>
          <p:cNvSpPr txBox="1"/>
          <p:nvPr/>
        </p:nvSpPr>
        <p:spPr>
          <a:xfrm>
            <a:off x="462810" y="406711"/>
            <a:ext cx="5932380" cy="2308324"/>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a:t>YEAR 10</a:t>
            </a:r>
          </a:p>
          <a:p>
            <a:pPr algn="ctr"/>
            <a:r>
              <a:rPr lang="en-US" sz="3600" b="1"/>
              <a:t>PERSONAL DEVELOPMENT </a:t>
            </a:r>
          </a:p>
          <a:p>
            <a:pPr algn="ctr"/>
            <a:endParaRPr lang="en-US" sz="3600" b="1"/>
          </a:p>
          <a:p>
            <a:pPr algn="ctr"/>
            <a:r>
              <a:rPr lang="en-US" sz="3600" b="1"/>
              <a:t>5. FINANCIAL EDUCATION</a:t>
            </a:r>
          </a:p>
        </p:txBody>
      </p:sp>
      <p:sp>
        <p:nvSpPr>
          <p:cNvPr id="5" name="TextBox 4">
            <a:extLst>
              <a:ext uri="{FF2B5EF4-FFF2-40B4-BE49-F238E27FC236}">
                <a16:creationId xmlns:a16="http://schemas.microsoft.com/office/drawing/2014/main" id="{CAE3FF3C-AE9D-3EF9-BC8F-C513604D6767}"/>
              </a:ext>
            </a:extLst>
          </p:cNvPr>
          <p:cNvSpPr txBox="1"/>
          <p:nvPr/>
        </p:nvSpPr>
        <p:spPr>
          <a:xfrm>
            <a:off x="462810" y="7082392"/>
            <a:ext cx="5932379" cy="1754326"/>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NAME: </a:t>
            </a:r>
            <a:endParaRPr lang="en-US"/>
          </a:p>
          <a:p>
            <a:endParaRPr lang="en-US" b="1"/>
          </a:p>
          <a:p>
            <a:r>
              <a:rPr lang="en-US" b="1"/>
              <a:t>CLASS: </a:t>
            </a:r>
            <a:endParaRPr lang="en-US"/>
          </a:p>
          <a:p>
            <a:endParaRPr lang="en-US" b="1"/>
          </a:p>
          <a:p>
            <a:r>
              <a:rPr lang="en-US" b="1"/>
              <a:t>TEACHER: </a:t>
            </a:r>
          </a:p>
          <a:p>
            <a:endParaRPr lang="en-US"/>
          </a:p>
        </p:txBody>
      </p:sp>
      <p:pic>
        <p:nvPicPr>
          <p:cNvPr id="7" name="Picture 6" descr="Greenbank High School Employees, Location, Alumni | LinkedIn">
            <a:extLst>
              <a:ext uri="{FF2B5EF4-FFF2-40B4-BE49-F238E27FC236}">
                <a16:creationId xmlns:a16="http://schemas.microsoft.com/office/drawing/2014/main" id="{15C52024-8C43-9284-CF95-C8DB173C14C5}"/>
              </a:ext>
            </a:extLst>
          </p:cNvPr>
          <p:cNvPicPr>
            <a:picLocks noChangeAspect="1"/>
          </p:cNvPicPr>
          <p:nvPr/>
        </p:nvPicPr>
        <p:blipFill>
          <a:blip r:embed="rId2"/>
          <a:stretch>
            <a:fillRect/>
          </a:stretch>
        </p:blipFill>
        <p:spPr>
          <a:xfrm>
            <a:off x="5079746" y="7305031"/>
            <a:ext cx="1312580" cy="1307790"/>
          </a:xfrm>
          <a:prstGeom prst="rect">
            <a:avLst/>
          </a:prstGeom>
        </p:spPr>
      </p:pic>
      <p:sp>
        <p:nvSpPr>
          <p:cNvPr id="2" name="Slide Number Placeholder 1">
            <a:extLst>
              <a:ext uri="{FF2B5EF4-FFF2-40B4-BE49-F238E27FC236}">
                <a16:creationId xmlns:a16="http://schemas.microsoft.com/office/drawing/2014/main" id="{2E3A6BFB-1FCC-6681-8D60-2FE528954CC1}"/>
              </a:ext>
            </a:extLst>
          </p:cNvPr>
          <p:cNvSpPr>
            <a:spLocks noGrp="1"/>
          </p:cNvSpPr>
          <p:nvPr>
            <p:ph type="sldNum" sz="quarter" idx="12"/>
          </p:nvPr>
        </p:nvSpPr>
        <p:spPr/>
        <p:txBody>
          <a:bodyPr/>
          <a:lstStyle/>
          <a:p>
            <a:fld id="{330EA680-D336-4FF7-8B7A-9848BB0A1C32}" type="slidenum">
              <a:rPr lang="en-US" smtClean="0"/>
              <a:t>1</a:t>
            </a:fld>
            <a:endParaRPr lang="en-US"/>
          </a:p>
        </p:txBody>
      </p:sp>
      <p:pic>
        <p:nvPicPr>
          <p:cNvPr id="8" name="Picture 7" descr="Simple piggy bank clipart Images - Free Download on Freepik">
            <a:extLst>
              <a:ext uri="{FF2B5EF4-FFF2-40B4-BE49-F238E27FC236}">
                <a16:creationId xmlns:a16="http://schemas.microsoft.com/office/drawing/2014/main" id="{9440D193-190E-5AB6-0EBB-82A805888C94}"/>
              </a:ext>
            </a:extLst>
          </p:cNvPr>
          <p:cNvPicPr>
            <a:picLocks noChangeAspect="1"/>
          </p:cNvPicPr>
          <p:nvPr/>
        </p:nvPicPr>
        <p:blipFill>
          <a:blip r:embed="rId3"/>
          <a:stretch>
            <a:fillRect/>
          </a:stretch>
        </p:blipFill>
        <p:spPr>
          <a:xfrm>
            <a:off x="1578576" y="2953265"/>
            <a:ext cx="3685401" cy="3654510"/>
          </a:xfrm>
          <a:prstGeom prst="rect">
            <a:avLst/>
          </a:prstGeom>
        </p:spPr>
      </p:pic>
    </p:spTree>
    <p:extLst>
      <p:ext uri="{BB962C8B-B14F-4D97-AF65-F5344CB8AC3E}">
        <p14:creationId xmlns:p14="http://schemas.microsoft.com/office/powerpoint/2010/main" val="4119317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0F95629-2C48-E0D4-44A4-6E295462EE77}"/>
              </a:ext>
            </a:extLst>
          </p:cNvPr>
          <p:cNvSpPr txBox="1"/>
          <p:nvPr/>
        </p:nvSpPr>
        <p:spPr>
          <a:xfrm>
            <a:off x="341960" y="349624"/>
            <a:ext cx="624116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Consumer rights</a:t>
            </a:r>
          </a:p>
          <a:p>
            <a:endParaRPr lang="en-US" sz="1400" b="1" dirty="0"/>
          </a:p>
          <a:p>
            <a:r>
              <a:rPr lang="en-US" sz="1400"/>
              <a:t>What is a consumer ?</a:t>
            </a:r>
            <a:endParaRPr lang="en-US" sz="1400" dirty="0"/>
          </a:p>
          <a:p>
            <a:r>
              <a:rPr lang="en-US" sz="1400"/>
              <a:t>___________________________________________________________________________________________________________________________________________________________________________________________________________________________</a:t>
            </a:r>
            <a:endParaRPr lang="en-US" sz="1400" dirty="0"/>
          </a:p>
        </p:txBody>
      </p:sp>
      <p:pic>
        <p:nvPicPr>
          <p:cNvPr id="5" name="Picture 4" descr="A screenshot of a chat&#10;&#10;AI-generated content may be incorrect.">
            <a:extLst>
              <a:ext uri="{FF2B5EF4-FFF2-40B4-BE49-F238E27FC236}">
                <a16:creationId xmlns:a16="http://schemas.microsoft.com/office/drawing/2014/main" id="{0F12FDA1-8A28-1C54-8724-013F6EE5628F}"/>
              </a:ext>
            </a:extLst>
          </p:cNvPr>
          <p:cNvPicPr>
            <a:picLocks noChangeAspect="1"/>
          </p:cNvPicPr>
          <p:nvPr/>
        </p:nvPicPr>
        <p:blipFill>
          <a:blip r:embed="rId2"/>
          <a:srcRect l="304" t="17029" r="-861" b="-362"/>
          <a:stretch>
            <a:fillRect/>
          </a:stretch>
        </p:blipFill>
        <p:spPr>
          <a:xfrm>
            <a:off x="337918" y="1856607"/>
            <a:ext cx="6080544" cy="2835742"/>
          </a:xfrm>
          <a:prstGeom prst="rect">
            <a:avLst/>
          </a:prstGeom>
          <a:ln>
            <a:solidFill>
              <a:schemeClr val="tx1"/>
            </a:solidFill>
          </a:ln>
        </p:spPr>
      </p:pic>
      <p:sp>
        <p:nvSpPr>
          <p:cNvPr id="6" name="TextBox 5">
            <a:extLst>
              <a:ext uri="{FF2B5EF4-FFF2-40B4-BE49-F238E27FC236}">
                <a16:creationId xmlns:a16="http://schemas.microsoft.com/office/drawing/2014/main" id="{23FE229E-8320-A40D-372A-2B313AF90E35}"/>
              </a:ext>
            </a:extLst>
          </p:cNvPr>
          <p:cNvSpPr txBox="1"/>
          <p:nvPr/>
        </p:nvSpPr>
        <p:spPr>
          <a:xfrm>
            <a:off x="425679" y="7802041"/>
            <a:ext cx="6091517"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pic>
        <p:nvPicPr>
          <p:cNvPr id="7" name="Picture 6" descr="A person taking a selfie&#10;&#10;AI-generated content may be incorrect.">
            <a:extLst>
              <a:ext uri="{FF2B5EF4-FFF2-40B4-BE49-F238E27FC236}">
                <a16:creationId xmlns:a16="http://schemas.microsoft.com/office/drawing/2014/main" id="{E23136F2-0B98-B1B1-8035-21D19DAACD71}"/>
              </a:ext>
            </a:extLst>
          </p:cNvPr>
          <p:cNvPicPr>
            <a:picLocks noChangeAspect="1"/>
          </p:cNvPicPr>
          <p:nvPr/>
        </p:nvPicPr>
        <p:blipFill>
          <a:blip r:embed="rId3"/>
          <a:srcRect t="16933" b="-320"/>
          <a:stretch>
            <a:fillRect/>
          </a:stretch>
        </p:blipFill>
        <p:spPr>
          <a:xfrm>
            <a:off x="331839" y="4855446"/>
            <a:ext cx="6096001" cy="2946356"/>
          </a:xfrm>
          <a:prstGeom prst="rect">
            <a:avLst/>
          </a:prstGeom>
          <a:ln>
            <a:solidFill>
              <a:schemeClr val="tx1"/>
            </a:solidFill>
          </a:ln>
        </p:spPr>
      </p:pic>
    </p:spTree>
    <p:extLst>
      <p:ext uri="{BB962C8B-B14F-4D97-AF65-F5344CB8AC3E}">
        <p14:creationId xmlns:p14="http://schemas.microsoft.com/office/powerpoint/2010/main" val="151421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A06F437-27E6-6640-4DD6-F2A2D965611E}"/>
              </a:ext>
            </a:extLst>
          </p:cNvPr>
          <p:cNvSpPr/>
          <p:nvPr/>
        </p:nvSpPr>
        <p:spPr>
          <a:xfrm>
            <a:off x="2424952" y="1816365"/>
            <a:ext cx="2013588" cy="1161941"/>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830B51A-3078-49B2-A1A7-AE7E87924508}"/>
              </a:ext>
            </a:extLst>
          </p:cNvPr>
          <p:cNvSpPr txBox="1"/>
          <p:nvPr/>
        </p:nvSpPr>
        <p:spPr>
          <a:xfrm>
            <a:off x="2542217" y="2245514"/>
            <a:ext cx="224565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How to spot a scam</a:t>
            </a:r>
          </a:p>
        </p:txBody>
      </p:sp>
      <p:sp>
        <p:nvSpPr>
          <p:cNvPr id="6" name="TextBox 5">
            <a:extLst>
              <a:ext uri="{FF2B5EF4-FFF2-40B4-BE49-F238E27FC236}">
                <a16:creationId xmlns:a16="http://schemas.microsoft.com/office/drawing/2014/main" id="{4BBAEC9A-594E-4CB3-2F37-3EAB2E6699AA}"/>
              </a:ext>
            </a:extLst>
          </p:cNvPr>
          <p:cNvSpPr txBox="1"/>
          <p:nvPr/>
        </p:nvSpPr>
        <p:spPr>
          <a:xfrm>
            <a:off x="351213" y="5360604"/>
            <a:ext cx="6162078"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Notes on The Consumer Rights Act </a:t>
            </a:r>
            <a:endParaRPr lang="en-US"/>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Tree>
    <p:extLst>
      <p:ext uri="{BB962C8B-B14F-4D97-AF65-F5344CB8AC3E}">
        <p14:creationId xmlns:p14="http://schemas.microsoft.com/office/powerpoint/2010/main" val="2171178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251E25-82C3-6EFC-D6DF-5F9F1BE7B7C6}"/>
              </a:ext>
            </a:extLst>
          </p:cNvPr>
          <p:cNvSpPr txBox="1"/>
          <p:nvPr/>
        </p:nvSpPr>
        <p:spPr>
          <a:xfrm>
            <a:off x="442595" y="339646"/>
            <a:ext cx="3442447"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What are ethical purchases ?</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pic>
        <p:nvPicPr>
          <p:cNvPr id="5" name="Picture 4" descr="Ethical Consumerism Stock Illustrations – 719 Ethical Consumerism Stock  Illustrations, Vectors &amp; Clipart - Dreamstime">
            <a:extLst>
              <a:ext uri="{FF2B5EF4-FFF2-40B4-BE49-F238E27FC236}">
                <a16:creationId xmlns:a16="http://schemas.microsoft.com/office/drawing/2014/main" id="{146A69D8-478D-7DFF-6C3F-2F68261EFD73}"/>
              </a:ext>
            </a:extLst>
          </p:cNvPr>
          <p:cNvPicPr>
            <a:picLocks noChangeAspect="1"/>
          </p:cNvPicPr>
          <p:nvPr/>
        </p:nvPicPr>
        <p:blipFill>
          <a:blip r:embed="rId2"/>
          <a:stretch>
            <a:fillRect/>
          </a:stretch>
        </p:blipFill>
        <p:spPr>
          <a:xfrm>
            <a:off x="4178710" y="344898"/>
            <a:ext cx="2470356" cy="2161561"/>
          </a:xfrm>
          <a:prstGeom prst="rect">
            <a:avLst/>
          </a:prstGeom>
        </p:spPr>
      </p:pic>
      <p:graphicFrame>
        <p:nvGraphicFramePr>
          <p:cNvPr id="7" name="Table 6">
            <a:extLst>
              <a:ext uri="{FF2B5EF4-FFF2-40B4-BE49-F238E27FC236}">
                <a16:creationId xmlns:a16="http://schemas.microsoft.com/office/drawing/2014/main" id="{BFB3A840-945E-2290-D858-BF3EA76327C9}"/>
              </a:ext>
            </a:extLst>
          </p:cNvPr>
          <p:cNvGraphicFramePr>
            <a:graphicFrameLocks noGrp="1"/>
          </p:cNvGraphicFramePr>
          <p:nvPr>
            <p:extLst>
              <p:ext uri="{D42A27DB-BD31-4B8C-83A1-F6EECF244321}">
                <p14:modId xmlns:p14="http://schemas.microsoft.com/office/powerpoint/2010/main" val="3934445040"/>
              </p:ext>
            </p:extLst>
          </p:nvPr>
        </p:nvGraphicFramePr>
        <p:xfrm>
          <a:off x="586003" y="3413957"/>
          <a:ext cx="5860496" cy="3642572"/>
        </p:xfrm>
        <a:graphic>
          <a:graphicData uri="http://schemas.openxmlformats.org/drawingml/2006/table">
            <a:tbl>
              <a:tblPr firstRow="1" bandRow="1">
                <a:tableStyleId>{5940675A-B579-460E-94D1-54222C63F5DA}</a:tableStyleId>
              </a:tblPr>
              <a:tblGrid>
                <a:gridCol w="2930248">
                  <a:extLst>
                    <a:ext uri="{9D8B030D-6E8A-4147-A177-3AD203B41FA5}">
                      <a16:colId xmlns:a16="http://schemas.microsoft.com/office/drawing/2014/main" val="2868020697"/>
                    </a:ext>
                  </a:extLst>
                </a:gridCol>
                <a:gridCol w="2930248">
                  <a:extLst>
                    <a:ext uri="{9D8B030D-6E8A-4147-A177-3AD203B41FA5}">
                      <a16:colId xmlns:a16="http://schemas.microsoft.com/office/drawing/2014/main" val="306577474"/>
                    </a:ext>
                  </a:extLst>
                </a:gridCol>
              </a:tblGrid>
              <a:tr h="533612">
                <a:tc>
                  <a:txBody>
                    <a:bodyPr/>
                    <a:lstStyle/>
                    <a:p>
                      <a:r>
                        <a:rPr lang="en-US" sz="1400"/>
                        <a:t>Pros</a:t>
                      </a:r>
                    </a:p>
                  </a:txBody>
                  <a:tcPr/>
                </a:tc>
                <a:tc>
                  <a:txBody>
                    <a:bodyPr/>
                    <a:lstStyle/>
                    <a:p>
                      <a:r>
                        <a:rPr lang="en-US" sz="1400"/>
                        <a:t>Cons</a:t>
                      </a:r>
                    </a:p>
                  </a:txBody>
                  <a:tcPr/>
                </a:tc>
                <a:extLst>
                  <a:ext uri="{0D108BD9-81ED-4DB2-BD59-A6C34878D82A}">
                    <a16:rowId xmlns:a16="http://schemas.microsoft.com/office/drawing/2014/main" val="2170095594"/>
                  </a:ext>
                </a:extLst>
              </a:tr>
              <a:tr h="533612">
                <a:tc>
                  <a:txBody>
                    <a:bodyPr/>
                    <a:lstStyle/>
                    <a:p>
                      <a:endParaRPr lang="en-US"/>
                    </a:p>
                  </a:txBody>
                  <a:tcPr/>
                </a:tc>
                <a:tc>
                  <a:txBody>
                    <a:bodyPr/>
                    <a:lstStyle/>
                    <a:p>
                      <a:endParaRPr lang="en-US"/>
                    </a:p>
                    <a:p>
                      <a:pPr lvl="0">
                        <a:buNone/>
                      </a:pPr>
                      <a:endParaRPr lang="en-US" dirty="0"/>
                    </a:p>
                    <a:p>
                      <a:pPr lvl="0">
                        <a:buNone/>
                      </a:pPr>
                      <a:endParaRPr lang="en-US" dirty="0"/>
                    </a:p>
                    <a:p>
                      <a:pPr lvl="0">
                        <a:buNone/>
                      </a:pPr>
                      <a:endParaRPr lang="en-US" dirty="0"/>
                    </a:p>
                    <a:p>
                      <a:pPr lvl="0">
                        <a:buNone/>
                      </a:pPr>
                      <a:endParaRPr lang="en-US" dirty="0"/>
                    </a:p>
                    <a:p>
                      <a:pPr lvl="0">
                        <a:buNone/>
                      </a:pPr>
                      <a:endParaRPr lang="en-US" dirty="0"/>
                    </a:p>
                    <a:p>
                      <a:pPr lvl="0">
                        <a:buNone/>
                      </a:pPr>
                      <a:endParaRPr lang="en-US" dirty="0"/>
                    </a:p>
                    <a:p>
                      <a:pPr lvl="0">
                        <a:buNone/>
                      </a:pPr>
                      <a:endParaRPr lang="en-US" dirty="0"/>
                    </a:p>
                    <a:p>
                      <a:pPr lvl="0">
                        <a:buNone/>
                      </a:pPr>
                      <a:endParaRPr lang="en-US" dirty="0"/>
                    </a:p>
                    <a:p>
                      <a:pPr lvl="0">
                        <a:buNone/>
                      </a:pPr>
                      <a:endParaRPr lang="en-US" dirty="0"/>
                    </a:p>
                    <a:p>
                      <a:pPr lvl="0">
                        <a:buNone/>
                      </a:pPr>
                      <a:endParaRPr lang="en-US" dirty="0"/>
                    </a:p>
                  </a:txBody>
                  <a:tcPr/>
                </a:tc>
                <a:extLst>
                  <a:ext uri="{0D108BD9-81ED-4DB2-BD59-A6C34878D82A}">
                    <a16:rowId xmlns:a16="http://schemas.microsoft.com/office/drawing/2014/main" val="2553136854"/>
                  </a:ext>
                </a:extLst>
              </a:tr>
            </a:tbl>
          </a:graphicData>
        </a:graphic>
      </p:graphicFrame>
      <p:sp>
        <p:nvSpPr>
          <p:cNvPr id="8" name="TextBox 7">
            <a:extLst>
              <a:ext uri="{FF2B5EF4-FFF2-40B4-BE49-F238E27FC236}">
                <a16:creationId xmlns:a16="http://schemas.microsoft.com/office/drawing/2014/main" id="{DE841FE3-D934-F1B0-07F9-C21ED1CF095A}"/>
              </a:ext>
            </a:extLst>
          </p:cNvPr>
          <p:cNvSpPr txBox="1"/>
          <p:nvPr/>
        </p:nvSpPr>
        <p:spPr>
          <a:xfrm>
            <a:off x="564776" y="3012141"/>
            <a:ext cx="352312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Pros and cons of ethical shopping </a:t>
            </a:r>
          </a:p>
        </p:txBody>
      </p:sp>
      <p:pic>
        <p:nvPicPr>
          <p:cNvPr id="9" name="Picture 8" descr="1,920 Ethical Shopping Stock Vectors and Vector Art | Shutterstock">
            <a:extLst>
              <a:ext uri="{FF2B5EF4-FFF2-40B4-BE49-F238E27FC236}">
                <a16:creationId xmlns:a16="http://schemas.microsoft.com/office/drawing/2014/main" id="{090AED91-8653-C25A-9293-1A7CD5282BEA}"/>
              </a:ext>
            </a:extLst>
          </p:cNvPr>
          <p:cNvPicPr>
            <a:picLocks noChangeAspect="1"/>
          </p:cNvPicPr>
          <p:nvPr/>
        </p:nvPicPr>
        <p:blipFill>
          <a:blip r:embed="rId3"/>
          <a:srcRect t="10411" r="-331" b="14746"/>
          <a:stretch>
            <a:fillRect/>
          </a:stretch>
        </p:blipFill>
        <p:spPr>
          <a:xfrm>
            <a:off x="360875" y="7240122"/>
            <a:ext cx="6136309" cy="1639639"/>
          </a:xfrm>
          <a:prstGeom prst="rect">
            <a:avLst/>
          </a:prstGeom>
        </p:spPr>
      </p:pic>
    </p:spTree>
    <p:extLst>
      <p:ext uri="{BB962C8B-B14F-4D97-AF65-F5344CB8AC3E}">
        <p14:creationId xmlns:p14="http://schemas.microsoft.com/office/powerpoint/2010/main" val="376855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clipart&#10;&#10;Description automatically generated">
            <a:extLst>
              <a:ext uri="{FF2B5EF4-FFF2-40B4-BE49-F238E27FC236}">
                <a16:creationId xmlns:a16="http://schemas.microsoft.com/office/drawing/2014/main" id="{9E94B61F-1CA9-CFBC-0C73-959573659898}"/>
              </a:ext>
            </a:extLst>
          </p:cNvPr>
          <p:cNvPicPr>
            <a:picLocks noChangeAspect="1"/>
          </p:cNvPicPr>
          <p:nvPr/>
        </p:nvPicPr>
        <p:blipFill>
          <a:blip r:embed="rId2"/>
          <a:srcRect/>
          <a:stretch>
            <a:fillRect/>
          </a:stretch>
        </p:blipFill>
        <p:spPr>
          <a:xfrm>
            <a:off x="3827206" y="3332215"/>
            <a:ext cx="2743200" cy="1619250"/>
          </a:xfrm>
          <a:prstGeom prst="rect">
            <a:avLst/>
          </a:prstGeom>
        </p:spPr>
      </p:pic>
      <p:pic>
        <p:nvPicPr>
          <p:cNvPr id="5" name="Picture 4" descr="Image result for debt advice uk">
            <a:extLst>
              <a:ext uri="{FF2B5EF4-FFF2-40B4-BE49-F238E27FC236}">
                <a16:creationId xmlns:a16="http://schemas.microsoft.com/office/drawing/2014/main" id="{A8035162-9889-931F-4830-3122B7A1E424}"/>
              </a:ext>
            </a:extLst>
          </p:cNvPr>
          <p:cNvPicPr>
            <a:picLocks noChangeAspect="1"/>
          </p:cNvPicPr>
          <p:nvPr/>
        </p:nvPicPr>
        <p:blipFill>
          <a:blip r:embed="rId3"/>
          <a:srcRect b="-847"/>
          <a:stretch>
            <a:fillRect/>
          </a:stretch>
        </p:blipFill>
        <p:spPr>
          <a:xfrm>
            <a:off x="615898" y="2927247"/>
            <a:ext cx="2676525" cy="1210320"/>
          </a:xfrm>
          <a:prstGeom prst="rect">
            <a:avLst/>
          </a:prstGeom>
        </p:spPr>
      </p:pic>
      <p:pic>
        <p:nvPicPr>
          <p:cNvPr id="6" name="Picture 5" descr="Text&#10;&#10;Description automatically generated">
            <a:extLst>
              <a:ext uri="{FF2B5EF4-FFF2-40B4-BE49-F238E27FC236}">
                <a16:creationId xmlns:a16="http://schemas.microsoft.com/office/drawing/2014/main" id="{8D8BD714-8C99-FF7E-94A1-64D0DFCA50C5}"/>
              </a:ext>
            </a:extLst>
          </p:cNvPr>
          <p:cNvPicPr>
            <a:picLocks noChangeAspect="1"/>
          </p:cNvPicPr>
          <p:nvPr/>
        </p:nvPicPr>
        <p:blipFill>
          <a:blip r:embed="rId4"/>
          <a:srcRect r="-413"/>
          <a:stretch>
            <a:fillRect/>
          </a:stretch>
        </p:blipFill>
        <p:spPr>
          <a:xfrm>
            <a:off x="769834" y="4577376"/>
            <a:ext cx="1960976" cy="1611568"/>
          </a:xfrm>
          <a:prstGeom prst="rect">
            <a:avLst/>
          </a:prstGeom>
        </p:spPr>
      </p:pic>
      <p:pic>
        <p:nvPicPr>
          <p:cNvPr id="7" name="Picture 6" descr="Logo, company name&#10;&#10;Description automatically generated">
            <a:extLst>
              <a:ext uri="{FF2B5EF4-FFF2-40B4-BE49-F238E27FC236}">
                <a16:creationId xmlns:a16="http://schemas.microsoft.com/office/drawing/2014/main" id="{7B629094-930E-55AF-7CA2-1AAB73504F39}"/>
              </a:ext>
            </a:extLst>
          </p:cNvPr>
          <p:cNvPicPr>
            <a:picLocks noChangeAspect="1"/>
          </p:cNvPicPr>
          <p:nvPr/>
        </p:nvPicPr>
        <p:blipFill>
          <a:blip r:embed="rId5"/>
          <a:srcRect/>
          <a:stretch>
            <a:fillRect/>
          </a:stretch>
        </p:blipFill>
        <p:spPr>
          <a:xfrm>
            <a:off x="799486" y="1028701"/>
            <a:ext cx="2628900" cy="1752600"/>
          </a:xfrm>
          <a:prstGeom prst="rect">
            <a:avLst/>
          </a:prstGeom>
        </p:spPr>
      </p:pic>
      <p:pic>
        <p:nvPicPr>
          <p:cNvPr id="8" name="Picture 7" descr="Citizens Advice Manchester delivers outreach services with Google Meet">
            <a:extLst>
              <a:ext uri="{FF2B5EF4-FFF2-40B4-BE49-F238E27FC236}">
                <a16:creationId xmlns:a16="http://schemas.microsoft.com/office/drawing/2014/main" id="{ED6FDA96-2AB3-A08D-6C09-6407EA3DD595}"/>
              </a:ext>
            </a:extLst>
          </p:cNvPr>
          <p:cNvPicPr>
            <a:picLocks noChangeAspect="1"/>
          </p:cNvPicPr>
          <p:nvPr/>
        </p:nvPicPr>
        <p:blipFill>
          <a:blip r:embed="rId6"/>
          <a:srcRect/>
          <a:stretch>
            <a:fillRect/>
          </a:stretch>
        </p:blipFill>
        <p:spPr>
          <a:xfrm>
            <a:off x="4659568" y="1144536"/>
            <a:ext cx="1779025" cy="1865057"/>
          </a:xfrm>
          <a:prstGeom prst="rect">
            <a:avLst/>
          </a:prstGeom>
        </p:spPr>
      </p:pic>
      <p:pic>
        <p:nvPicPr>
          <p:cNvPr id="9" name="Picture 8" descr="A blue sign with white text&#10;&#10;AI-generated content may be incorrect.">
            <a:extLst>
              <a:ext uri="{FF2B5EF4-FFF2-40B4-BE49-F238E27FC236}">
                <a16:creationId xmlns:a16="http://schemas.microsoft.com/office/drawing/2014/main" id="{148772AF-5A89-9444-E7C9-A0B5A1E39BB3}"/>
              </a:ext>
            </a:extLst>
          </p:cNvPr>
          <p:cNvPicPr>
            <a:picLocks noChangeAspect="1"/>
          </p:cNvPicPr>
          <p:nvPr/>
        </p:nvPicPr>
        <p:blipFill>
          <a:blip r:embed="rId7"/>
          <a:srcRect r="-338" b="719"/>
          <a:stretch>
            <a:fillRect/>
          </a:stretch>
        </p:blipFill>
        <p:spPr>
          <a:xfrm>
            <a:off x="3423469" y="5271012"/>
            <a:ext cx="2872585" cy="1406182"/>
          </a:xfrm>
          <a:prstGeom prst="rect">
            <a:avLst/>
          </a:prstGeom>
        </p:spPr>
      </p:pic>
      <p:pic>
        <p:nvPicPr>
          <p:cNvPr id="10" name="Picture 9" descr="A black and white logo&#10;&#10;AI-generated content may be incorrect.">
            <a:extLst>
              <a:ext uri="{FF2B5EF4-FFF2-40B4-BE49-F238E27FC236}">
                <a16:creationId xmlns:a16="http://schemas.microsoft.com/office/drawing/2014/main" id="{4155535E-CB8D-296D-E923-AB92D1D5CBB7}"/>
              </a:ext>
            </a:extLst>
          </p:cNvPr>
          <p:cNvPicPr>
            <a:picLocks noChangeAspect="1"/>
          </p:cNvPicPr>
          <p:nvPr/>
        </p:nvPicPr>
        <p:blipFill>
          <a:blip r:embed="rId8"/>
          <a:srcRect b="-595"/>
          <a:stretch>
            <a:fillRect/>
          </a:stretch>
        </p:blipFill>
        <p:spPr>
          <a:xfrm>
            <a:off x="1215974" y="6676718"/>
            <a:ext cx="1476375" cy="1724705"/>
          </a:xfrm>
          <a:prstGeom prst="rect">
            <a:avLst/>
          </a:prstGeom>
        </p:spPr>
      </p:pic>
      <p:pic>
        <p:nvPicPr>
          <p:cNvPr id="11" name="Picture 10" descr="A close-up of a sign&#10;&#10;AI-generated content may be incorrect.">
            <a:extLst>
              <a:ext uri="{FF2B5EF4-FFF2-40B4-BE49-F238E27FC236}">
                <a16:creationId xmlns:a16="http://schemas.microsoft.com/office/drawing/2014/main" id="{39AEF659-6533-DA30-9D6F-0E37F53CFF57}"/>
              </a:ext>
            </a:extLst>
          </p:cNvPr>
          <p:cNvPicPr>
            <a:picLocks noChangeAspect="1"/>
          </p:cNvPicPr>
          <p:nvPr/>
        </p:nvPicPr>
        <p:blipFill>
          <a:blip r:embed="rId9"/>
          <a:srcRect b="541"/>
          <a:stretch>
            <a:fillRect/>
          </a:stretch>
        </p:blipFill>
        <p:spPr>
          <a:xfrm>
            <a:off x="4163961" y="6991810"/>
            <a:ext cx="1897626" cy="1418198"/>
          </a:xfrm>
          <a:prstGeom prst="rect">
            <a:avLst/>
          </a:prstGeom>
        </p:spPr>
      </p:pic>
      <p:sp>
        <p:nvSpPr>
          <p:cNvPr id="12" name="TextBox 11">
            <a:extLst>
              <a:ext uri="{FF2B5EF4-FFF2-40B4-BE49-F238E27FC236}">
                <a16:creationId xmlns:a16="http://schemas.microsoft.com/office/drawing/2014/main" id="{4592D09E-E1C9-C19A-0F17-98B4629141F4}"/>
              </a:ext>
            </a:extLst>
          </p:cNvPr>
          <p:cNvSpPr txBox="1"/>
          <p:nvPr/>
        </p:nvSpPr>
        <p:spPr>
          <a:xfrm>
            <a:off x="349623" y="363070"/>
            <a:ext cx="47468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Support and advice on this topic</a:t>
            </a:r>
          </a:p>
        </p:txBody>
      </p:sp>
    </p:spTree>
    <p:extLst>
      <p:ext uri="{BB962C8B-B14F-4D97-AF65-F5344CB8AC3E}">
        <p14:creationId xmlns:p14="http://schemas.microsoft.com/office/powerpoint/2010/main" val="2964936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8932A-561F-95F2-D14D-43B3ADF0537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90B4876-AF17-4179-7816-C33655288D43}"/>
              </a:ext>
            </a:extLst>
          </p:cNvPr>
          <p:cNvSpPr txBox="1"/>
          <p:nvPr/>
        </p:nvSpPr>
        <p:spPr>
          <a:xfrm>
            <a:off x="227060" y="304992"/>
            <a:ext cx="6333066" cy="87100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Spare pages:</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
        <p:nvSpPr>
          <p:cNvPr id="2" name="Slide Number Placeholder 1">
            <a:extLst>
              <a:ext uri="{FF2B5EF4-FFF2-40B4-BE49-F238E27FC236}">
                <a16:creationId xmlns:a16="http://schemas.microsoft.com/office/drawing/2014/main" id="{EBC6C7CE-53CF-6FA3-D619-D244BE577D8F}"/>
              </a:ext>
            </a:extLst>
          </p:cNvPr>
          <p:cNvSpPr>
            <a:spLocks noGrp="1"/>
          </p:cNvSpPr>
          <p:nvPr>
            <p:ph type="sldNum" sz="quarter" idx="12"/>
          </p:nvPr>
        </p:nvSpPr>
        <p:spPr/>
        <p:txBody>
          <a:bodyPr/>
          <a:lstStyle/>
          <a:p>
            <a:fld id="{330EA680-D336-4FF7-8B7A-9848BB0A1C32}" type="slidenum">
              <a:rPr lang="en-US" smtClean="0"/>
              <a:t>14</a:t>
            </a:fld>
            <a:endParaRPr lang="en-US"/>
          </a:p>
        </p:txBody>
      </p:sp>
    </p:spTree>
    <p:extLst>
      <p:ext uri="{BB962C8B-B14F-4D97-AF65-F5344CB8AC3E}">
        <p14:creationId xmlns:p14="http://schemas.microsoft.com/office/powerpoint/2010/main" val="416308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8932A-561F-95F2-D14D-43B3ADF0537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90B4876-AF17-4179-7816-C33655288D43}"/>
              </a:ext>
            </a:extLst>
          </p:cNvPr>
          <p:cNvSpPr txBox="1"/>
          <p:nvPr/>
        </p:nvSpPr>
        <p:spPr>
          <a:xfrm>
            <a:off x="227060" y="304992"/>
            <a:ext cx="6333066" cy="87100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Spare pages:</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
        <p:nvSpPr>
          <p:cNvPr id="2" name="Slide Number Placeholder 1">
            <a:extLst>
              <a:ext uri="{FF2B5EF4-FFF2-40B4-BE49-F238E27FC236}">
                <a16:creationId xmlns:a16="http://schemas.microsoft.com/office/drawing/2014/main" id="{EBC6C7CE-53CF-6FA3-D619-D244BE577D8F}"/>
              </a:ext>
            </a:extLst>
          </p:cNvPr>
          <p:cNvSpPr>
            <a:spLocks noGrp="1"/>
          </p:cNvSpPr>
          <p:nvPr>
            <p:ph type="sldNum" sz="quarter" idx="12"/>
          </p:nvPr>
        </p:nvSpPr>
        <p:spPr/>
        <p:txBody>
          <a:bodyPr/>
          <a:lstStyle/>
          <a:p>
            <a:fld id="{330EA680-D336-4FF7-8B7A-9848BB0A1C32}" type="slidenum">
              <a:rPr lang="en-US" smtClean="0"/>
              <a:t>15</a:t>
            </a:fld>
            <a:endParaRPr lang="en-US"/>
          </a:p>
        </p:txBody>
      </p:sp>
    </p:spTree>
    <p:extLst>
      <p:ext uri="{BB962C8B-B14F-4D97-AF65-F5344CB8AC3E}">
        <p14:creationId xmlns:p14="http://schemas.microsoft.com/office/powerpoint/2010/main" val="28578937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05" name="Group 57"/>
          <p:cNvGraphicFramePr>
            <a:graphicFrameLocks noGrp="1"/>
          </p:cNvGraphicFramePr>
          <p:nvPr>
            <p:extLst>
              <p:ext uri="{D42A27DB-BD31-4B8C-83A1-F6EECF244321}">
                <p14:modId xmlns:p14="http://schemas.microsoft.com/office/powerpoint/2010/main" val="612122479"/>
              </p:ext>
            </p:extLst>
          </p:nvPr>
        </p:nvGraphicFramePr>
        <p:xfrm>
          <a:off x="51804" y="58320"/>
          <a:ext cx="6717963" cy="6307199"/>
        </p:xfrm>
        <a:graphic>
          <a:graphicData uri="http://schemas.openxmlformats.org/drawingml/2006/table">
            <a:tbl>
              <a:tblPr/>
              <a:tblGrid>
                <a:gridCol w="4311275">
                  <a:extLst>
                    <a:ext uri="{9D8B030D-6E8A-4147-A177-3AD203B41FA5}">
                      <a16:colId xmlns:a16="http://schemas.microsoft.com/office/drawing/2014/main" val="20000"/>
                    </a:ext>
                  </a:extLst>
                </a:gridCol>
                <a:gridCol w="1305466">
                  <a:extLst>
                    <a:ext uri="{9D8B030D-6E8A-4147-A177-3AD203B41FA5}">
                      <a16:colId xmlns:a16="http://schemas.microsoft.com/office/drawing/2014/main" val="20001"/>
                    </a:ext>
                  </a:extLst>
                </a:gridCol>
                <a:gridCol w="1101222">
                  <a:extLst>
                    <a:ext uri="{9D8B030D-6E8A-4147-A177-3AD203B41FA5}">
                      <a16:colId xmlns:a16="http://schemas.microsoft.com/office/drawing/2014/main" val="20002"/>
                    </a:ext>
                  </a:extLst>
                </a:gridCol>
              </a:tblGrid>
              <a:tr h="1408113">
                <a:tc>
                  <a:txBody>
                    <a:bodyPr/>
                    <a:lstStyle/>
                    <a:p>
                      <a:pPr marL="0" marR="0" lvl="0" indent="0" algn="ctr" rtl="0" eaLnBrk="1" fontAlgn="base" latinLnBrk="0" hangingPunct="1">
                        <a:lnSpc>
                          <a:spcPct val="100000"/>
                        </a:lnSpc>
                        <a:spcBef>
                          <a:spcPct val="20000"/>
                        </a:spcBef>
                        <a:spcAft>
                          <a:spcPct val="0"/>
                        </a:spcAft>
                        <a:buClrTx/>
                        <a:buSzTx/>
                        <a:buFontTx/>
                        <a:buNone/>
                      </a:pPr>
                      <a:endParaRPr lang="en-GB" sz="1500" b="1" i="0" u="sng" strike="noStrike" cap="none" normalizeH="0" baseline="0">
                        <a:ln>
                          <a:noFill/>
                        </a:ln>
                        <a:solidFill>
                          <a:schemeClr val="tx1"/>
                        </a:solidFill>
                        <a:effectLst/>
                        <a:latin typeface="Calibri"/>
                      </a:endParaRPr>
                    </a:p>
                    <a:p>
                      <a:pPr marL="0" marR="0" lvl="0" indent="0" algn="ctr" defTabSz="914400">
                        <a:lnSpc>
                          <a:spcPct val="100000"/>
                        </a:lnSpc>
                        <a:spcBef>
                          <a:spcPct val="20000"/>
                        </a:spcBef>
                        <a:spcAft>
                          <a:spcPct val="0"/>
                        </a:spcAft>
                        <a:buClrTx/>
                        <a:buSzTx/>
                        <a:buFontTx/>
                        <a:buNone/>
                        <a:tabLst/>
                      </a:pPr>
                      <a:r>
                        <a:rPr lang="en-GB" sz="1500" b="1" i="0" u="sng" strike="noStrike" cap="none" normalizeH="0" baseline="0">
                          <a:ln>
                            <a:noFill/>
                          </a:ln>
                          <a:solidFill>
                            <a:schemeClr val="tx1"/>
                          </a:solidFill>
                          <a:effectLst/>
                          <a:latin typeface="Calibri"/>
                        </a:rPr>
                        <a:t>PD</a:t>
                      </a:r>
                      <a:r>
                        <a:rPr kumimoji="0" lang="en-GB" sz="1500" b="1" i="0" u="sng" strike="noStrike" cap="none" normalizeH="0" baseline="0">
                          <a:ln>
                            <a:noFill/>
                          </a:ln>
                          <a:solidFill>
                            <a:schemeClr val="tx1"/>
                          </a:solidFill>
                          <a:effectLst/>
                          <a:latin typeface="Calibri"/>
                        </a:rPr>
                        <a:t> PUPIL SELF </a:t>
                      </a:r>
                      <a:r>
                        <a:rPr lang="en-GB" sz="1500" b="1" i="0" u="sng" strike="noStrike" cap="none" normalizeH="0" baseline="0" dirty="0">
                          <a:ln>
                            <a:noFill/>
                          </a:ln>
                          <a:solidFill>
                            <a:schemeClr val="tx1"/>
                          </a:solidFill>
                          <a:effectLst/>
                          <a:latin typeface="Calibri"/>
                        </a:rPr>
                        <a:t>ASSESSMENT</a:t>
                      </a:r>
                      <a:endParaRPr kumimoji="0" lang="en-GB" sz="1500" b="1" i="0" u="sng" strike="noStrike" cap="none" normalizeH="0" baseline="0" dirty="0">
                        <a:ln>
                          <a:noFill/>
                        </a:ln>
                        <a:solidFill>
                          <a:schemeClr val="tx1"/>
                        </a:solidFill>
                        <a:effectLst/>
                        <a:latin typeface="Calibri"/>
                      </a:endParaRPr>
                    </a:p>
                    <a:p>
                      <a:pPr marL="0" marR="0" lvl="0" indent="0" algn="ctr">
                        <a:lnSpc>
                          <a:spcPct val="100000"/>
                        </a:lnSpc>
                        <a:spcBef>
                          <a:spcPct val="20000"/>
                        </a:spcBef>
                        <a:spcAft>
                          <a:spcPct val="0"/>
                        </a:spcAft>
                        <a:buClrTx/>
                        <a:buSzTx/>
                        <a:buFontTx/>
                        <a:buNone/>
                      </a:pPr>
                      <a:r>
                        <a:rPr lang="en-GB" sz="1500" b="1" i="0" u="sng" strike="noStrike" cap="none" normalizeH="0" baseline="0">
                          <a:ln>
                            <a:noFill/>
                          </a:ln>
                          <a:solidFill>
                            <a:schemeClr val="tx1"/>
                          </a:solidFill>
                          <a:effectLst/>
                          <a:latin typeface="Calibri"/>
                        </a:rPr>
                        <a:t>YEAR 10: FINANCE</a:t>
                      </a:r>
                      <a:endParaRPr lang="en-GB" sz="1500" b="1" i="0" u="sng" strike="noStrike" cap="none" normalizeH="0" baseline="0" dirty="0">
                        <a:ln>
                          <a:noFill/>
                        </a:ln>
                        <a:solidFill>
                          <a:schemeClr val="tx1"/>
                        </a:solidFill>
                        <a:effectLst/>
                        <a:latin typeface="Calibri"/>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500" b="1" i="0" u="sng" strike="noStrike" cap="none" normalizeH="0" baseline="0">
                        <a:ln>
                          <a:noFill/>
                        </a:ln>
                        <a:solidFill>
                          <a:schemeClr val="tx1"/>
                        </a:solidFill>
                        <a:effectLst/>
                        <a:latin typeface="Calibri"/>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4864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500" b="0" i="0" u="none" strike="noStrike" cap="none" normalizeH="0" baseline="0">
                          <a:ln>
                            <a:noFill/>
                          </a:ln>
                          <a:solidFill>
                            <a:schemeClr val="tx1"/>
                          </a:solidFill>
                          <a:effectLst/>
                          <a:latin typeface="Calibri"/>
                        </a:rPr>
                        <a:t>I CAN DO/UNDERSTAND THE FOLLOWING SKILLS/CONCEPTS: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500" b="1" i="0" u="sng" strike="noStrike" cap="none" normalizeH="0" baseline="0">
                          <a:ln>
                            <a:noFill/>
                          </a:ln>
                          <a:solidFill>
                            <a:schemeClr val="tx1"/>
                          </a:solidFill>
                          <a:effectLst/>
                          <a:latin typeface="Calibri"/>
                        </a:rPr>
                        <a:t>START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500" b="1" i="0" u="sng" strike="noStrike" cap="none" normalizeH="0" baseline="0">
                          <a:ln>
                            <a:noFill/>
                          </a:ln>
                          <a:solidFill>
                            <a:schemeClr val="tx1"/>
                          </a:solidFill>
                          <a:effectLst/>
                          <a:latin typeface="Calibri"/>
                        </a:rPr>
                        <a:t>END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68695">
                <a:tc>
                  <a:txBody>
                    <a:bodyPr/>
                    <a:lstStyle/>
                    <a:p>
                      <a:pPr marL="342900" marR="0" lvl="0" indent="-342900" algn="l" rtl="0" eaLnBrk="1" fontAlgn="base" latinLnBrk="0" hangingPunct="1">
                        <a:lnSpc>
                          <a:spcPct val="100000"/>
                        </a:lnSpc>
                        <a:spcBef>
                          <a:spcPct val="20000"/>
                        </a:spcBef>
                        <a:spcAft>
                          <a:spcPct val="0"/>
                        </a:spcAft>
                        <a:buClrTx/>
                        <a:buSzTx/>
                        <a:buFontTx/>
                        <a:buAutoNum type="arabicPeriod"/>
                      </a:pPr>
                      <a:r>
                        <a:rPr lang="en-GB" sz="1400" b="0" i="0" u="none" strike="noStrike" cap="none" normalizeH="0" baseline="0">
                          <a:ln>
                            <a:noFill/>
                          </a:ln>
                          <a:solidFill>
                            <a:schemeClr val="tx1"/>
                          </a:solidFill>
                          <a:effectLst/>
                          <a:latin typeface="Calibri"/>
                        </a:rPr>
                        <a:t>I CAN NAME AND EXPLAIN DIFFERENT TYPES OF DEBT</a:t>
                      </a:r>
                      <a:endParaRPr kumimoji="0" lang="en-GB" sz="1400" b="0" i="0" u="none" strike="noStrike" cap="none" normalizeH="0" baseline="0">
                        <a:ln>
                          <a:noFill/>
                        </a:ln>
                        <a:solidFill>
                          <a:schemeClr val="tx1"/>
                        </a:solidFill>
                        <a:effectLst/>
                        <a:latin typeface="Calibri"/>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48640">
                <a:tc>
                  <a:txBody>
                    <a:bodyPr/>
                    <a:lstStyle/>
                    <a:p>
                      <a:pPr marL="0" marR="0" lvl="0" indent="0" algn="l" rtl="0" eaLnBrk="1" fontAlgn="base" latinLnBrk="0" hangingPunct="1">
                        <a:lnSpc>
                          <a:spcPct val="100000"/>
                        </a:lnSpc>
                        <a:spcBef>
                          <a:spcPct val="20000"/>
                        </a:spcBef>
                        <a:spcAft>
                          <a:spcPct val="0"/>
                        </a:spcAft>
                        <a:buClrTx/>
                        <a:buSzTx/>
                        <a:buFontTx/>
                        <a:buNone/>
                      </a:pPr>
                      <a:r>
                        <a:rPr lang="en-GB" sz="1400" b="0" i="0" u="none" strike="noStrike" cap="none" normalizeH="0" baseline="0">
                          <a:ln>
                            <a:noFill/>
                          </a:ln>
                          <a:solidFill>
                            <a:schemeClr val="tx1"/>
                          </a:solidFill>
                          <a:effectLst/>
                          <a:latin typeface="Calibri"/>
                        </a:rPr>
                        <a:t>2. I KNOW HOW APPS LIKE KLARNA AND PAYPAL WORK</a:t>
                      </a:r>
                      <a:endParaRPr kumimoji="0" lang="en-GB" sz="1400" b="0" i="0" u="none" strike="noStrike" cap="none" normalizeH="0" baseline="0">
                        <a:ln>
                          <a:noFill/>
                        </a:ln>
                        <a:solidFill>
                          <a:schemeClr val="tx1"/>
                        </a:solidFill>
                        <a:effectLst/>
                        <a:latin typeface="Calibri"/>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59472">
                <a:tc>
                  <a:txBody>
                    <a:bodyPr/>
                    <a:lstStyle/>
                    <a:p>
                      <a:pPr marL="0" marR="0" lvl="0" indent="0" algn="l" rtl="0" eaLnBrk="1" fontAlgn="base" latinLnBrk="0" hangingPunct="1">
                        <a:lnSpc>
                          <a:spcPct val="100000"/>
                        </a:lnSpc>
                        <a:spcBef>
                          <a:spcPct val="20000"/>
                        </a:spcBef>
                        <a:spcAft>
                          <a:spcPct val="0"/>
                        </a:spcAft>
                        <a:buClrTx/>
                        <a:buSzTx/>
                        <a:buFontTx/>
                        <a:buNone/>
                      </a:pPr>
                      <a:r>
                        <a:rPr lang="en-GB" sz="1400" b="0" i="0" u="none" strike="noStrike" cap="none" normalizeH="0" baseline="0">
                          <a:ln>
                            <a:noFill/>
                          </a:ln>
                          <a:solidFill>
                            <a:schemeClr val="tx1"/>
                          </a:solidFill>
                          <a:effectLst/>
                          <a:latin typeface="Calibri"/>
                        </a:rPr>
                        <a:t>3. I CAN EXPLAIN WHAT A PENSION IS </a:t>
                      </a:r>
                      <a:endParaRPr kumimoji="0" lang="en-GB" sz="1400" b="0" i="0" u="none" strike="noStrike" cap="none" normalizeH="0" baseline="0">
                        <a:ln>
                          <a:noFill/>
                        </a:ln>
                        <a:solidFill>
                          <a:schemeClr val="tx1"/>
                        </a:solidFill>
                        <a:effectLst/>
                        <a:latin typeface="Calibri"/>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53683">
                <a:tc>
                  <a:txBody>
                    <a:bodyPr/>
                    <a:lstStyle/>
                    <a:p>
                      <a:pPr marL="0" marR="0" lvl="0" indent="0" algn="l" rtl="0" eaLnBrk="1" fontAlgn="base" latinLnBrk="0" hangingPunct="1">
                        <a:lnSpc>
                          <a:spcPct val="100000"/>
                        </a:lnSpc>
                        <a:spcBef>
                          <a:spcPct val="20000"/>
                        </a:spcBef>
                        <a:spcAft>
                          <a:spcPct val="0"/>
                        </a:spcAft>
                        <a:buClrTx/>
                        <a:buSzTx/>
                        <a:buFontTx/>
                        <a:buNone/>
                      </a:pPr>
                      <a:r>
                        <a:rPr lang="en-GB" sz="1400" b="0" i="0" u="none" strike="noStrike" cap="none" normalizeH="0" baseline="0">
                          <a:ln>
                            <a:noFill/>
                          </a:ln>
                          <a:solidFill>
                            <a:schemeClr val="tx1"/>
                          </a:solidFill>
                          <a:effectLst/>
                          <a:latin typeface="Calibri"/>
                        </a:rPr>
                        <a:t>4. I UNDERSTAND WHAT DEBT IS AND CAN GIVE </a:t>
                      </a:r>
                      <a:r>
                        <a:rPr lang="en-GB" sz="1400" b="0" i="0" u="none" strike="noStrike" cap="none" normalizeH="0" baseline="0" dirty="0">
                          <a:ln>
                            <a:noFill/>
                          </a:ln>
                          <a:solidFill>
                            <a:schemeClr val="tx1"/>
                          </a:solidFill>
                          <a:effectLst/>
                          <a:latin typeface="Calibri"/>
                        </a:rPr>
                        <a:t>EXAMPLES</a:t>
                      </a:r>
                      <a:endParaRPr kumimoji="0" lang="en-GB" sz="1400" b="0" i="0" u="none" strike="noStrike" cap="none" normalizeH="0" baseline="0" dirty="0">
                        <a:ln>
                          <a:noFill/>
                        </a:ln>
                        <a:solidFill>
                          <a:schemeClr val="tx1"/>
                        </a:solidFill>
                        <a:effectLst/>
                        <a:latin typeface="Calibri"/>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16278">
                <a:tc>
                  <a:txBody>
                    <a:bodyPr/>
                    <a:lstStyle/>
                    <a:p>
                      <a:pPr marL="0" marR="0" lvl="0" indent="0" algn="l" rtl="0" eaLnBrk="1" fontAlgn="base" latinLnBrk="0" hangingPunct="1">
                        <a:lnSpc>
                          <a:spcPct val="100000"/>
                        </a:lnSpc>
                        <a:spcBef>
                          <a:spcPct val="20000"/>
                        </a:spcBef>
                        <a:spcAft>
                          <a:spcPct val="0"/>
                        </a:spcAft>
                        <a:buClrTx/>
                        <a:buSzTx/>
                        <a:buFontTx/>
                        <a:buNone/>
                      </a:pPr>
                      <a:r>
                        <a:rPr lang="en-GB" sz="1400" b="0" i="0" u="none" strike="noStrike" cap="none" normalizeH="0" baseline="0" noProof="0">
                          <a:ln>
                            <a:noFill/>
                          </a:ln>
                          <a:solidFill>
                            <a:schemeClr val="tx1"/>
                          </a:solidFill>
                          <a:effectLst/>
                          <a:latin typeface="Calibri"/>
                        </a:rPr>
                        <a:t>5. I UNDERSTAND HOW WAGES AND TAX WORKS</a:t>
                      </a:r>
                      <a:endParaRPr kumimoji="0" lang="en-GB" sz="1400" b="0" i="0" u="none" strike="noStrike" cap="none" normalizeH="0" baseline="0">
                        <a:ln>
                          <a:noFill/>
                        </a:ln>
                        <a:solidFill>
                          <a:schemeClr val="tx1"/>
                        </a:solidFill>
                        <a:effectLst/>
                        <a:latin typeface="Calibri"/>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97066">
                <a:tc>
                  <a:txBody>
                    <a:bodyPr/>
                    <a:lstStyle/>
                    <a:p>
                      <a:pPr marL="0" marR="0" lvl="0" indent="0" algn="l" rtl="0" eaLnBrk="1" fontAlgn="base" latinLnBrk="0" hangingPunct="1">
                        <a:lnSpc>
                          <a:spcPct val="100000"/>
                        </a:lnSpc>
                        <a:spcBef>
                          <a:spcPct val="20000"/>
                        </a:spcBef>
                        <a:spcAft>
                          <a:spcPct val="0"/>
                        </a:spcAft>
                        <a:buClrTx/>
                        <a:buSzTx/>
                        <a:buFontTx/>
                        <a:buNone/>
                      </a:pPr>
                      <a:r>
                        <a:rPr lang="en-GB" sz="1400" b="0" i="0" u="none" strike="noStrike" cap="none" normalizeH="0" baseline="0">
                          <a:ln>
                            <a:noFill/>
                          </a:ln>
                          <a:solidFill>
                            <a:schemeClr val="tx1"/>
                          </a:solidFill>
                          <a:effectLst/>
                          <a:latin typeface="Calibri"/>
                        </a:rPr>
                        <a:t>6. I KNOW WHAT MY CONSUMER RIGHTS ARE</a:t>
                      </a:r>
                      <a:endParaRPr kumimoji="0" lang="en-GB" sz="1400" b="0" i="0" u="none" strike="noStrike" cap="none" normalizeH="0" baseline="0">
                        <a:ln>
                          <a:noFill/>
                        </a:ln>
                        <a:solidFill>
                          <a:schemeClr val="tx1"/>
                        </a:solidFill>
                        <a:effectLst/>
                        <a:latin typeface="Calibri"/>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97065">
                <a:tc>
                  <a:txBody>
                    <a:bodyPr/>
                    <a:lstStyle/>
                    <a:p>
                      <a:pPr marL="0" lvl="0" indent="0" algn="l">
                        <a:lnSpc>
                          <a:spcPct val="100000"/>
                        </a:lnSpc>
                        <a:spcBef>
                          <a:spcPct val="20000"/>
                        </a:spcBef>
                        <a:spcAft>
                          <a:spcPct val="0"/>
                        </a:spcAft>
                        <a:buNone/>
                      </a:pPr>
                      <a:r>
                        <a:rPr lang="en-GB" sz="1400" b="0" i="0" u="none" strike="noStrike" cap="none" normalizeH="0" baseline="0">
                          <a:ln>
                            <a:noFill/>
                          </a:ln>
                          <a:solidFill>
                            <a:schemeClr val="tx1"/>
                          </a:solidFill>
                          <a:effectLst/>
                          <a:latin typeface="Calibri"/>
                        </a:rPr>
                        <a:t>7. I UNDERSTAND HOW TO BE AN ETHICAL CONSUMER</a:t>
                      </a:r>
                      <a:endParaRPr kumimoji="0" lang="en-GB" sz="1400" b="0" i="0" u="none" strike="noStrike" cap="none" normalizeH="0" baseline="0" dirty="0">
                        <a:ln>
                          <a:noFill/>
                        </a:ln>
                        <a:solidFill>
                          <a:schemeClr val="tx1"/>
                        </a:solidFill>
                        <a:effectLst/>
                        <a:latin typeface="Calibri"/>
                      </a:endParaRPr>
                    </a:p>
                  </a:txBody>
                  <a:tcPr>
                    <a:lnL w="28575">
                      <a:solidFill>
                        <a:schemeClr val="tx1"/>
                      </a:solidFill>
                    </a:lnL>
                    <a:lnR w="12700">
                      <a:solidFill>
                        <a:schemeClr val="tx1"/>
                      </a:solidFill>
                    </a:lnR>
                    <a:lnT w="12700">
                      <a:solidFill>
                        <a:schemeClr val="tx1"/>
                      </a:solidFill>
                    </a:lnT>
                    <a:lnB w="12700">
                      <a:solidFill>
                        <a:schemeClr val="tx1"/>
                      </a:solidFill>
                    </a:lnB>
                    <a:lnTlToBr w="0">
                      <a:noFill/>
                    </a:lnTlToBr>
                    <a:lnBlToTr w="0">
                      <a:noFill/>
                    </a:lnBlToTr>
                    <a:noFill/>
                  </a:tcPr>
                </a:tc>
                <a:tc>
                  <a:txBody>
                    <a:bodyPr/>
                    <a:lstStyle/>
                    <a:p>
                      <a:pPr marL="0" lvl="0" indent="0" algn="l" defTabSz="914400">
                        <a:lnSpc>
                          <a:spcPct val="100000"/>
                        </a:lnSpc>
                        <a:spcBef>
                          <a:spcPct val="20000"/>
                        </a:spcBef>
                        <a:spcAft>
                          <a:spcPct val="0"/>
                        </a:spcAft>
                        <a:buNone/>
                        <a:tabLst/>
                      </a:pPr>
                      <a:endParaRPr kumimoji="0" lang="en-GB" sz="1500" b="0" i="0" u="none" strike="noStrike" cap="none" normalizeH="0" baseline="0" dirty="0">
                        <a:ln>
                          <a:noFill/>
                        </a:ln>
                        <a:solidFill>
                          <a:schemeClr val="tx1"/>
                        </a:solidFill>
                        <a:effectLst/>
                        <a:latin typeface="Calibri"/>
                      </a:endParaRPr>
                    </a:p>
                  </a:txBody>
                  <a:tcPr>
                    <a:lnL w="12700">
                      <a:solidFill>
                        <a:schemeClr val="tx1"/>
                      </a:solidFill>
                    </a:lnL>
                    <a:lnR w="12700">
                      <a:solidFill>
                        <a:schemeClr val="tx1"/>
                      </a:solidFill>
                    </a:lnR>
                    <a:lnT w="12700">
                      <a:solidFill>
                        <a:schemeClr val="tx1"/>
                      </a:solidFill>
                    </a:lnT>
                    <a:lnB w="12700">
                      <a:solidFill>
                        <a:schemeClr val="tx1"/>
                      </a:solidFill>
                    </a:lnB>
                    <a:lnTlToBr w="0">
                      <a:noFill/>
                    </a:lnTlToBr>
                    <a:lnBlToTr w="0">
                      <a:noFill/>
                    </a:lnBlToTr>
                    <a:noFill/>
                  </a:tcPr>
                </a:tc>
                <a:tc>
                  <a:txBody>
                    <a:bodyPr/>
                    <a:lstStyle/>
                    <a:p>
                      <a:pPr marL="0" lvl="0" indent="0" algn="l" defTabSz="914400">
                        <a:lnSpc>
                          <a:spcPct val="100000"/>
                        </a:lnSpc>
                        <a:spcBef>
                          <a:spcPct val="20000"/>
                        </a:spcBef>
                        <a:spcAft>
                          <a:spcPct val="0"/>
                        </a:spcAft>
                        <a:buNone/>
                        <a:tabLst/>
                      </a:pPr>
                      <a:endParaRPr kumimoji="0" lang="en-GB" sz="1500" b="0" i="0" u="none" strike="noStrike" cap="none" normalizeH="0" baseline="0" dirty="0">
                        <a:ln>
                          <a:noFill/>
                        </a:ln>
                        <a:solidFill>
                          <a:schemeClr val="tx1"/>
                        </a:solidFill>
                        <a:effectLst/>
                        <a:latin typeface="Calibri"/>
                      </a:endParaRPr>
                    </a:p>
                  </a:txBody>
                  <a:tcPr>
                    <a:lnL w="12700">
                      <a:solidFill>
                        <a:schemeClr val="tx1"/>
                      </a:solidFill>
                    </a:lnL>
                    <a:lnR w="28575">
                      <a:solidFill>
                        <a:schemeClr val="tx1"/>
                      </a:solidFill>
                    </a:lnR>
                    <a:lnT w="12700">
                      <a:solidFill>
                        <a:schemeClr val="tx1"/>
                      </a:solidFill>
                    </a:lnT>
                    <a:lnB w="12700">
                      <a:solidFill>
                        <a:schemeClr val="tx1"/>
                      </a:solidFill>
                    </a:lnB>
                    <a:lnTlToBr w="0">
                      <a:noFill/>
                    </a:lnTlToBr>
                    <a:lnBlToTr w="0">
                      <a:noFill/>
                    </a:lnBlToTr>
                    <a:noFill/>
                  </a:tcPr>
                </a:tc>
                <a:extLst>
                  <a:ext uri="{0D108BD9-81ED-4DB2-BD59-A6C34878D82A}">
                    <a16:rowId xmlns:a16="http://schemas.microsoft.com/office/drawing/2014/main" val="660931062"/>
                  </a:ext>
                </a:extLst>
              </a:tr>
              <a:tr h="650875">
                <a:tc>
                  <a:txBody>
                    <a:bodyPr/>
                    <a:lstStyle/>
                    <a:p>
                      <a:pPr marL="0" marR="0" lvl="0" indent="0" algn="l" rtl="0" eaLnBrk="1" fontAlgn="base" latinLnBrk="0" hangingPunct="1">
                        <a:lnSpc>
                          <a:spcPct val="100000"/>
                        </a:lnSpc>
                        <a:spcBef>
                          <a:spcPct val="20000"/>
                        </a:spcBef>
                        <a:spcAft>
                          <a:spcPct val="0"/>
                        </a:spcAft>
                        <a:buClrTx/>
                        <a:buSzTx/>
                        <a:buFontTx/>
                        <a:buNone/>
                      </a:pPr>
                      <a:r>
                        <a:rPr kumimoji="0" lang="en-GB" sz="1400" b="0" i="0" u="none" strike="noStrike" cap="none" normalizeH="0" baseline="0">
                          <a:ln>
                            <a:noFill/>
                          </a:ln>
                          <a:solidFill>
                            <a:schemeClr val="tx1"/>
                          </a:solidFill>
                          <a:effectLst/>
                          <a:latin typeface="Calibri"/>
                        </a:rPr>
                        <a:t>8.</a:t>
                      </a:r>
                      <a:r>
                        <a:rPr lang="en-GB" sz="1400" b="0" i="0" u="none" strike="noStrike" cap="none" normalizeH="0" baseline="0">
                          <a:ln>
                            <a:noFill/>
                          </a:ln>
                          <a:solidFill>
                            <a:schemeClr val="tx1"/>
                          </a:solidFill>
                          <a:effectLst/>
                          <a:latin typeface="Calibri"/>
                        </a:rPr>
                        <a:t> I KNOW WHERE TO GO FOR HELP ABOUT ANY OF THESE ISSUES</a:t>
                      </a:r>
                      <a:endParaRPr kumimoji="0" lang="en-GB" sz="1400" b="0" i="0" u="none" strike="noStrike" cap="none" normalizeH="0" baseline="0">
                        <a:ln>
                          <a:noFill/>
                        </a:ln>
                        <a:solidFill>
                          <a:schemeClr val="tx1"/>
                        </a:solidFill>
                        <a:effectLst/>
                        <a:latin typeface="Calibri"/>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500" b="0" i="0" u="none" strike="noStrike" cap="none" normalizeH="0" baseline="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pic>
        <p:nvPicPr>
          <p:cNvPr id="2096" name="Picture 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8801" y="362952"/>
            <a:ext cx="817563"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7" name="Picture 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0038" y="366462"/>
            <a:ext cx="817563" cy="80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Image result for ti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flipH="1" flipV="1">
            <a:off x="397484" y="7380312"/>
            <a:ext cx="432048" cy="4320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question mar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484" y="7802747"/>
            <a:ext cx="344206" cy="441662"/>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49"/>
          <p:cNvSpPr txBox="1">
            <a:spLocks noChangeArrowheads="1"/>
          </p:cNvSpPr>
          <p:nvPr/>
        </p:nvSpPr>
        <p:spPr bwMode="auto">
          <a:xfrm>
            <a:off x="181923" y="6765919"/>
            <a:ext cx="6457724" cy="2092881"/>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GB" sz="1500">
                <a:solidFill>
                  <a:srgbClr val="000000"/>
                </a:solidFill>
                <a:latin typeface="Calibri" pitchFamily="34" charset="0"/>
              </a:rPr>
              <a:t>Use the symbols below to assess what you know now, and again at the end of this unit.</a:t>
            </a:r>
          </a:p>
          <a:p>
            <a:pPr eaLnBrk="1" fontAlgn="base" hangingPunct="1">
              <a:spcBef>
                <a:spcPct val="0"/>
              </a:spcBef>
              <a:spcAft>
                <a:spcPct val="0"/>
              </a:spcAft>
            </a:pPr>
            <a:r>
              <a:rPr lang="en-GB" sz="1500">
                <a:solidFill>
                  <a:srgbClr val="000000"/>
                </a:solidFill>
                <a:latin typeface="Calibri" pitchFamily="34" charset="0"/>
              </a:rPr>
              <a:t>	</a:t>
            </a:r>
          </a:p>
          <a:p>
            <a:pPr eaLnBrk="1" fontAlgn="base" hangingPunct="1">
              <a:spcBef>
                <a:spcPct val="0"/>
              </a:spcBef>
              <a:spcAft>
                <a:spcPct val="0"/>
              </a:spcAft>
            </a:pPr>
            <a:r>
              <a:rPr lang="en-GB" sz="1500">
                <a:solidFill>
                  <a:srgbClr val="000000"/>
                </a:solidFill>
                <a:latin typeface="Calibri" pitchFamily="34" charset="0"/>
              </a:rPr>
              <a:t>	– </a:t>
            </a:r>
            <a:r>
              <a:rPr lang="en-GB" sz="1400">
                <a:solidFill>
                  <a:srgbClr val="000000"/>
                </a:solidFill>
                <a:latin typeface="Calibri" pitchFamily="34" charset="0"/>
              </a:rPr>
              <a:t>you understand all about this and can explain this to other  people.</a:t>
            </a:r>
          </a:p>
          <a:p>
            <a:pPr eaLnBrk="1" fontAlgn="base" hangingPunct="1">
              <a:spcBef>
                <a:spcPct val="0"/>
              </a:spcBef>
              <a:spcAft>
                <a:spcPct val="0"/>
              </a:spcAft>
            </a:pPr>
            <a:endParaRPr lang="en-GB" sz="1400">
              <a:solidFill>
                <a:srgbClr val="000000"/>
              </a:solidFill>
              <a:latin typeface="Calibri" pitchFamily="34" charset="0"/>
            </a:endParaRPr>
          </a:p>
          <a:p>
            <a:pPr eaLnBrk="1" fontAlgn="base" hangingPunct="1">
              <a:spcBef>
                <a:spcPct val="0"/>
              </a:spcBef>
              <a:spcAft>
                <a:spcPct val="0"/>
              </a:spcAft>
            </a:pPr>
            <a:r>
              <a:rPr lang="en-GB" sz="1400" b="1">
                <a:solidFill>
                  <a:srgbClr val="000000"/>
                </a:solidFill>
                <a:latin typeface="Calibri" pitchFamily="34" charset="0"/>
              </a:rPr>
              <a:t>	</a:t>
            </a:r>
            <a:r>
              <a:rPr lang="en-GB" sz="1400">
                <a:solidFill>
                  <a:srgbClr val="000000"/>
                </a:solidFill>
                <a:latin typeface="Calibri" pitchFamily="34" charset="0"/>
              </a:rPr>
              <a:t> – you know something about this, but not everything.</a:t>
            </a:r>
          </a:p>
          <a:p>
            <a:pPr eaLnBrk="1" fontAlgn="base" hangingPunct="1">
              <a:spcBef>
                <a:spcPct val="0"/>
              </a:spcBef>
              <a:spcAft>
                <a:spcPct val="0"/>
              </a:spcAft>
            </a:pPr>
            <a:endParaRPr lang="en-GB" sz="1400">
              <a:solidFill>
                <a:srgbClr val="000000"/>
              </a:solidFill>
              <a:latin typeface="Calibri" pitchFamily="34" charset="0"/>
            </a:endParaRPr>
          </a:p>
          <a:p>
            <a:pPr eaLnBrk="1" fontAlgn="base" hangingPunct="1">
              <a:spcBef>
                <a:spcPct val="0"/>
              </a:spcBef>
              <a:spcAft>
                <a:spcPct val="0"/>
              </a:spcAft>
            </a:pPr>
            <a:r>
              <a:rPr lang="en-GB" sz="1400" b="1">
                <a:solidFill>
                  <a:srgbClr val="000000"/>
                </a:solidFill>
                <a:latin typeface="Calibri" pitchFamily="34" charset="0"/>
              </a:rPr>
              <a:t>	</a:t>
            </a:r>
            <a:r>
              <a:rPr lang="en-GB" sz="1400">
                <a:solidFill>
                  <a:srgbClr val="000000"/>
                </a:solidFill>
                <a:latin typeface="Calibri" pitchFamily="34" charset="0"/>
              </a:rPr>
              <a:t>– you do not understand this or have never heard of this.</a:t>
            </a:r>
          </a:p>
          <a:p>
            <a:pPr eaLnBrk="1" fontAlgn="base" hangingPunct="1">
              <a:spcBef>
                <a:spcPct val="0"/>
              </a:spcBef>
              <a:spcAft>
                <a:spcPct val="0"/>
              </a:spcAft>
            </a:pPr>
            <a:endParaRPr lang="en-US" sz="1400">
              <a:solidFill>
                <a:srgbClr val="000000"/>
              </a:solidFill>
              <a:latin typeface="Calibri" pitchFamily="34" charset="0"/>
            </a:endParaRPr>
          </a:p>
        </p:txBody>
      </p:sp>
      <p:pic>
        <p:nvPicPr>
          <p:cNvPr id="1032" name="Picture 8" descr="Image result for cross mar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3981" y="8287791"/>
            <a:ext cx="379053" cy="379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1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8CED2A4-370B-31E9-21EB-45634274A2A0}"/>
              </a:ext>
            </a:extLst>
          </p:cNvPr>
          <p:cNvGraphicFramePr>
            <a:graphicFrameLocks noGrp="1"/>
          </p:cNvGraphicFramePr>
          <p:nvPr>
            <p:extLst>
              <p:ext uri="{D42A27DB-BD31-4B8C-83A1-F6EECF244321}">
                <p14:modId xmlns:p14="http://schemas.microsoft.com/office/powerpoint/2010/main" val="2168183903"/>
              </p:ext>
            </p:extLst>
          </p:nvPr>
        </p:nvGraphicFramePr>
        <p:xfrm>
          <a:off x="549132" y="943602"/>
          <a:ext cx="5752909" cy="7234517"/>
        </p:xfrm>
        <a:graphic>
          <a:graphicData uri="http://schemas.openxmlformats.org/drawingml/2006/table">
            <a:tbl>
              <a:tblPr firstRow="1" bandRow="1">
                <a:tableStyleId>{5940675A-B579-460E-94D1-54222C63F5DA}</a:tableStyleId>
              </a:tblPr>
              <a:tblGrid>
                <a:gridCol w="1586752">
                  <a:extLst>
                    <a:ext uri="{9D8B030D-6E8A-4147-A177-3AD203B41FA5}">
                      <a16:colId xmlns:a16="http://schemas.microsoft.com/office/drawing/2014/main" val="1609811350"/>
                    </a:ext>
                  </a:extLst>
                </a:gridCol>
                <a:gridCol w="4166157">
                  <a:extLst>
                    <a:ext uri="{9D8B030D-6E8A-4147-A177-3AD203B41FA5}">
                      <a16:colId xmlns:a16="http://schemas.microsoft.com/office/drawing/2014/main" val="603850560"/>
                    </a:ext>
                  </a:extLst>
                </a:gridCol>
              </a:tblGrid>
              <a:tr h="399284">
                <a:tc>
                  <a:txBody>
                    <a:bodyPr/>
                    <a:lstStyle/>
                    <a:p>
                      <a:r>
                        <a:rPr lang="en-US" sz="1400"/>
                        <a:t>Current</a:t>
                      </a:r>
                      <a:r>
                        <a:rPr lang="en-US" sz="1400" dirty="0"/>
                        <a:t> account</a:t>
                      </a:r>
                    </a:p>
                  </a:txBody>
                  <a:tcPr/>
                </a:tc>
                <a:tc>
                  <a:txBody>
                    <a:bodyPr/>
                    <a:lstStyle/>
                    <a:p>
                      <a:endParaRPr lang="en-US"/>
                    </a:p>
                    <a:p>
                      <a:pPr lvl="0">
                        <a:buNone/>
                      </a:pPr>
                      <a:endParaRPr lang="en-US" dirty="0"/>
                    </a:p>
                    <a:p>
                      <a:pPr lvl="0">
                        <a:buNone/>
                      </a:pPr>
                      <a:endParaRPr lang="en-US" dirty="0"/>
                    </a:p>
                    <a:p>
                      <a:pPr lvl="0">
                        <a:buNone/>
                      </a:pPr>
                      <a:endParaRPr lang="en-US" dirty="0"/>
                    </a:p>
                  </a:txBody>
                  <a:tcPr/>
                </a:tc>
                <a:extLst>
                  <a:ext uri="{0D108BD9-81ED-4DB2-BD59-A6C34878D82A}">
                    <a16:rowId xmlns:a16="http://schemas.microsoft.com/office/drawing/2014/main" val="1559914037"/>
                  </a:ext>
                </a:extLst>
              </a:tr>
              <a:tr h="399284">
                <a:tc>
                  <a:txBody>
                    <a:bodyPr/>
                    <a:lstStyle/>
                    <a:p>
                      <a:r>
                        <a:rPr lang="en-US" sz="1400"/>
                        <a:t>Credit card</a:t>
                      </a:r>
                      <a:endParaRPr lang="en-US" sz="1400" dirty="0"/>
                    </a:p>
                  </a:txBody>
                  <a:tcPr/>
                </a:tc>
                <a:tc>
                  <a:txBody>
                    <a:bodyPr/>
                    <a:lstStyle/>
                    <a:p>
                      <a:endParaRPr lang="en-US"/>
                    </a:p>
                    <a:p>
                      <a:pPr lvl="0">
                        <a:buNone/>
                      </a:pPr>
                      <a:endParaRPr lang="en-US" dirty="0"/>
                    </a:p>
                    <a:p>
                      <a:pPr lvl="0">
                        <a:buNone/>
                      </a:pPr>
                      <a:endParaRPr lang="en-US" dirty="0"/>
                    </a:p>
                    <a:p>
                      <a:pPr lvl="0">
                        <a:buNone/>
                      </a:pPr>
                      <a:endParaRPr lang="en-US" dirty="0"/>
                    </a:p>
                  </a:txBody>
                  <a:tcPr/>
                </a:tc>
                <a:extLst>
                  <a:ext uri="{0D108BD9-81ED-4DB2-BD59-A6C34878D82A}">
                    <a16:rowId xmlns:a16="http://schemas.microsoft.com/office/drawing/2014/main" val="54084432"/>
                  </a:ext>
                </a:extLst>
              </a:tr>
              <a:tr h="399284">
                <a:tc>
                  <a:txBody>
                    <a:bodyPr/>
                    <a:lstStyle/>
                    <a:p>
                      <a:r>
                        <a:rPr lang="en-US" sz="1400"/>
                        <a:t>Overdraft</a:t>
                      </a:r>
                      <a:endParaRPr lang="en-US" sz="1400" dirty="0"/>
                    </a:p>
                  </a:txBody>
                  <a:tcPr/>
                </a:tc>
                <a:tc>
                  <a:txBody>
                    <a:bodyPr/>
                    <a:lstStyle/>
                    <a:p>
                      <a:endParaRPr lang="en-US"/>
                    </a:p>
                    <a:p>
                      <a:pPr lvl="0">
                        <a:buNone/>
                      </a:pPr>
                      <a:endParaRPr lang="en-US" dirty="0"/>
                    </a:p>
                    <a:p>
                      <a:pPr lvl="0">
                        <a:buNone/>
                      </a:pPr>
                      <a:endParaRPr lang="en-US" dirty="0"/>
                    </a:p>
                    <a:p>
                      <a:pPr lvl="0">
                        <a:buNone/>
                      </a:pPr>
                      <a:endParaRPr lang="en-US" dirty="0"/>
                    </a:p>
                  </a:txBody>
                  <a:tcPr/>
                </a:tc>
                <a:extLst>
                  <a:ext uri="{0D108BD9-81ED-4DB2-BD59-A6C34878D82A}">
                    <a16:rowId xmlns:a16="http://schemas.microsoft.com/office/drawing/2014/main" val="24289187"/>
                  </a:ext>
                </a:extLst>
              </a:tr>
              <a:tr h="399284">
                <a:tc>
                  <a:txBody>
                    <a:bodyPr/>
                    <a:lstStyle/>
                    <a:p>
                      <a:r>
                        <a:rPr lang="en-US" sz="1400"/>
                        <a:t>Payday loan</a:t>
                      </a:r>
                      <a:endParaRPr lang="en-US" sz="1400" dirty="0"/>
                    </a:p>
                  </a:txBody>
                  <a:tcPr/>
                </a:tc>
                <a:tc>
                  <a:txBody>
                    <a:bodyPr/>
                    <a:lstStyle/>
                    <a:p>
                      <a:endParaRPr lang="en-US"/>
                    </a:p>
                    <a:p>
                      <a:pPr lvl="0">
                        <a:buNone/>
                      </a:pPr>
                      <a:endParaRPr lang="en-US" dirty="0"/>
                    </a:p>
                    <a:p>
                      <a:pPr lvl="0">
                        <a:buNone/>
                      </a:pPr>
                      <a:endParaRPr lang="en-US" dirty="0"/>
                    </a:p>
                    <a:p>
                      <a:pPr lvl="0">
                        <a:buNone/>
                      </a:pPr>
                      <a:endParaRPr lang="en-US" dirty="0"/>
                    </a:p>
                  </a:txBody>
                  <a:tcPr/>
                </a:tc>
                <a:extLst>
                  <a:ext uri="{0D108BD9-81ED-4DB2-BD59-A6C34878D82A}">
                    <a16:rowId xmlns:a16="http://schemas.microsoft.com/office/drawing/2014/main" val="1050586437"/>
                  </a:ext>
                </a:extLst>
              </a:tr>
              <a:tr h="399284">
                <a:tc>
                  <a:txBody>
                    <a:bodyPr/>
                    <a:lstStyle/>
                    <a:p>
                      <a:r>
                        <a:rPr lang="en-US" sz="1400"/>
                        <a:t>Loan shark</a:t>
                      </a:r>
                      <a:endParaRPr lang="en-US" sz="1400" dirty="0"/>
                    </a:p>
                  </a:txBody>
                  <a:tcPr/>
                </a:tc>
                <a:tc>
                  <a:txBody>
                    <a:bodyPr/>
                    <a:lstStyle/>
                    <a:p>
                      <a:endParaRPr lang="en-US"/>
                    </a:p>
                    <a:p>
                      <a:pPr lvl="0">
                        <a:buNone/>
                      </a:pPr>
                      <a:endParaRPr lang="en-US" dirty="0"/>
                    </a:p>
                    <a:p>
                      <a:pPr lvl="0">
                        <a:buNone/>
                      </a:pPr>
                      <a:endParaRPr lang="en-US" dirty="0"/>
                    </a:p>
                    <a:p>
                      <a:pPr lvl="0">
                        <a:buNone/>
                      </a:pPr>
                      <a:endParaRPr lang="en-US" dirty="0"/>
                    </a:p>
                  </a:txBody>
                  <a:tcPr/>
                </a:tc>
                <a:extLst>
                  <a:ext uri="{0D108BD9-81ED-4DB2-BD59-A6C34878D82A}">
                    <a16:rowId xmlns:a16="http://schemas.microsoft.com/office/drawing/2014/main" val="3106917173"/>
                  </a:ext>
                </a:extLst>
              </a:tr>
              <a:tr h="1290917">
                <a:tc>
                  <a:txBody>
                    <a:bodyPr/>
                    <a:lstStyle/>
                    <a:p>
                      <a:r>
                        <a:rPr lang="en-US" sz="1400"/>
                        <a:t>Student loan</a:t>
                      </a:r>
                      <a:endParaRPr lang="en-US" sz="1400" dirty="0"/>
                    </a:p>
                  </a:txBody>
                  <a:tcPr/>
                </a:tc>
                <a:tc>
                  <a:txBody>
                    <a:bodyPr/>
                    <a:lstStyle/>
                    <a:p>
                      <a:endParaRPr lang="en-US"/>
                    </a:p>
                    <a:p>
                      <a:pPr lvl="0">
                        <a:buNone/>
                      </a:pPr>
                      <a:endParaRPr lang="en-US" dirty="0"/>
                    </a:p>
                    <a:p>
                      <a:pPr lvl="0">
                        <a:buNone/>
                      </a:pPr>
                      <a:endParaRPr lang="en-US" dirty="0"/>
                    </a:p>
                    <a:p>
                      <a:pPr lvl="0">
                        <a:buNone/>
                      </a:pPr>
                      <a:endParaRPr lang="en-US" dirty="0"/>
                    </a:p>
                  </a:txBody>
                  <a:tcPr/>
                </a:tc>
                <a:extLst>
                  <a:ext uri="{0D108BD9-81ED-4DB2-BD59-A6C34878D82A}">
                    <a16:rowId xmlns:a16="http://schemas.microsoft.com/office/drawing/2014/main" val="1539530433"/>
                  </a:ext>
                </a:extLst>
              </a:tr>
            </a:tbl>
          </a:graphicData>
        </a:graphic>
      </p:graphicFrame>
      <p:sp>
        <p:nvSpPr>
          <p:cNvPr id="5" name="TextBox 4">
            <a:extLst>
              <a:ext uri="{FF2B5EF4-FFF2-40B4-BE49-F238E27FC236}">
                <a16:creationId xmlns:a16="http://schemas.microsoft.com/office/drawing/2014/main" id="{20C17426-2E55-DB2F-C442-14CB0C00DEA0}"/>
              </a:ext>
            </a:extLst>
          </p:cNvPr>
          <p:cNvSpPr txBox="1"/>
          <p:nvPr/>
        </p:nvSpPr>
        <p:spPr>
          <a:xfrm>
            <a:off x="457200" y="416859"/>
            <a:ext cx="528469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Dangers of debt</a:t>
            </a:r>
          </a:p>
        </p:txBody>
      </p:sp>
    </p:spTree>
    <p:extLst>
      <p:ext uri="{BB962C8B-B14F-4D97-AF65-F5344CB8AC3E}">
        <p14:creationId xmlns:p14="http://schemas.microsoft.com/office/powerpoint/2010/main" val="3621606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4DE5E18-D7FD-03C3-B9B9-3BC7A13B179B}"/>
              </a:ext>
            </a:extLst>
          </p:cNvPr>
          <p:cNvSpPr txBox="1"/>
          <p:nvPr/>
        </p:nvSpPr>
        <p:spPr>
          <a:xfrm>
            <a:off x="313403" y="319548"/>
            <a:ext cx="3429000" cy="29546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b="1"/>
              <a:t>Other types of debt</a:t>
            </a:r>
            <a:endParaRPr lang="en-GB" sz="1400" b="1" dirty="0"/>
          </a:p>
          <a:p>
            <a:endParaRPr lang="en-GB" sz="1400" dirty="0"/>
          </a:p>
          <a:p>
            <a:r>
              <a:rPr lang="en-GB" sz="1400"/>
              <a:t>Klarna and PayPal offer you to pay in three instalments for big items interest free. Which is tempting if you know you can pay the money back in full over three months!​</a:t>
            </a:r>
            <a:endParaRPr lang="en-GB" sz="1400" dirty="0"/>
          </a:p>
          <a:p>
            <a:pPr rtl="0"/>
            <a:r>
              <a:rPr lang="en-GB" sz="1400"/>
              <a:t>​</a:t>
            </a:r>
            <a:endParaRPr lang="en-GB" sz="1400" dirty="0"/>
          </a:p>
          <a:p>
            <a:pPr rtl="0"/>
            <a:r>
              <a:rPr lang="en-GB" sz="1400" dirty="0"/>
              <a:t>However, the interest is high if you forget to pay your loan back. These fees stack up quickly and Klarna and PayPal will pass your debt onto a debt collection agency if you don’t pay them back.​</a:t>
            </a:r>
          </a:p>
          <a:p>
            <a:pPr algn="ctr"/>
            <a:endParaRPr lang="en-US"/>
          </a:p>
        </p:txBody>
      </p:sp>
      <p:pic>
        <p:nvPicPr>
          <p:cNvPr id="5" name="Picture 4" descr="Klarna - Pay later (invoice in 14/30 days) – UKF Store">
            <a:extLst>
              <a:ext uri="{FF2B5EF4-FFF2-40B4-BE49-F238E27FC236}">
                <a16:creationId xmlns:a16="http://schemas.microsoft.com/office/drawing/2014/main" id="{A85C66DF-7F6A-CAB9-F4F3-7B073A086C7A}"/>
              </a:ext>
            </a:extLst>
          </p:cNvPr>
          <p:cNvPicPr>
            <a:picLocks noChangeAspect="1"/>
          </p:cNvPicPr>
          <p:nvPr/>
        </p:nvPicPr>
        <p:blipFill>
          <a:blip r:embed="rId2"/>
          <a:stretch>
            <a:fillRect/>
          </a:stretch>
        </p:blipFill>
        <p:spPr>
          <a:xfrm>
            <a:off x="4324349" y="723286"/>
            <a:ext cx="2105333" cy="876301"/>
          </a:xfrm>
          <a:prstGeom prst="rect">
            <a:avLst/>
          </a:prstGeom>
        </p:spPr>
      </p:pic>
      <p:pic>
        <p:nvPicPr>
          <p:cNvPr id="6" name="Picture 5" descr="File:PayPal.svg - Wikimedia Commons">
            <a:extLst>
              <a:ext uri="{FF2B5EF4-FFF2-40B4-BE49-F238E27FC236}">
                <a16:creationId xmlns:a16="http://schemas.microsoft.com/office/drawing/2014/main" id="{5BB2B646-B310-EFAD-71AD-948EFB89533F}"/>
              </a:ext>
            </a:extLst>
          </p:cNvPr>
          <p:cNvPicPr>
            <a:picLocks noChangeAspect="1"/>
          </p:cNvPicPr>
          <p:nvPr/>
        </p:nvPicPr>
        <p:blipFill>
          <a:blip r:embed="rId3"/>
          <a:stretch>
            <a:fillRect/>
          </a:stretch>
        </p:blipFill>
        <p:spPr>
          <a:xfrm>
            <a:off x="4326193" y="2118636"/>
            <a:ext cx="2101646" cy="519084"/>
          </a:xfrm>
          <a:prstGeom prst="rect">
            <a:avLst/>
          </a:prstGeom>
        </p:spPr>
      </p:pic>
      <p:sp>
        <p:nvSpPr>
          <p:cNvPr id="7" name="Oval 6">
            <a:extLst>
              <a:ext uri="{FF2B5EF4-FFF2-40B4-BE49-F238E27FC236}">
                <a16:creationId xmlns:a16="http://schemas.microsoft.com/office/drawing/2014/main" id="{0FAE6854-D134-4820-87B2-F8A3B1195021}"/>
              </a:ext>
            </a:extLst>
          </p:cNvPr>
          <p:cNvSpPr/>
          <p:nvPr/>
        </p:nvSpPr>
        <p:spPr>
          <a:xfrm>
            <a:off x="2271395" y="5234665"/>
            <a:ext cx="2097741" cy="995082"/>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250C8A3-8C15-64A0-9874-F9B136FCB2DA}"/>
              </a:ext>
            </a:extLst>
          </p:cNvPr>
          <p:cNvSpPr txBox="1"/>
          <p:nvPr/>
        </p:nvSpPr>
        <p:spPr>
          <a:xfrm>
            <a:off x="2595282" y="5462109"/>
            <a:ext cx="145228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t>The risks of gambling</a:t>
            </a:r>
            <a:endParaRPr lang="en-US"/>
          </a:p>
        </p:txBody>
      </p:sp>
    </p:spTree>
    <p:extLst>
      <p:ext uri="{BB962C8B-B14F-4D97-AF65-F5344CB8AC3E}">
        <p14:creationId xmlns:p14="http://schemas.microsoft.com/office/powerpoint/2010/main" val="2033489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B392A8-BFE3-8C81-98A8-A3D8D661A0DF}"/>
              </a:ext>
            </a:extLst>
          </p:cNvPr>
          <p:cNvSpPr txBox="1"/>
          <p:nvPr/>
        </p:nvSpPr>
        <p:spPr>
          <a:xfrm>
            <a:off x="411726" y="319548"/>
            <a:ext cx="5973096"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b="1"/>
              <a:t>A budget</a:t>
            </a:r>
            <a:r>
              <a:rPr lang="en-GB" sz="1400"/>
              <a:t> is a financial plan for a defined period. It includes income (money coming in) and expenditure (money going out)</a:t>
            </a:r>
            <a:r>
              <a:rPr sz="1400"/>
              <a:t>​</a:t>
            </a:r>
            <a:r>
              <a:rPr lang="en-US" sz="1400"/>
              <a:t>.</a:t>
            </a:r>
          </a:p>
          <a:p>
            <a:r>
              <a:rPr lang="en-US" sz="1400"/>
              <a:t>Budgets should be: </a:t>
            </a:r>
          </a:p>
          <a:p>
            <a:r>
              <a:rPr lang="en-US" sz="1400" b="1"/>
              <a:t>Comprehensive and honest</a:t>
            </a:r>
            <a:r>
              <a:rPr lang="en-US" sz="1400"/>
              <a:t> – they should include all the ways they might receive or spend money, however small</a:t>
            </a:r>
          </a:p>
          <a:p>
            <a:r>
              <a:rPr lang="en-US" sz="1400" b="1" dirty="0"/>
              <a:t> Accurate</a:t>
            </a:r>
            <a:r>
              <a:rPr lang="en-US" sz="1400" dirty="0"/>
              <a:t> – they need to make sure nothing is forgotten and identify their spending priorities </a:t>
            </a:r>
          </a:p>
          <a:p>
            <a:r>
              <a:rPr lang="en-US" sz="1400" b="1"/>
              <a:t>Cover a set period</a:t>
            </a:r>
            <a:r>
              <a:rPr lang="en-US" sz="1400"/>
              <a:t> – usually a week or a month to allow comparison </a:t>
            </a:r>
          </a:p>
          <a:p>
            <a:endParaRPr lang="en-US" sz="1400" dirty="0"/>
          </a:p>
          <a:p>
            <a:pPr algn="ctr"/>
            <a:endParaRPr lang="en-US"/>
          </a:p>
        </p:txBody>
      </p:sp>
      <p:sp>
        <p:nvSpPr>
          <p:cNvPr id="5" name="TextBox 4">
            <a:extLst>
              <a:ext uri="{FF2B5EF4-FFF2-40B4-BE49-F238E27FC236}">
                <a16:creationId xmlns:a16="http://schemas.microsoft.com/office/drawing/2014/main" id="{E98528E4-1C9C-03A0-57A6-AA28E0C200D3}"/>
              </a:ext>
            </a:extLst>
          </p:cNvPr>
          <p:cNvSpPr txBox="1"/>
          <p:nvPr/>
        </p:nvSpPr>
        <p:spPr>
          <a:xfrm>
            <a:off x="413822" y="2287157"/>
            <a:ext cx="6032523"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Wages and tax</a:t>
            </a:r>
          </a:p>
          <a:p>
            <a:endParaRPr lang="en-US" sz="1400" b="1" dirty="0"/>
          </a:p>
          <a:p>
            <a:r>
              <a:rPr lang="en-US" sz="1400" dirty="0"/>
              <a:t>For most of us, the majority of our income will come from our work. We might own a business and receive income from it, or we could be employed by someone else. </a:t>
            </a:r>
          </a:p>
          <a:p>
            <a:r>
              <a:rPr lang="en-US" sz="1400" dirty="0"/>
              <a:t>When we are employed we might get paid a wage, where we earn an amount of money depending on how much we work or we could be paid a salary, where you are paid an annual amount for your work, which is usually divided into equal monthly amounts. Our gross pay is our total pay but our final take home figure is known as net pay. It is important to know what to expect for both figures.</a:t>
            </a:r>
          </a:p>
          <a:p>
            <a:r>
              <a:rPr lang="en-US" sz="1400" dirty="0"/>
              <a:t>A </a:t>
            </a:r>
            <a:r>
              <a:rPr lang="en-US" sz="1400" dirty="0" err="1"/>
              <a:t>payslip</a:t>
            </a:r>
            <a:r>
              <a:rPr lang="en-US" sz="1400" dirty="0"/>
              <a:t> is a useful means of checking we are being paid the correct amount and understanding what money is being deducted from our earnings. Nearly all employees have the legal right to receive a </a:t>
            </a:r>
            <a:r>
              <a:rPr lang="en-US" sz="1400" dirty="0" err="1"/>
              <a:t>payslip</a:t>
            </a:r>
            <a:r>
              <a:rPr lang="en-US" sz="1400" dirty="0"/>
              <a:t>, this can either be a printed or digital copy. </a:t>
            </a:r>
          </a:p>
          <a:p>
            <a:endParaRPr lang="en-US" sz="1400" dirty="0"/>
          </a:p>
          <a:p>
            <a:endParaRPr lang="en-US" sz="1400" b="1" dirty="0"/>
          </a:p>
        </p:txBody>
      </p:sp>
      <p:pic>
        <p:nvPicPr>
          <p:cNvPr id="6" name="Picture 5" descr="Your Payslip Explained - 9 key points! - Edge Tax">
            <a:extLst>
              <a:ext uri="{FF2B5EF4-FFF2-40B4-BE49-F238E27FC236}">
                <a16:creationId xmlns:a16="http://schemas.microsoft.com/office/drawing/2014/main" id="{44A54675-6EB4-1D72-89BA-BE291179B5CC}"/>
              </a:ext>
            </a:extLst>
          </p:cNvPr>
          <p:cNvPicPr>
            <a:picLocks noChangeAspect="1"/>
          </p:cNvPicPr>
          <p:nvPr/>
        </p:nvPicPr>
        <p:blipFill>
          <a:blip r:embed="rId2"/>
          <a:srcRect l="4878" t="5901" r="7122" b="-311"/>
          <a:stretch>
            <a:fillRect/>
          </a:stretch>
        </p:blipFill>
        <p:spPr>
          <a:xfrm>
            <a:off x="1022793" y="5665507"/>
            <a:ext cx="4818301" cy="3329309"/>
          </a:xfrm>
          <a:prstGeom prst="rect">
            <a:avLst/>
          </a:prstGeom>
          <a:ln>
            <a:solidFill>
              <a:schemeClr val="tx1"/>
            </a:solidFill>
          </a:ln>
        </p:spPr>
      </p:pic>
    </p:spTree>
    <p:extLst>
      <p:ext uri="{BB962C8B-B14F-4D97-AF65-F5344CB8AC3E}">
        <p14:creationId xmlns:p14="http://schemas.microsoft.com/office/powerpoint/2010/main" val="4026133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2E25298-84C4-F692-2507-5A20651C66EE}"/>
              </a:ext>
            </a:extLst>
          </p:cNvPr>
          <p:cNvSpPr txBox="1"/>
          <p:nvPr/>
        </p:nvSpPr>
        <p:spPr>
          <a:xfrm>
            <a:off x="313403" y="270387"/>
            <a:ext cx="6194322"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sz="1400" dirty="0"/>
              <a:t>It is advisable to check your payslip to ensure you have earnt the correct amount. Even if you earn a salary you may find this amount differs, for example if you had missed work due to sickness or purchased extra days of holiday, there may be reductions or you may get extra income due to overtime, commission, claiming expenses or receiving a bonus. If you receive a wage where your income will depend on the amount of hours work it is important to check you agree with the number of hours.</a:t>
            </a:r>
            <a:r>
              <a:rPr lang="en-US" sz="1400" dirty="0"/>
              <a:t>​</a:t>
            </a:r>
          </a:p>
          <a:p>
            <a:pPr rtl="0"/>
            <a:r>
              <a:rPr lang="en-GB" sz="1400" dirty="0"/>
              <a:t>It is a good idea to keep payslips to prove payments made if needed in the future. One way to do this is to create a real or virtual folder to store them.</a:t>
            </a:r>
            <a:r>
              <a:rPr lang="en-US" sz="1400" dirty="0"/>
              <a:t>​</a:t>
            </a:r>
          </a:p>
          <a:p>
            <a:endParaRPr lang="en-US" sz="1400" dirty="0"/>
          </a:p>
          <a:p>
            <a:r>
              <a:rPr lang="en-US" sz="1400"/>
              <a:t>What is a pension ?</a:t>
            </a:r>
            <a:endParaRPr lang="en-US" sz="1400" dirty="0"/>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a:p>
            <a:endParaRPr lang="en-US" sz="1400" dirty="0"/>
          </a:p>
          <a:p>
            <a:endParaRPr lang="en-US" sz="1400" dirty="0"/>
          </a:p>
          <a:p>
            <a:pPr algn="ctr"/>
            <a:endParaRPr lang="en-US"/>
          </a:p>
        </p:txBody>
      </p:sp>
      <p:sp>
        <p:nvSpPr>
          <p:cNvPr id="5" name="TextBox 4">
            <a:extLst>
              <a:ext uri="{FF2B5EF4-FFF2-40B4-BE49-F238E27FC236}">
                <a16:creationId xmlns:a16="http://schemas.microsoft.com/office/drawing/2014/main" id="{D049DECC-2550-3090-7ED5-B0BAE05AFF3A}"/>
              </a:ext>
            </a:extLst>
          </p:cNvPr>
          <p:cNvSpPr txBox="1"/>
          <p:nvPr/>
        </p:nvSpPr>
        <p:spPr>
          <a:xfrm>
            <a:off x="312753" y="4109739"/>
            <a:ext cx="4031368"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Many people now have an employer pension which both they (directly from their wages) and their employer contribute to. You usually have to ‘opt out’ of being in a pension scheme so this would be a potential deduction on a first </a:t>
            </a:r>
            <a:r>
              <a:rPr lang="en-US" sz="1400" dirty="0" err="1"/>
              <a:t>payslip</a:t>
            </a:r>
            <a:r>
              <a:rPr lang="en-US" sz="1400" dirty="0"/>
              <a:t>. When people retire they may get a cash sum and an annual amount but this will depend on how much money they have paid in and how long for. The sooner you start paying in to a pension, the bigger the amount you will get at retirement.</a:t>
            </a:r>
          </a:p>
          <a:p>
            <a:r>
              <a:rPr lang="en-US" sz="1400" dirty="0"/>
              <a:t>If you have paid national insurance (a kind of tax) you will likely also be entitled to a state pension from the government when you reach state retirement age (for most of us this will currently be 68). </a:t>
            </a:r>
          </a:p>
          <a:p>
            <a:endParaRPr lang="en-US" sz="1400" dirty="0"/>
          </a:p>
          <a:p>
            <a:r>
              <a:rPr lang="en-US" sz="1400"/>
              <a:t>2026 state pension: £241.30 per week (£12,547.60 per year).</a:t>
            </a:r>
          </a:p>
        </p:txBody>
      </p:sp>
      <p:pic>
        <p:nvPicPr>
          <p:cNvPr id="6" name="Picture 5" descr="Pensioners PNG, Vector, PSD, and Clipart With Transparent Background for  Free Download | Pngtree">
            <a:extLst>
              <a:ext uri="{FF2B5EF4-FFF2-40B4-BE49-F238E27FC236}">
                <a16:creationId xmlns:a16="http://schemas.microsoft.com/office/drawing/2014/main" id="{04D00B44-E756-6DF8-A081-6EDED5E7AA12}"/>
              </a:ext>
            </a:extLst>
          </p:cNvPr>
          <p:cNvPicPr>
            <a:picLocks noChangeAspect="1"/>
          </p:cNvPicPr>
          <p:nvPr/>
        </p:nvPicPr>
        <p:blipFill>
          <a:blip r:embed="rId2"/>
          <a:stretch>
            <a:fillRect/>
          </a:stretch>
        </p:blipFill>
        <p:spPr>
          <a:xfrm>
            <a:off x="4086531" y="4578144"/>
            <a:ext cx="2593259" cy="2593259"/>
          </a:xfrm>
          <a:prstGeom prst="rect">
            <a:avLst/>
          </a:prstGeom>
        </p:spPr>
      </p:pic>
    </p:spTree>
    <p:extLst>
      <p:ext uri="{BB962C8B-B14F-4D97-AF65-F5344CB8AC3E}">
        <p14:creationId xmlns:p14="http://schemas.microsoft.com/office/powerpoint/2010/main" val="1093605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E62342D-EE0C-0345-6C23-AA8F1FA1EE51}"/>
              </a:ext>
            </a:extLst>
          </p:cNvPr>
          <p:cNvSpPr txBox="1"/>
          <p:nvPr/>
        </p:nvSpPr>
        <p:spPr>
          <a:xfrm>
            <a:off x="341959" y="291641"/>
            <a:ext cx="6251580"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Managing money</a:t>
            </a:r>
          </a:p>
          <a:p>
            <a:r>
              <a:rPr lang="en-US" sz="1400"/>
              <a:t>___________________________________________________________________________________________________________________________________________________________________________________________________________________________</a:t>
            </a:r>
            <a:endParaRPr lang="en-US" sz="1400" dirty="0"/>
          </a:p>
          <a:p>
            <a:endParaRPr lang="en-US" dirty="0"/>
          </a:p>
        </p:txBody>
      </p:sp>
      <p:sp>
        <p:nvSpPr>
          <p:cNvPr id="5" name="TextBox 4">
            <a:extLst>
              <a:ext uri="{FF2B5EF4-FFF2-40B4-BE49-F238E27FC236}">
                <a16:creationId xmlns:a16="http://schemas.microsoft.com/office/drawing/2014/main" id="{3F995678-4967-92AC-71E3-A271269BDAE6}"/>
              </a:ext>
            </a:extLst>
          </p:cNvPr>
          <p:cNvSpPr txBox="1"/>
          <p:nvPr/>
        </p:nvSpPr>
        <p:spPr>
          <a:xfrm>
            <a:off x="337984" y="1524000"/>
            <a:ext cx="3429000" cy="18774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In the same way that we should all budget for things (rent, car, clothes, food etc.) the government must also have a yearly financial plan on what it is going to spend money on.</a:t>
            </a:r>
            <a:r>
              <a:rPr sz="1400"/>
              <a:t>​</a:t>
            </a:r>
            <a:br>
              <a:rPr sz="1400" dirty="0"/>
            </a:br>
            <a:r>
              <a:rPr lang="en-US" sz="1400"/>
              <a:t>The government collects money through </a:t>
            </a:r>
            <a:r>
              <a:rPr lang="en-US" sz="1400" b="1"/>
              <a:t>tax.</a:t>
            </a:r>
          </a:p>
          <a:p>
            <a:pPr algn="ctr"/>
            <a:endParaRPr lang="en-US"/>
          </a:p>
        </p:txBody>
      </p:sp>
      <p:pic>
        <p:nvPicPr>
          <p:cNvPr id="6" name="Picture 5" descr="Pension Tax Relief in the United Kingdom - UK Pension Help">
            <a:extLst>
              <a:ext uri="{FF2B5EF4-FFF2-40B4-BE49-F238E27FC236}">
                <a16:creationId xmlns:a16="http://schemas.microsoft.com/office/drawing/2014/main" id="{DFE3999D-E6B9-FB37-4139-F22FB0D0E585}"/>
              </a:ext>
            </a:extLst>
          </p:cNvPr>
          <p:cNvPicPr>
            <a:picLocks noChangeAspect="1"/>
          </p:cNvPicPr>
          <p:nvPr/>
        </p:nvPicPr>
        <p:blipFill>
          <a:blip r:embed="rId2"/>
          <a:stretch>
            <a:fillRect/>
          </a:stretch>
        </p:blipFill>
        <p:spPr>
          <a:xfrm>
            <a:off x="4077929" y="1227495"/>
            <a:ext cx="2684207" cy="2178460"/>
          </a:xfrm>
          <a:prstGeom prst="rect">
            <a:avLst/>
          </a:prstGeom>
        </p:spPr>
      </p:pic>
      <p:sp>
        <p:nvSpPr>
          <p:cNvPr id="7" name="Oval 6">
            <a:extLst>
              <a:ext uri="{FF2B5EF4-FFF2-40B4-BE49-F238E27FC236}">
                <a16:creationId xmlns:a16="http://schemas.microsoft.com/office/drawing/2014/main" id="{3155E408-33D4-2E2C-0595-84CEADAC611D}"/>
              </a:ext>
            </a:extLst>
          </p:cNvPr>
          <p:cNvSpPr/>
          <p:nvPr/>
        </p:nvSpPr>
        <p:spPr>
          <a:xfrm>
            <a:off x="2242188" y="5240449"/>
            <a:ext cx="2057400" cy="1304364"/>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29B8F90-11B2-C82D-04D3-B920B14E1E35}"/>
              </a:ext>
            </a:extLst>
          </p:cNvPr>
          <p:cNvSpPr txBox="1"/>
          <p:nvPr/>
        </p:nvSpPr>
        <p:spPr>
          <a:xfrm>
            <a:off x="2581834" y="5636920"/>
            <a:ext cx="138504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t>How is tax money spe</a:t>
            </a:r>
            <a:r>
              <a:rPr lang="en-US" sz="1400"/>
              <a:t>nt ?</a:t>
            </a:r>
            <a:endParaRPr lang="en-US"/>
          </a:p>
        </p:txBody>
      </p:sp>
    </p:spTree>
    <p:extLst>
      <p:ext uri="{BB962C8B-B14F-4D97-AF65-F5344CB8AC3E}">
        <p14:creationId xmlns:p14="http://schemas.microsoft.com/office/powerpoint/2010/main" val="3021121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our big decisions for the 2025 Spending Review | Institute for Fiscal  Studies">
            <a:extLst>
              <a:ext uri="{FF2B5EF4-FFF2-40B4-BE49-F238E27FC236}">
                <a16:creationId xmlns:a16="http://schemas.microsoft.com/office/drawing/2014/main" id="{645BD58C-6AFF-490B-A6E7-7A616B16AA3B}"/>
              </a:ext>
            </a:extLst>
          </p:cNvPr>
          <p:cNvPicPr>
            <a:picLocks noChangeAspect="1"/>
          </p:cNvPicPr>
          <p:nvPr/>
        </p:nvPicPr>
        <p:blipFill>
          <a:blip r:embed="rId2"/>
          <a:srcRect r="-143" b="-198"/>
          <a:stretch>
            <a:fillRect/>
          </a:stretch>
        </p:blipFill>
        <p:spPr>
          <a:xfrm>
            <a:off x="166688" y="798410"/>
            <a:ext cx="6533932" cy="4705141"/>
          </a:xfrm>
          <a:prstGeom prst="rect">
            <a:avLst/>
          </a:prstGeom>
        </p:spPr>
      </p:pic>
      <p:sp>
        <p:nvSpPr>
          <p:cNvPr id="5" name="TextBox 4">
            <a:extLst>
              <a:ext uri="{FF2B5EF4-FFF2-40B4-BE49-F238E27FC236}">
                <a16:creationId xmlns:a16="http://schemas.microsoft.com/office/drawing/2014/main" id="{3E062B39-8158-ADD6-4A04-BDDC8F687512}"/>
              </a:ext>
            </a:extLst>
          </p:cNvPr>
          <p:cNvSpPr txBox="1"/>
          <p:nvPr/>
        </p:nvSpPr>
        <p:spPr>
          <a:xfrm>
            <a:off x="322729" y="282388"/>
            <a:ext cx="235323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Government spending 2025</a:t>
            </a:r>
          </a:p>
        </p:txBody>
      </p:sp>
      <p:sp>
        <p:nvSpPr>
          <p:cNvPr id="6" name="TextBox 5">
            <a:extLst>
              <a:ext uri="{FF2B5EF4-FFF2-40B4-BE49-F238E27FC236}">
                <a16:creationId xmlns:a16="http://schemas.microsoft.com/office/drawing/2014/main" id="{E0A2CE87-F7BB-A4EA-2F35-22AF0BEE76E9}"/>
              </a:ext>
            </a:extLst>
          </p:cNvPr>
          <p:cNvSpPr txBox="1"/>
          <p:nvPr/>
        </p:nvSpPr>
        <p:spPr>
          <a:xfrm>
            <a:off x="443753" y="6024282"/>
            <a:ext cx="6024282" cy="2462213"/>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Should we spend more or less on</a:t>
            </a:r>
            <a:r>
              <a:rPr lang="en-US" sz="1400"/>
              <a:t> each category ?</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Tree>
    <p:extLst>
      <p:ext uri="{BB962C8B-B14F-4D97-AF65-F5344CB8AC3E}">
        <p14:creationId xmlns:p14="http://schemas.microsoft.com/office/powerpoint/2010/main" val="28861899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A3DB05D-8B51-EE33-58EB-D712ED7E5C64}"/>
              </a:ext>
            </a:extLst>
          </p:cNvPr>
          <p:cNvSpPr txBox="1"/>
          <p:nvPr/>
        </p:nvSpPr>
        <p:spPr>
          <a:xfrm>
            <a:off x="313403" y="577645"/>
            <a:ext cx="5911645" cy="51090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rtl="0">
              <a:buFont typeface=""/>
              <a:buChar char="•"/>
            </a:pPr>
            <a:r>
              <a:rPr lang="en-US" sz="1400" dirty="0"/>
              <a:t>Income Tax – It’s the money you pay based on how much you earn, usually from a job.​</a:t>
            </a:r>
          </a:p>
          <a:p>
            <a:pPr marL="228600" indent="-228600" rtl="0">
              <a:buFont typeface=""/>
              <a:buChar char="•"/>
            </a:pPr>
            <a:r>
              <a:rPr lang="en-US" sz="1400"/>
              <a:t>VAT (Value Added Tax) – Added to most goods and services you buy.​</a:t>
            </a:r>
            <a:endParaRPr lang="en-US" sz="1400" dirty="0"/>
          </a:p>
          <a:p>
            <a:pPr marL="228600" indent="-228600" rtl="0">
              <a:buFont typeface=""/>
              <a:buChar char="•"/>
            </a:pPr>
            <a:r>
              <a:rPr lang="en-US" sz="1400"/>
              <a:t>National Insurance – Helps fund state pensions and benefits.​</a:t>
            </a:r>
            <a:endParaRPr lang="en-US" sz="1400" dirty="0"/>
          </a:p>
          <a:p>
            <a:pPr marL="228600" indent="-228600" rtl="0">
              <a:buFont typeface=""/>
              <a:buChar char="•"/>
            </a:pPr>
            <a:r>
              <a:rPr lang="en-US" sz="1400"/>
              <a:t>Council Tax – Paid to local councils to fund local services.​</a:t>
            </a:r>
            <a:endParaRPr lang="en-US" sz="1400" dirty="0"/>
          </a:p>
          <a:p>
            <a:pPr marL="228600" indent="-228600" rtl="0">
              <a:buFont typeface=""/>
              <a:buChar char="•"/>
            </a:pPr>
            <a:r>
              <a:rPr lang="en-US" sz="1400"/>
              <a:t>Corporation Tax – Paid by businesses on their profits.​</a:t>
            </a:r>
            <a:endParaRPr lang="en-US" sz="1400" dirty="0"/>
          </a:p>
          <a:p>
            <a:pPr marL="228600" indent="-228600" rtl="0">
              <a:buFont typeface=""/>
              <a:buChar char="•"/>
            </a:pPr>
            <a:r>
              <a:rPr lang="en-US" sz="1400" dirty="0"/>
              <a:t>Excise Duty – Taxes on specific goods such as alcohol, tobacco and fuel.​</a:t>
            </a:r>
          </a:p>
          <a:p>
            <a:pPr marL="228600" indent="-228600" rtl="0">
              <a:buFont typeface=""/>
              <a:buChar char="•"/>
            </a:pPr>
            <a:r>
              <a:rPr lang="en-GB" sz="1400"/>
              <a:t>Capital Gains Tax – A</a:t>
            </a:r>
            <a:r>
              <a:rPr lang="en-US" sz="1400"/>
              <a:t> tax on profits made when selling assets such as property (excluding main home) or shares.​</a:t>
            </a:r>
            <a:endParaRPr lang="en-US" sz="1400" dirty="0"/>
          </a:p>
          <a:p>
            <a:pPr marL="228600" indent="-228600" rtl="0">
              <a:buFont typeface=""/>
              <a:buChar char="•"/>
            </a:pPr>
            <a:r>
              <a:rPr lang="en-US" sz="1400"/>
              <a:t>Road Tax – A tax you must pay on your vehicle before you are allowed to drive it on the road. ​</a:t>
            </a:r>
            <a:endParaRPr lang="en-US" sz="1400" dirty="0"/>
          </a:p>
          <a:p>
            <a:pPr marL="228600" indent="-228600" rtl="0">
              <a:buFont typeface=""/>
              <a:buChar char="•"/>
            </a:pPr>
            <a:r>
              <a:rPr lang="en-US" sz="1400" dirty="0"/>
              <a:t>Air Passenger Duty – A tax added to the price of a plane ticket for flights departing from the UK.​</a:t>
            </a:r>
          </a:p>
          <a:p>
            <a:pPr marL="228600" indent="-228600" rtl="0">
              <a:buFont typeface=""/>
              <a:buChar char="•"/>
            </a:pPr>
            <a:r>
              <a:rPr lang="en-US" sz="1400"/>
              <a:t>Dividend Tax – A tax on income earned from shares.​</a:t>
            </a:r>
            <a:endParaRPr lang="en-US" sz="1400" dirty="0"/>
          </a:p>
          <a:p>
            <a:pPr marL="228600" indent="-228600" rtl="0">
              <a:buFont typeface=""/>
              <a:buChar char="•"/>
            </a:pPr>
            <a:r>
              <a:rPr lang="en-US" sz="1400" dirty="0"/>
              <a:t>Insurance Premium Tax – A tax added to insurance policies like home, car and travel insurance.​</a:t>
            </a:r>
          </a:p>
          <a:p>
            <a:pPr marL="228600" indent="-228600" rtl="0">
              <a:buFont typeface=""/>
              <a:buChar char="•"/>
            </a:pPr>
            <a:r>
              <a:rPr lang="en-US" sz="1400"/>
              <a:t>Landfill Tax – A tax on waste sent to landfill designed to encourage recycling. ​</a:t>
            </a:r>
            <a:endParaRPr lang="en-US" sz="1400" dirty="0"/>
          </a:p>
          <a:p>
            <a:pPr marL="228600" indent="-228600" rtl="0">
              <a:buFont typeface=""/>
              <a:buChar char="•"/>
            </a:pPr>
            <a:r>
              <a:rPr lang="en-US" sz="1400" dirty="0"/>
              <a:t>Plastic Packaging Tax – A tax on plastic packaging that contains at least 30% recycles material aimed at reducing plastic waste.​</a:t>
            </a:r>
          </a:p>
          <a:p>
            <a:pPr marL="228600" indent="-228600" rtl="0">
              <a:buFont typeface=""/>
              <a:buChar char="•"/>
            </a:pPr>
            <a:r>
              <a:rPr lang="en-US" sz="1400"/>
              <a:t>Stamp Duty Land Tax – Tax on property purchases in the Uk.</a:t>
            </a:r>
          </a:p>
          <a:p>
            <a:pPr algn="ctr"/>
            <a:endParaRPr lang="en-US"/>
          </a:p>
        </p:txBody>
      </p:sp>
      <p:sp>
        <p:nvSpPr>
          <p:cNvPr id="5" name="TextBox 4">
            <a:extLst>
              <a:ext uri="{FF2B5EF4-FFF2-40B4-BE49-F238E27FC236}">
                <a16:creationId xmlns:a16="http://schemas.microsoft.com/office/drawing/2014/main" id="{1D856A57-E0AF-2DD3-E335-7CAAABE87E23}"/>
              </a:ext>
            </a:extLst>
          </p:cNvPr>
          <p:cNvSpPr txBox="1"/>
          <p:nvPr/>
        </p:nvSpPr>
        <p:spPr>
          <a:xfrm>
            <a:off x="484094" y="255493"/>
            <a:ext cx="336176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Types of tax</a:t>
            </a:r>
          </a:p>
        </p:txBody>
      </p:sp>
      <p:sp>
        <p:nvSpPr>
          <p:cNvPr id="6" name="TextBox 5">
            <a:extLst>
              <a:ext uri="{FF2B5EF4-FFF2-40B4-BE49-F238E27FC236}">
                <a16:creationId xmlns:a16="http://schemas.microsoft.com/office/drawing/2014/main" id="{2FA616E2-75B6-36D1-5498-2F082951845A}"/>
              </a:ext>
            </a:extLst>
          </p:cNvPr>
          <p:cNvSpPr txBox="1"/>
          <p:nvPr/>
        </p:nvSpPr>
        <p:spPr>
          <a:xfrm>
            <a:off x="313403" y="5690419"/>
            <a:ext cx="6231193"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dirty="0"/>
              <a:t>Income tax is taken from people’s earnings. If you have a job, it automatically gets deducted from your wage and if you are self-employed you have to complete a self-assessment tax return (you say how much </a:t>
            </a:r>
            <a:r>
              <a:rPr lang="en-GB" sz="1400"/>
              <a:t>money you have made that year).​ In the UK, the more someone earns the more tax they pay.​ This system is known as progressive taxation. Those with higher incomes contribute more to public services. ​Some people with lower incomes may pay little or no income tax. For example, someone earning £12,570 per year would pay £0 whilst someone </a:t>
            </a:r>
            <a:r>
              <a:rPr lang="en-GB" sz="1400" dirty="0"/>
              <a:t>earning £30,000 per year would pay around £3,486.​</a:t>
            </a:r>
          </a:p>
          <a:p>
            <a:endParaRPr lang="en-GB" sz="1400" dirty="0"/>
          </a:p>
          <a:p>
            <a:pPr algn="ctr"/>
            <a:r>
              <a:rPr lang="en-US" sz="1400"/>
              <a:t>2026/27 Income Tax Thresholds (England, Wales, NI) </a:t>
            </a:r>
          </a:p>
          <a:p>
            <a:pPr algn="ctr"/>
            <a:r>
              <a:rPr lang="en-US" sz="1400"/>
              <a:t>Personal Allowance: £0 – £12,570 (0% tax)</a:t>
            </a:r>
          </a:p>
          <a:p>
            <a:pPr algn="ctr"/>
            <a:r>
              <a:rPr lang="en-US" sz="1400"/>
              <a:t>Basic Rate: £12,571 – £50,270 (20% tax)</a:t>
            </a:r>
          </a:p>
          <a:p>
            <a:pPr algn="ctr"/>
            <a:r>
              <a:rPr lang="en-US" sz="1400"/>
              <a:t>Higher Rate: £50,271 – £125,140 (40% tax)</a:t>
            </a:r>
          </a:p>
          <a:p>
            <a:pPr algn="ctr"/>
            <a:r>
              <a:rPr lang="en-US" sz="1400"/>
              <a:t>Additional Rate: Over £125,140 (45% tax) </a:t>
            </a:r>
          </a:p>
          <a:p>
            <a:pPr algn="ctr"/>
            <a:endParaRPr lang="en-US" dirty="0"/>
          </a:p>
        </p:txBody>
      </p:sp>
    </p:spTree>
    <p:extLst>
      <p:ext uri="{BB962C8B-B14F-4D97-AF65-F5344CB8AC3E}">
        <p14:creationId xmlns:p14="http://schemas.microsoft.com/office/powerpoint/2010/main" val="6500782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On-screen Show (4:3)</PresentationFormat>
  <Paragraphs>0</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255</cp:revision>
  <dcterms:created xsi:type="dcterms:W3CDTF">2026-05-10T18:36:15Z</dcterms:created>
  <dcterms:modified xsi:type="dcterms:W3CDTF">2026-06-26T09:02:59Z</dcterms:modified>
</cp:coreProperties>
</file>