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306" r:id="rId3"/>
    <p:sldId id="281" r:id="rId4"/>
    <p:sldId id="282" r:id="rId5"/>
    <p:sldId id="283" r:id="rId6"/>
    <p:sldId id="284" r:id="rId7"/>
    <p:sldId id="285" r:id="rId8"/>
    <p:sldId id="287"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03" r:id="rId25"/>
    <p:sldId id="304" r:id="rId26"/>
    <p:sldId id="305" r:id="rId27"/>
    <p:sldId id="286" r:id="rId28"/>
    <p:sldId id="280" r:id="rId29"/>
    <p:sldId id="279" r:id="rId30"/>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A274B2-AF78-AD0E-CB75-F2F06ECB32FC}" v="34" dt="2026-06-18T14:15:20.6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microsoft.com/office/2015/10/relationships/revisionInfo" Target="revisionInfo.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57250" y="1496484"/>
            <a:ext cx="5143500" cy="3183467"/>
          </a:xfrm>
        </p:spPr>
        <p:txBody>
          <a:bodyPr anchor="b"/>
          <a:lstStyle>
            <a:lvl1pPr algn="ctr">
              <a:defRPr sz="3375"/>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3375"/>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350">
                <a:solidFill>
                  <a:schemeClr val="tx1">
                    <a:tint val="82000"/>
                  </a:schemeClr>
                </a:solidFill>
              </a:defRPr>
            </a:lvl1pPr>
            <a:lvl2pPr marL="257175" indent="0">
              <a:buNone/>
              <a:defRPr sz="1125">
                <a:solidFill>
                  <a:schemeClr val="tx1">
                    <a:tint val="82000"/>
                  </a:schemeClr>
                </a:solidFill>
              </a:defRPr>
            </a:lvl2pPr>
            <a:lvl3pPr marL="514350" indent="0">
              <a:buNone/>
              <a:defRPr sz="1013">
                <a:solidFill>
                  <a:schemeClr val="tx1">
                    <a:tint val="82000"/>
                  </a:schemeClr>
                </a:solidFill>
              </a:defRPr>
            </a:lvl3pPr>
            <a:lvl4pPr marL="771525" indent="0">
              <a:buNone/>
              <a:defRPr sz="900">
                <a:solidFill>
                  <a:schemeClr val="tx1">
                    <a:tint val="82000"/>
                  </a:schemeClr>
                </a:solidFill>
              </a:defRPr>
            </a:lvl4pPr>
            <a:lvl5pPr marL="1028700" indent="0">
              <a:buNone/>
              <a:defRPr sz="900">
                <a:solidFill>
                  <a:schemeClr val="tx1">
                    <a:tint val="82000"/>
                  </a:schemeClr>
                </a:solidFill>
              </a:defRPr>
            </a:lvl5pPr>
            <a:lvl6pPr marL="1285875" indent="0">
              <a:buNone/>
              <a:defRPr sz="900">
                <a:solidFill>
                  <a:schemeClr val="tx1">
                    <a:tint val="82000"/>
                  </a:schemeClr>
                </a:solidFill>
              </a:defRPr>
            </a:lvl6pPr>
            <a:lvl7pPr marL="1543050" indent="0">
              <a:buNone/>
              <a:defRPr sz="900">
                <a:solidFill>
                  <a:schemeClr val="tx1">
                    <a:tint val="82000"/>
                  </a:schemeClr>
                </a:solidFill>
              </a:defRPr>
            </a:lvl7pPr>
            <a:lvl8pPr marL="1800225" indent="0">
              <a:buNone/>
              <a:defRPr sz="900">
                <a:solidFill>
                  <a:schemeClr val="tx1">
                    <a:tint val="82000"/>
                  </a:schemeClr>
                </a:solidFill>
              </a:defRPr>
            </a:lvl8pPr>
            <a:lvl9pPr marL="2057400" indent="0">
              <a:buNone/>
              <a:defRPr sz="9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6/26/2026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6/26/2026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6/26/2026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18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1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675">
                <a:solidFill>
                  <a:schemeClr val="tx1">
                    <a:tint val="82000"/>
                  </a:schemeClr>
                </a:solidFill>
              </a:defRPr>
            </a:lvl1pPr>
          </a:lstStyle>
          <a:p>
            <a:fld id="{846CE7D5-CF57-46EF-B807-FDD0502418D4}" type="datetimeFigureOut">
              <a:rPr lang="en-US" smtClean="0"/>
              <a:t>6/26/2026</a:t>
            </a:fld>
            <a:endParaRPr 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675">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675">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6.jpeg"/><Relationship Id="rId7" Type="http://schemas.openxmlformats.org/officeDocument/2006/relationships/image" Target="../media/image40.jpeg"/><Relationship Id="rId12" Type="http://schemas.openxmlformats.org/officeDocument/2006/relationships/image" Target="../media/image45.jpeg"/><Relationship Id="rId2"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image" Target="../media/image39.jpeg"/><Relationship Id="rId11" Type="http://schemas.openxmlformats.org/officeDocument/2006/relationships/image" Target="../media/image44.jpeg"/><Relationship Id="rId5" Type="http://schemas.openxmlformats.org/officeDocument/2006/relationships/image" Target="../media/image38.jpeg"/><Relationship Id="rId10" Type="http://schemas.openxmlformats.org/officeDocument/2006/relationships/image" Target="../media/image43.jpeg"/><Relationship Id="rId4" Type="http://schemas.openxmlformats.org/officeDocument/2006/relationships/image" Target="../media/image37.jpeg"/><Relationship Id="rId9" Type="http://schemas.openxmlformats.org/officeDocument/2006/relationships/image" Target="../media/image42.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282AF0C-BE15-D0E1-760D-FEFB0CFF8587}"/>
              </a:ext>
            </a:extLst>
          </p:cNvPr>
          <p:cNvSpPr txBox="1"/>
          <p:nvPr/>
        </p:nvSpPr>
        <p:spPr>
          <a:xfrm>
            <a:off x="462810" y="406711"/>
            <a:ext cx="5932380" cy="2308324"/>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a:t>YEAR 9</a:t>
            </a:r>
          </a:p>
          <a:p>
            <a:pPr algn="ctr"/>
            <a:r>
              <a:rPr lang="en-US" sz="3600" b="1"/>
              <a:t>PERSONAL DEVELOPMENT </a:t>
            </a:r>
          </a:p>
          <a:p>
            <a:pPr algn="ctr"/>
            <a:endParaRPr lang="en-US" sz="3600" b="1"/>
          </a:p>
          <a:p>
            <a:pPr algn="ctr"/>
            <a:r>
              <a:rPr lang="en-US" sz="3600" b="1"/>
              <a:t>8. CITIZENSHIP</a:t>
            </a:r>
          </a:p>
        </p:txBody>
      </p:sp>
      <p:sp>
        <p:nvSpPr>
          <p:cNvPr id="5" name="TextBox 4">
            <a:extLst>
              <a:ext uri="{FF2B5EF4-FFF2-40B4-BE49-F238E27FC236}">
                <a16:creationId xmlns:a16="http://schemas.microsoft.com/office/drawing/2014/main" id="{CAE3FF3C-AE9D-3EF9-BC8F-C513604D6767}"/>
              </a:ext>
            </a:extLst>
          </p:cNvPr>
          <p:cNvSpPr txBox="1"/>
          <p:nvPr/>
        </p:nvSpPr>
        <p:spPr>
          <a:xfrm>
            <a:off x="462810" y="7082392"/>
            <a:ext cx="5932379" cy="1754326"/>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NAME: </a:t>
            </a:r>
          </a:p>
          <a:p>
            <a:endParaRPr lang="en-US" b="1"/>
          </a:p>
          <a:p>
            <a:r>
              <a:rPr lang="en-US" b="1"/>
              <a:t>CLASS: </a:t>
            </a:r>
          </a:p>
          <a:p>
            <a:endParaRPr lang="en-US" b="1"/>
          </a:p>
          <a:p>
            <a:r>
              <a:rPr lang="en-US" b="1"/>
              <a:t>TEACHER: </a:t>
            </a:r>
          </a:p>
          <a:p>
            <a:endParaRPr lang="en-US"/>
          </a:p>
        </p:txBody>
      </p:sp>
      <p:pic>
        <p:nvPicPr>
          <p:cNvPr id="7" name="Picture 6" descr="Greenbank High School Employees, Location, Alumni | LinkedIn">
            <a:extLst>
              <a:ext uri="{FF2B5EF4-FFF2-40B4-BE49-F238E27FC236}">
                <a16:creationId xmlns:a16="http://schemas.microsoft.com/office/drawing/2014/main" id="{15C52024-8C43-9284-CF95-C8DB173C14C5}"/>
              </a:ext>
            </a:extLst>
          </p:cNvPr>
          <p:cNvPicPr>
            <a:picLocks noChangeAspect="1"/>
          </p:cNvPicPr>
          <p:nvPr/>
        </p:nvPicPr>
        <p:blipFill>
          <a:blip r:embed="rId2"/>
          <a:stretch>
            <a:fillRect/>
          </a:stretch>
        </p:blipFill>
        <p:spPr>
          <a:xfrm>
            <a:off x="5079746" y="7305031"/>
            <a:ext cx="1312580" cy="1307790"/>
          </a:xfrm>
          <a:prstGeom prst="rect">
            <a:avLst/>
          </a:prstGeom>
        </p:spPr>
      </p:pic>
      <p:sp>
        <p:nvSpPr>
          <p:cNvPr id="2" name="Slide Number Placeholder 1">
            <a:extLst>
              <a:ext uri="{FF2B5EF4-FFF2-40B4-BE49-F238E27FC236}">
                <a16:creationId xmlns:a16="http://schemas.microsoft.com/office/drawing/2014/main" id="{2E3A6BFB-1FCC-6681-8D60-2FE528954CC1}"/>
              </a:ext>
            </a:extLst>
          </p:cNvPr>
          <p:cNvSpPr>
            <a:spLocks noGrp="1"/>
          </p:cNvSpPr>
          <p:nvPr>
            <p:ph type="sldNum" sz="quarter" idx="12"/>
          </p:nvPr>
        </p:nvSpPr>
        <p:spPr/>
        <p:txBody>
          <a:bodyPr/>
          <a:lstStyle/>
          <a:p>
            <a:fld id="{330EA680-D336-4FF7-8B7A-9848BB0A1C32}" type="slidenum">
              <a:rPr lang="en-US" smtClean="0"/>
              <a:t>1</a:t>
            </a:fld>
            <a:endParaRPr lang="en-US"/>
          </a:p>
        </p:txBody>
      </p:sp>
      <p:pic>
        <p:nvPicPr>
          <p:cNvPr id="3" name="Picture 2" descr="British Citizenship&quot; Images – Browse 1,072 Stock Photos, Vectors, and Video  | Adobe Stock">
            <a:extLst>
              <a:ext uri="{FF2B5EF4-FFF2-40B4-BE49-F238E27FC236}">
                <a16:creationId xmlns:a16="http://schemas.microsoft.com/office/drawing/2014/main" id="{7A943E76-04E5-D515-292E-E7296B95F192}"/>
              </a:ext>
            </a:extLst>
          </p:cNvPr>
          <p:cNvPicPr>
            <a:picLocks noChangeAspect="1"/>
          </p:cNvPicPr>
          <p:nvPr/>
        </p:nvPicPr>
        <p:blipFill>
          <a:blip r:embed="rId3"/>
          <a:stretch>
            <a:fillRect/>
          </a:stretch>
        </p:blipFill>
        <p:spPr>
          <a:xfrm>
            <a:off x="958326" y="3144800"/>
            <a:ext cx="4936265" cy="3256777"/>
          </a:xfrm>
          <a:prstGeom prst="rect">
            <a:avLst/>
          </a:prstGeom>
        </p:spPr>
      </p:pic>
    </p:spTree>
    <p:extLst>
      <p:ext uri="{BB962C8B-B14F-4D97-AF65-F5344CB8AC3E}">
        <p14:creationId xmlns:p14="http://schemas.microsoft.com/office/powerpoint/2010/main" val="2305652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2F809A2-9955-576D-68E6-4E917536A9CE}"/>
              </a:ext>
            </a:extLst>
          </p:cNvPr>
          <p:cNvSpPr txBox="1"/>
          <p:nvPr/>
        </p:nvSpPr>
        <p:spPr>
          <a:xfrm>
            <a:off x="324365" y="154459"/>
            <a:ext cx="4432986" cy="236988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GB" sz="1400"/>
              <a:t>The government is:</a:t>
            </a:r>
            <a:r>
              <a:rPr lang="en-US" sz="1400"/>
              <a:t>​</a:t>
            </a:r>
          </a:p>
          <a:p>
            <a:pPr marL="571500" indent="-571500" rtl="0">
              <a:buFont typeface="Arial,Sans-Serif"/>
              <a:buChar char="•"/>
            </a:pPr>
            <a:r>
              <a:rPr lang="en-GB" sz="1400"/>
              <a:t>The Prime Minster</a:t>
            </a:r>
            <a:r>
              <a:rPr lang="en-US" sz="1400"/>
              <a:t>​</a:t>
            </a:r>
          </a:p>
          <a:p>
            <a:pPr marL="571500" indent="-571500" rtl="0">
              <a:buFont typeface="Arial,Sans-Serif"/>
              <a:buChar char="•"/>
            </a:pPr>
            <a:r>
              <a:rPr lang="en-GB" sz="1400"/>
              <a:t>The Cabinet and junior ministers.</a:t>
            </a:r>
            <a:r>
              <a:rPr lang="en-US" sz="1400"/>
              <a:t>​</a:t>
            </a:r>
          </a:p>
          <a:p>
            <a:pPr rtl="0"/>
            <a:r>
              <a:rPr lang="en-GB" sz="1400"/>
              <a:t>​</a:t>
            </a:r>
          </a:p>
          <a:p>
            <a:pPr rtl="0"/>
            <a:r>
              <a:rPr lang="en-GB" sz="1400"/>
              <a:t>After a general election, the political party with the most MP’s elected forms the government. The leader of this party becomes the Prime Minster. They choose members of both Houses to become minsters, in charge of managing the UK.</a:t>
            </a:r>
            <a:r>
              <a:rPr lang="en-US"/>
              <a:t>​</a:t>
            </a:r>
          </a:p>
          <a:p>
            <a:pPr algn="ctr"/>
            <a:endParaRPr lang="en-US"/>
          </a:p>
        </p:txBody>
      </p:sp>
      <p:pic>
        <p:nvPicPr>
          <p:cNvPr id="5" name="Picture 4" descr="472 10 Downing Street Stock Vectors and Vector Art | Shutterstock">
            <a:extLst>
              <a:ext uri="{FF2B5EF4-FFF2-40B4-BE49-F238E27FC236}">
                <a16:creationId xmlns:a16="http://schemas.microsoft.com/office/drawing/2014/main" id="{09B29E94-D84B-9B94-7083-0A2AAB88B32C}"/>
              </a:ext>
            </a:extLst>
          </p:cNvPr>
          <p:cNvPicPr>
            <a:picLocks noChangeAspect="1"/>
          </p:cNvPicPr>
          <p:nvPr/>
        </p:nvPicPr>
        <p:blipFill>
          <a:blip r:embed="rId2"/>
          <a:srcRect r="1266" b="5780"/>
          <a:stretch>
            <a:fillRect/>
          </a:stretch>
        </p:blipFill>
        <p:spPr>
          <a:xfrm>
            <a:off x="4841535" y="350462"/>
            <a:ext cx="1694986" cy="1587969"/>
          </a:xfrm>
          <a:prstGeom prst="rect">
            <a:avLst/>
          </a:prstGeom>
        </p:spPr>
      </p:pic>
      <p:sp>
        <p:nvSpPr>
          <p:cNvPr id="6" name="TextBox 5">
            <a:extLst>
              <a:ext uri="{FF2B5EF4-FFF2-40B4-BE49-F238E27FC236}">
                <a16:creationId xmlns:a16="http://schemas.microsoft.com/office/drawing/2014/main" id="{C75234E5-BA76-AA92-F579-F364451DBFFA}"/>
              </a:ext>
            </a:extLst>
          </p:cNvPr>
          <p:cNvSpPr txBox="1"/>
          <p:nvPr/>
        </p:nvSpPr>
        <p:spPr>
          <a:xfrm>
            <a:off x="327195" y="2286000"/>
            <a:ext cx="6212334" cy="29546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r>
              <a:rPr sz="1400"/>
              <a:t>​</a:t>
            </a:r>
            <a:r>
              <a:rPr lang="en-US" sz="1400"/>
              <a:t>____________________________________</a:t>
            </a:r>
          </a:p>
          <a:p>
            <a:pPr algn="ctr"/>
            <a:endParaRPr lang="en-US"/>
          </a:p>
        </p:txBody>
      </p:sp>
      <p:sp>
        <p:nvSpPr>
          <p:cNvPr id="3" name="TextBox 2">
            <a:extLst>
              <a:ext uri="{FF2B5EF4-FFF2-40B4-BE49-F238E27FC236}">
                <a16:creationId xmlns:a16="http://schemas.microsoft.com/office/drawing/2014/main" id="{A6A697F1-D5A2-118D-DC36-F471C6C16089}"/>
              </a:ext>
            </a:extLst>
          </p:cNvPr>
          <p:cNvSpPr txBox="1"/>
          <p:nvPr/>
        </p:nvSpPr>
        <p:spPr>
          <a:xfrm>
            <a:off x="328103" y="5230136"/>
            <a:ext cx="6069437"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t>How does our government </a:t>
            </a:r>
            <a:r>
              <a:rPr lang="en-US" sz="1400" b="1"/>
              <a:t>work ?</a:t>
            </a:r>
          </a:p>
          <a:p>
            <a:endParaRPr lang="en-US" sz="1400" b="1" dirty="0"/>
          </a:p>
          <a:p>
            <a:r>
              <a:rPr lang="en-US" sz="1400" b="1" dirty="0"/>
              <a:t>Voting</a:t>
            </a:r>
            <a:r>
              <a:rPr lang="en-US" sz="1400" dirty="0"/>
              <a:t> is a method for a group, such as a meeting, in order to make a collective decision or express an opinion usually following discussions, debates or election campaigns.</a:t>
            </a:r>
          </a:p>
          <a:p>
            <a:r>
              <a:rPr lang="en-US" sz="1400" b="1"/>
              <a:t>Elections</a:t>
            </a:r>
            <a:r>
              <a:rPr lang="en-US" sz="1400"/>
              <a:t> are formal group decision-making process by which a population chooses an individual or multiple individuals to hold public office.</a:t>
            </a:r>
            <a:endParaRPr lang="en-US" sz="1400" dirty="0"/>
          </a:p>
          <a:p>
            <a:r>
              <a:rPr lang="en-US" sz="1400" b="1" dirty="0"/>
              <a:t>Political campaigns</a:t>
            </a:r>
            <a:r>
              <a:rPr lang="en-US" sz="1400" dirty="0"/>
              <a:t> are organized efforts which seeks to influence the decision making progress within a specific group.</a:t>
            </a:r>
          </a:p>
          <a:p>
            <a:endParaRPr lang="en-US" sz="1400" b="1" dirty="0"/>
          </a:p>
        </p:txBody>
      </p:sp>
      <p:pic>
        <p:nvPicPr>
          <p:cNvPr id="7" name="Picture 6" descr="29,200+ Uk Government Stock Illustrations, Royalty-Free Vector Graphics &amp; Clip  Art - iStock | Home office uk government, Uk government budget, Uk  government crest">
            <a:extLst>
              <a:ext uri="{FF2B5EF4-FFF2-40B4-BE49-F238E27FC236}">
                <a16:creationId xmlns:a16="http://schemas.microsoft.com/office/drawing/2014/main" id="{BA01591E-315C-1584-FD56-EEA905BC2327}"/>
              </a:ext>
            </a:extLst>
          </p:cNvPr>
          <p:cNvPicPr>
            <a:picLocks noChangeAspect="1"/>
          </p:cNvPicPr>
          <p:nvPr/>
        </p:nvPicPr>
        <p:blipFill>
          <a:blip r:embed="rId3"/>
          <a:stretch>
            <a:fillRect/>
          </a:stretch>
        </p:blipFill>
        <p:spPr>
          <a:xfrm>
            <a:off x="1962923" y="7477125"/>
            <a:ext cx="2484222" cy="1433899"/>
          </a:xfrm>
          <a:prstGeom prst="rect">
            <a:avLst/>
          </a:prstGeom>
        </p:spPr>
      </p:pic>
    </p:spTree>
    <p:extLst>
      <p:ext uri="{BB962C8B-B14F-4D97-AF65-F5344CB8AC3E}">
        <p14:creationId xmlns:p14="http://schemas.microsoft.com/office/powerpoint/2010/main" val="21471538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0312904-7332-9445-3907-F18016A2958C}"/>
              </a:ext>
            </a:extLst>
          </p:cNvPr>
          <p:cNvSpPr txBox="1"/>
          <p:nvPr/>
        </p:nvSpPr>
        <p:spPr>
          <a:xfrm>
            <a:off x="362169" y="328040"/>
            <a:ext cx="6144080" cy="28931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What is a constituency ?</a:t>
            </a:r>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endParaRPr lang="en-US" sz="1400" dirty="0"/>
          </a:p>
          <a:p>
            <a:r>
              <a:rPr lang="en-US" sz="1400"/>
              <a:t>What is a manifesto ?</a:t>
            </a:r>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endParaRPr lang="en-US" sz="1400" dirty="0"/>
          </a:p>
          <a:p>
            <a:endParaRPr lang="en-US" sz="1400" dirty="0"/>
          </a:p>
        </p:txBody>
      </p:sp>
      <p:pic>
        <p:nvPicPr>
          <p:cNvPr id="5" name="Picture 4" descr="A diagram of the uk parliament&#10;&#10;AI-generated content may be incorrect.">
            <a:extLst>
              <a:ext uri="{FF2B5EF4-FFF2-40B4-BE49-F238E27FC236}">
                <a16:creationId xmlns:a16="http://schemas.microsoft.com/office/drawing/2014/main" id="{10CD9CA2-F05A-0AE1-4D51-9B29F818889F}"/>
              </a:ext>
            </a:extLst>
          </p:cNvPr>
          <p:cNvPicPr>
            <a:picLocks noChangeAspect="1"/>
          </p:cNvPicPr>
          <p:nvPr/>
        </p:nvPicPr>
        <p:blipFill>
          <a:blip r:embed="rId2"/>
          <a:stretch>
            <a:fillRect/>
          </a:stretch>
        </p:blipFill>
        <p:spPr>
          <a:xfrm>
            <a:off x="556054" y="2813094"/>
            <a:ext cx="5761338" cy="3193449"/>
          </a:xfrm>
          <a:prstGeom prst="rect">
            <a:avLst/>
          </a:prstGeom>
          <a:ln>
            <a:solidFill>
              <a:schemeClr val="tx1"/>
            </a:solidFill>
          </a:ln>
        </p:spPr>
      </p:pic>
      <p:sp>
        <p:nvSpPr>
          <p:cNvPr id="6" name="TextBox 5">
            <a:extLst>
              <a:ext uri="{FF2B5EF4-FFF2-40B4-BE49-F238E27FC236}">
                <a16:creationId xmlns:a16="http://schemas.microsoft.com/office/drawing/2014/main" id="{576DF931-D13C-E0EA-FEB9-03343DE28B95}"/>
              </a:ext>
            </a:extLst>
          </p:cNvPr>
          <p:cNvSpPr txBox="1"/>
          <p:nvPr/>
        </p:nvSpPr>
        <p:spPr>
          <a:xfrm>
            <a:off x="447934" y="6317391"/>
            <a:ext cx="5962132" cy="236988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GB" sz="1400"/>
              <a:t>Parliament has many functions, but five of the most important are:</a:t>
            </a:r>
            <a:r>
              <a:rPr lang="en-US" sz="1400"/>
              <a:t>​</a:t>
            </a:r>
            <a:endParaRPr lang="en-US" sz="1400" dirty="0"/>
          </a:p>
          <a:p>
            <a:pPr marL="742950" indent="-742950" rtl="0">
              <a:buFont typeface=""/>
              <a:buAutoNum type="arabicPeriod"/>
            </a:pPr>
            <a:r>
              <a:rPr lang="en-GB" sz="1400"/>
              <a:t>Examine and check government policy.</a:t>
            </a:r>
            <a:r>
              <a:rPr lang="en-US" sz="1400"/>
              <a:t>​</a:t>
            </a:r>
            <a:endParaRPr lang="en-US" sz="1400" dirty="0"/>
          </a:p>
          <a:p>
            <a:pPr marL="742950" indent="-742950" rtl="0">
              <a:buFont typeface=""/>
              <a:buAutoNum type="arabicPeriod"/>
            </a:pPr>
            <a:r>
              <a:rPr lang="en-GB" sz="1400" dirty="0"/>
              <a:t>Debate the major issues of the day.</a:t>
            </a:r>
            <a:r>
              <a:rPr lang="en-US" sz="1400" dirty="0"/>
              <a:t>​</a:t>
            </a:r>
          </a:p>
          <a:p>
            <a:pPr marL="742950" indent="-742950" rtl="0">
              <a:buFont typeface=""/>
              <a:buAutoNum type="arabicPeriod"/>
            </a:pPr>
            <a:r>
              <a:rPr lang="en-GB" sz="1400"/>
              <a:t>Give approval to the government's plans for raising and spending money.</a:t>
            </a:r>
            <a:r>
              <a:rPr lang="en-US" sz="1400"/>
              <a:t>​</a:t>
            </a:r>
            <a:endParaRPr lang="en-US" sz="1400" dirty="0"/>
          </a:p>
          <a:p>
            <a:pPr marL="742950" indent="-742950" rtl="0">
              <a:buFont typeface=""/>
              <a:buAutoNum type="arabicPeriod"/>
            </a:pPr>
            <a:r>
              <a:rPr lang="en-GB" sz="1400"/>
              <a:t>Examine amendments and proposals for new laws and existing laws.</a:t>
            </a:r>
            <a:r>
              <a:rPr lang="en-US" sz="1400"/>
              <a:t>​</a:t>
            </a:r>
            <a:endParaRPr lang="en-US" sz="1400" dirty="0"/>
          </a:p>
          <a:p>
            <a:pPr marL="742950" indent="-742950" rtl="0">
              <a:buFont typeface=""/>
              <a:buAutoNum type="arabicPeriod"/>
            </a:pPr>
            <a:r>
              <a:rPr lang="en-GB" sz="1400"/>
              <a:t>Represent the will of the people and by the custodians of democracy.</a:t>
            </a:r>
            <a:r>
              <a:rPr lang="en-US"/>
              <a:t>​</a:t>
            </a:r>
          </a:p>
          <a:p>
            <a:pPr algn="ctr"/>
            <a:endParaRPr lang="en-US"/>
          </a:p>
        </p:txBody>
      </p:sp>
    </p:spTree>
    <p:extLst>
      <p:ext uri="{BB962C8B-B14F-4D97-AF65-F5344CB8AC3E}">
        <p14:creationId xmlns:p14="http://schemas.microsoft.com/office/powerpoint/2010/main" val="34925560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68101666-4F52-4E88-C70F-B2B28B2FD707}"/>
              </a:ext>
            </a:extLst>
          </p:cNvPr>
          <p:cNvGraphicFramePr>
            <a:graphicFrameLocks noGrp="1"/>
          </p:cNvGraphicFramePr>
          <p:nvPr>
            <p:extLst>
              <p:ext uri="{D42A27DB-BD31-4B8C-83A1-F6EECF244321}">
                <p14:modId xmlns:p14="http://schemas.microsoft.com/office/powerpoint/2010/main" val="592295537"/>
              </p:ext>
            </p:extLst>
          </p:nvPr>
        </p:nvGraphicFramePr>
        <p:xfrm>
          <a:off x="278027" y="355256"/>
          <a:ext cx="6285164" cy="4246994"/>
        </p:xfrm>
        <a:graphic>
          <a:graphicData uri="http://schemas.openxmlformats.org/drawingml/2006/table">
            <a:tbl>
              <a:tblPr bandRow="1">
                <a:tableStyleId>{5C22544A-7EE6-4342-B048-85BDC9FD1C3A}</a:tableStyleId>
              </a:tblPr>
              <a:tblGrid>
                <a:gridCol w="3142582">
                  <a:extLst>
                    <a:ext uri="{9D8B030D-6E8A-4147-A177-3AD203B41FA5}">
                      <a16:colId xmlns:a16="http://schemas.microsoft.com/office/drawing/2014/main" val="3485762868"/>
                    </a:ext>
                  </a:extLst>
                </a:gridCol>
                <a:gridCol w="3142582">
                  <a:extLst>
                    <a:ext uri="{9D8B030D-6E8A-4147-A177-3AD203B41FA5}">
                      <a16:colId xmlns:a16="http://schemas.microsoft.com/office/drawing/2014/main" val="4229194886"/>
                    </a:ext>
                  </a:extLst>
                </a:gridCol>
              </a:tblGrid>
              <a:tr h="330961">
                <a:tc>
                  <a:txBody>
                    <a:bodyPr/>
                    <a:lstStyle/>
                    <a:p>
                      <a:pPr algn="ctr" rtl="0" fontAlgn="base">
                        <a:lnSpc>
                          <a:spcPts val="2700"/>
                        </a:lnSpc>
                        <a:buNone/>
                      </a:pPr>
                      <a:r>
                        <a:rPr lang="en-GB" sz="1400" b="0">
                          <a:solidFill>
                            <a:srgbClr val="000000"/>
                          </a:solidFill>
                          <a:effectLst/>
                          <a:latin typeface="Calibri"/>
                        </a:rPr>
                        <a:t>House of Commons</a:t>
                      </a:r>
                      <a:endParaRPr lang="en-US" sz="1400" b="0">
                        <a:solidFill>
                          <a:srgbClr val="FFFFFF"/>
                        </a:solidFill>
                        <a:effectLst/>
                        <a:latin typeface="Calibri"/>
                      </a:endParaRPr>
                    </a:p>
                  </a:txBody>
                  <a:tcPr marL="51206" marR="51206" marT="25603" marB="2560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tc>
                  <a:txBody>
                    <a:bodyPr/>
                    <a:lstStyle/>
                    <a:p>
                      <a:pPr algn="ctr" rtl="0" fontAlgn="base">
                        <a:lnSpc>
                          <a:spcPts val="2700"/>
                        </a:lnSpc>
                        <a:buNone/>
                      </a:pPr>
                      <a:r>
                        <a:rPr lang="en-GB" sz="1400" b="0">
                          <a:solidFill>
                            <a:srgbClr val="000000"/>
                          </a:solidFill>
                          <a:effectLst/>
                          <a:latin typeface="Calibri"/>
                        </a:rPr>
                        <a:t>House of Lords</a:t>
                      </a:r>
                      <a:endParaRPr lang="en-US" sz="1400" b="0">
                        <a:solidFill>
                          <a:srgbClr val="FFFFFF"/>
                        </a:solidFill>
                        <a:effectLst/>
                        <a:latin typeface="Calibri"/>
                      </a:endParaRPr>
                    </a:p>
                  </a:txBody>
                  <a:tcPr marL="51206" marR="51206" marT="25603" marB="2560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018284102"/>
                  </a:ext>
                </a:extLst>
              </a:tr>
              <a:tr h="3329077">
                <a:tc>
                  <a:txBody>
                    <a:bodyPr/>
                    <a:lstStyle/>
                    <a:p>
                      <a:pPr fontAlgn="t">
                        <a:buNone/>
                      </a:pPr>
                      <a:endParaRPr lang="en-US" sz="1400" b="0" dirty="0">
                        <a:effectLst/>
                      </a:endParaRPr>
                    </a:p>
                    <a:p>
                      <a:pPr lvl="0">
                        <a:buNone/>
                      </a:pPr>
                      <a:endParaRPr lang="en-US" sz="1400" b="0" dirty="0">
                        <a:effectLst/>
                      </a:endParaRPr>
                    </a:p>
                    <a:p>
                      <a:pPr lvl="0">
                        <a:buNone/>
                      </a:pPr>
                      <a:endParaRPr lang="en-US" sz="1400" b="0" dirty="0">
                        <a:effectLst/>
                      </a:endParaRPr>
                    </a:p>
                    <a:p>
                      <a:pPr lvl="0">
                        <a:buNone/>
                      </a:pPr>
                      <a:endParaRPr lang="en-US" sz="1400" b="0" dirty="0">
                        <a:effectLst/>
                      </a:endParaRPr>
                    </a:p>
                    <a:p>
                      <a:pPr lvl="0">
                        <a:buNone/>
                      </a:pPr>
                      <a:endParaRPr lang="en-US" sz="1400" b="0" dirty="0">
                        <a:effectLst/>
                      </a:endParaRPr>
                    </a:p>
                    <a:p>
                      <a:pPr lvl="0">
                        <a:buNone/>
                      </a:pPr>
                      <a:endParaRPr lang="en-US" sz="1400" b="0" dirty="0">
                        <a:effectLst/>
                      </a:endParaRPr>
                    </a:p>
                    <a:p>
                      <a:pPr lvl="0">
                        <a:buNone/>
                      </a:pPr>
                      <a:endParaRPr lang="en-US" sz="1400" b="0" dirty="0">
                        <a:effectLst/>
                      </a:endParaRPr>
                    </a:p>
                    <a:p>
                      <a:pPr lvl="0">
                        <a:buNone/>
                      </a:pPr>
                      <a:endParaRPr lang="en-US" sz="1400" b="0" dirty="0">
                        <a:effectLst/>
                      </a:endParaRPr>
                    </a:p>
                    <a:p>
                      <a:pPr lvl="0">
                        <a:buNone/>
                      </a:pPr>
                      <a:endParaRPr lang="en-US" sz="1400" b="0" dirty="0">
                        <a:effectLst/>
                      </a:endParaRPr>
                    </a:p>
                    <a:p>
                      <a:pPr lvl="0">
                        <a:buNone/>
                      </a:pPr>
                      <a:endParaRPr lang="en-US" sz="1400" b="0" dirty="0">
                        <a:effectLst/>
                      </a:endParaRPr>
                    </a:p>
                    <a:p>
                      <a:pPr lvl="0">
                        <a:buNone/>
                      </a:pPr>
                      <a:endParaRPr lang="en-US" sz="1400" b="0" dirty="0">
                        <a:effectLst/>
                      </a:endParaRPr>
                    </a:p>
                    <a:p>
                      <a:pPr lvl="0">
                        <a:buNone/>
                      </a:pPr>
                      <a:endParaRPr lang="en-US" sz="1400" b="0" dirty="0">
                        <a:effectLst/>
                      </a:endParaRPr>
                    </a:p>
                    <a:p>
                      <a:pPr lvl="0">
                        <a:buNone/>
                      </a:pPr>
                      <a:endParaRPr lang="en-US" sz="1400" b="0" dirty="0">
                        <a:effectLst/>
                      </a:endParaRPr>
                    </a:p>
                    <a:p>
                      <a:pPr lvl="0">
                        <a:buNone/>
                      </a:pPr>
                      <a:endParaRPr lang="en-US" sz="1400" b="0" dirty="0">
                        <a:effectLst/>
                      </a:endParaRPr>
                    </a:p>
                    <a:p>
                      <a:pPr lvl="0">
                        <a:buNone/>
                      </a:pPr>
                      <a:endParaRPr lang="en-US" sz="1400" b="0" dirty="0">
                        <a:effectLst/>
                      </a:endParaRPr>
                    </a:p>
                    <a:p>
                      <a:pPr lvl="0">
                        <a:buNone/>
                      </a:pPr>
                      <a:endParaRPr lang="en-US" sz="1400" b="0" dirty="0">
                        <a:effectLst/>
                      </a:endParaRPr>
                    </a:p>
                    <a:p>
                      <a:pPr lvl="0">
                        <a:buNone/>
                      </a:pPr>
                      <a:endParaRPr lang="en-US" sz="1400" b="0" dirty="0">
                        <a:effectLst/>
                      </a:endParaRPr>
                    </a:p>
                    <a:p>
                      <a:pPr lvl="0">
                        <a:buNone/>
                      </a:pPr>
                      <a:endParaRPr lang="en-US" sz="1400" b="0" dirty="0">
                        <a:effectLst/>
                      </a:endParaRPr>
                    </a:p>
                  </a:txBody>
                  <a:tcPr marL="51206" marR="51206" marT="25603" marB="2560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tc>
                  <a:txBody>
                    <a:bodyPr/>
                    <a:lstStyle/>
                    <a:p>
                      <a:pPr fontAlgn="t">
                        <a:buNone/>
                      </a:pPr>
                      <a:endParaRPr lang="en-US" sz="1400" b="0" dirty="0">
                        <a:effectLst/>
                      </a:endParaRPr>
                    </a:p>
                  </a:txBody>
                  <a:tcPr marL="51206" marR="51206" marT="25603" marB="2560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88491281"/>
                  </a:ext>
                </a:extLst>
              </a:tr>
            </a:tbl>
          </a:graphicData>
        </a:graphic>
      </p:graphicFrame>
      <p:sp>
        <p:nvSpPr>
          <p:cNvPr id="6" name="TextBox 5">
            <a:extLst>
              <a:ext uri="{FF2B5EF4-FFF2-40B4-BE49-F238E27FC236}">
                <a16:creationId xmlns:a16="http://schemas.microsoft.com/office/drawing/2014/main" id="{B62FCDC5-2488-02A7-2840-19CA97AB3543}"/>
              </a:ext>
            </a:extLst>
          </p:cNvPr>
          <p:cNvSpPr txBox="1"/>
          <p:nvPr/>
        </p:nvSpPr>
        <p:spPr>
          <a:xfrm>
            <a:off x="278027" y="4880919"/>
            <a:ext cx="6271052" cy="4462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GB" sz="1400" dirty="0"/>
              <a:t>The public elects Members of Parliament (MPs) to represent their interests and concerns in the House of Commons.</a:t>
            </a:r>
            <a:r>
              <a:rPr lang="en-US" sz="1400" dirty="0"/>
              <a:t>​</a:t>
            </a:r>
            <a:endParaRPr lang="en-US" dirty="0"/>
          </a:p>
          <a:p>
            <a:pPr marL="571500" indent="-571500" rtl="0">
              <a:buFont typeface="Arial,Sans-Serif"/>
              <a:buChar char="•"/>
            </a:pPr>
            <a:r>
              <a:rPr lang="en-GB" sz="1400"/>
              <a:t>MPs consider and propose new laws.</a:t>
            </a:r>
            <a:r>
              <a:rPr lang="en-US" sz="1400"/>
              <a:t>​</a:t>
            </a:r>
          </a:p>
          <a:p>
            <a:pPr marL="571500" indent="-571500" rtl="0">
              <a:buFont typeface="Arial,Sans-Serif"/>
              <a:buChar char="•"/>
            </a:pPr>
            <a:r>
              <a:rPr lang="en-GB" sz="1400"/>
              <a:t>MPs raise issues that matter to their constituents.</a:t>
            </a:r>
            <a:r>
              <a:rPr lang="en-US" sz="1400"/>
              <a:t>​</a:t>
            </a:r>
          </a:p>
          <a:p>
            <a:pPr marL="571500" indent="-571500" rtl="0">
              <a:buFont typeface="Arial,Sans-Serif"/>
              <a:buChar char="•"/>
            </a:pPr>
            <a:r>
              <a:rPr lang="en-GB" sz="1400"/>
              <a:t>MPs split their time between Parliament and working in the constituency.</a:t>
            </a:r>
            <a:r>
              <a:rPr lang="en-US" sz="1400"/>
              <a:t>​</a:t>
            </a:r>
          </a:p>
          <a:p>
            <a:pPr marL="571500" indent="-571500" rtl="0">
              <a:buFont typeface="Arial,Sans-Serif"/>
              <a:buChar char="•"/>
            </a:pPr>
            <a:r>
              <a:rPr lang="en-GB" sz="1400"/>
              <a:t>Some MPs may become government ministers, such as health or defence.</a:t>
            </a:r>
            <a:r>
              <a:rPr lang="en-US" sz="1400"/>
              <a:t>​</a:t>
            </a:r>
          </a:p>
          <a:p>
            <a:pPr marL="571500" indent="-571500" rtl="0">
              <a:buFont typeface="Arial,Sans-Serif"/>
              <a:buChar char="•"/>
            </a:pPr>
            <a:r>
              <a:rPr lang="en-GB" sz="1400"/>
              <a:t>MPs will hold regular surgeries to help their constituents.</a:t>
            </a:r>
            <a:r>
              <a:rPr lang="en-US" sz="1400"/>
              <a:t>​</a:t>
            </a:r>
          </a:p>
          <a:p>
            <a:pPr marL="571500" indent="-571500">
              <a:buFont typeface="Arial,Sans-Serif"/>
              <a:buChar char="•"/>
            </a:pPr>
            <a:endParaRPr lang="en-US" sz="1400" dirty="0"/>
          </a:p>
          <a:p>
            <a:r>
              <a:rPr lang="en-US" sz="1400" dirty="0"/>
              <a:t>How does an elec</a:t>
            </a:r>
            <a:r>
              <a:rPr lang="en-US" sz="1400"/>
              <a:t>tion work ?</a:t>
            </a:r>
            <a:endParaRPr lang="en-US" sz="1400" dirty="0"/>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400" dirty="0"/>
          </a:p>
          <a:p>
            <a:pPr algn="ctr"/>
            <a:endParaRPr lang="en-US"/>
          </a:p>
        </p:txBody>
      </p:sp>
    </p:spTree>
    <p:extLst>
      <p:ext uri="{BB962C8B-B14F-4D97-AF65-F5344CB8AC3E}">
        <p14:creationId xmlns:p14="http://schemas.microsoft.com/office/powerpoint/2010/main" val="3428989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B8EA04C-28F9-15EA-0529-21BED176C0BA}"/>
              </a:ext>
            </a:extLst>
          </p:cNvPr>
          <p:cNvSpPr txBox="1"/>
          <p:nvPr/>
        </p:nvSpPr>
        <p:spPr>
          <a:xfrm>
            <a:off x="411540" y="389541"/>
            <a:ext cx="4302420" cy="16004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t>The role of the monarchy</a:t>
            </a:r>
          </a:p>
          <a:p>
            <a:endParaRPr lang="en-US" sz="1400" dirty="0"/>
          </a:p>
          <a:p>
            <a:r>
              <a:rPr lang="en-US" sz="1400"/>
              <a:t>What is a monarch?</a:t>
            </a:r>
            <a:br>
              <a:rPr lang="en-US" sz="1400" dirty="0"/>
            </a:br>
            <a:r>
              <a:rPr lang="en-US" sz="1400"/>
              <a:t>The Monarch is the name for the King or Queen</a:t>
            </a:r>
          </a:p>
          <a:p>
            <a:r>
              <a:rPr lang="en-US" sz="1400"/>
              <a:t>Our current Monarch is King Charles III</a:t>
            </a:r>
            <a:br>
              <a:rPr lang="en-US" sz="1400" dirty="0"/>
            </a:br>
            <a:r>
              <a:rPr lang="en-US" sz="1400"/>
              <a:t>Britain is a Constitutional Monarchy. We have a government and a monarch.</a:t>
            </a:r>
            <a:endParaRPr lang="en-US" sz="1400" dirty="0"/>
          </a:p>
        </p:txBody>
      </p:sp>
      <p:pic>
        <p:nvPicPr>
          <p:cNvPr id="5" name="Picture 4" descr="King Charles Iii Stock Illustrations – 420 King Charles Iii Stock  Illustrations, Vectors &amp; Clipart - Dreamstime">
            <a:extLst>
              <a:ext uri="{FF2B5EF4-FFF2-40B4-BE49-F238E27FC236}">
                <a16:creationId xmlns:a16="http://schemas.microsoft.com/office/drawing/2014/main" id="{DF9E025E-4D05-66E7-2B86-8A5A2105C882}"/>
              </a:ext>
            </a:extLst>
          </p:cNvPr>
          <p:cNvPicPr>
            <a:picLocks noChangeAspect="1"/>
          </p:cNvPicPr>
          <p:nvPr/>
        </p:nvPicPr>
        <p:blipFill>
          <a:blip r:embed="rId2"/>
          <a:stretch>
            <a:fillRect/>
          </a:stretch>
        </p:blipFill>
        <p:spPr>
          <a:xfrm>
            <a:off x="4711014" y="388080"/>
            <a:ext cx="1714501" cy="1880544"/>
          </a:xfrm>
          <a:prstGeom prst="rect">
            <a:avLst/>
          </a:prstGeom>
        </p:spPr>
      </p:pic>
      <p:sp>
        <p:nvSpPr>
          <p:cNvPr id="6" name="TextBox 5">
            <a:extLst>
              <a:ext uri="{FF2B5EF4-FFF2-40B4-BE49-F238E27FC236}">
                <a16:creationId xmlns:a16="http://schemas.microsoft.com/office/drawing/2014/main" id="{DE280177-B440-3BD9-04D3-C892262A2371}"/>
              </a:ext>
            </a:extLst>
          </p:cNvPr>
          <p:cNvSpPr txBox="1"/>
          <p:nvPr/>
        </p:nvSpPr>
        <p:spPr>
          <a:xfrm>
            <a:off x="412979" y="2276871"/>
            <a:ext cx="6016856" cy="2677656"/>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Video notes</a:t>
            </a:r>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p:txBody>
      </p:sp>
      <p:sp>
        <p:nvSpPr>
          <p:cNvPr id="7" name="TextBox 6">
            <a:extLst>
              <a:ext uri="{FF2B5EF4-FFF2-40B4-BE49-F238E27FC236}">
                <a16:creationId xmlns:a16="http://schemas.microsoft.com/office/drawing/2014/main" id="{F13086C8-CCA4-6685-540B-DA5D172AD131}"/>
              </a:ext>
            </a:extLst>
          </p:cNvPr>
          <p:cNvSpPr txBox="1"/>
          <p:nvPr/>
        </p:nvSpPr>
        <p:spPr>
          <a:xfrm>
            <a:off x="404850" y="5361404"/>
            <a:ext cx="4054404"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What is the role of the King ?</a:t>
            </a:r>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400" dirty="0"/>
          </a:p>
        </p:txBody>
      </p:sp>
      <p:pic>
        <p:nvPicPr>
          <p:cNvPr id="8" name="Picture 7" descr="A person in a suit&#10;&#10;Description automatically generated">
            <a:extLst>
              <a:ext uri="{FF2B5EF4-FFF2-40B4-BE49-F238E27FC236}">
                <a16:creationId xmlns:a16="http://schemas.microsoft.com/office/drawing/2014/main" id="{7BD9069A-DDBB-865E-8CC0-CB04EBB5B243}"/>
              </a:ext>
            </a:extLst>
          </p:cNvPr>
          <p:cNvPicPr>
            <a:picLocks noChangeAspect="1"/>
          </p:cNvPicPr>
          <p:nvPr/>
        </p:nvPicPr>
        <p:blipFill>
          <a:blip r:embed="rId3"/>
          <a:stretch>
            <a:fillRect/>
          </a:stretch>
        </p:blipFill>
        <p:spPr>
          <a:xfrm>
            <a:off x="4699043" y="5680890"/>
            <a:ext cx="1722995" cy="2678583"/>
          </a:xfrm>
          <a:prstGeom prst="rect">
            <a:avLst/>
          </a:prstGeom>
        </p:spPr>
      </p:pic>
    </p:spTree>
    <p:extLst>
      <p:ext uri="{BB962C8B-B14F-4D97-AF65-F5344CB8AC3E}">
        <p14:creationId xmlns:p14="http://schemas.microsoft.com/office/powerpoint/2010/main" val="4602578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8DE5CB2-DF85-3C37-6331-637743A6615B}"/>
              </a:ext>
            </a:extLst>
          </p:cNvPr>
          <p:cNvSpPr txBox="1"/>
          <p:nvPr/>
        </p:nvSpPr>
        <p:spPr>
          <a:xfrm>
            <a:off x="304045" y="347949"/>
            <a:ext cx="6255046" cy="160043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t>Most </a:t>
            </a:r>
            <a:r>
              <a:rPr lang="en-US" sz="1400"/>
              <a:t>important roles of the King</a:t>
            </a:r>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400" dirty="0"/>
          </a:p>
        </p:txBody>
      </p:sp>
      <p:pic>
        <p:nvPicPr>
          <p:cNvPr id="5" name="Picture 4">
            <a:extLst>
              <a:ext uri="{FF2B5EF4-FFF2-40B4-BE49-F238E27FC236}">
                <a16:creationId xmlns:a16="http://schemas.microsoft.com/office/drawing/2014/main" id="{8E045BE7-4348-C28D-B6C9-74BBDAC706A1}"/>
              </a:ext>
            </a:extLst>
          </p:cNvPr>
          <p:cNvPicPr>
            <a:picLocks noChangeAspect="1"/>
          </p:cNvPicPr>
          <p:nvPr/>
        </p:nvPicPr>
        <p:blipFill>
          <a:blip r:embed="rId2"/>
          <a:stretch>
            <a:fillRect/>
          </a:stretch>
        </p:blipFill>
        <p:spPr>
          <a:xfrm>
            <a:off x="308919" y="2287931"/>
            <a:ext cx="6070257" cy="3425139"/>
          </a:xfrm>
          <a:prstGeom prst="rect">
            <a:avLst/>
          </a:prstGeom>
          <a:ln>
            <a:solidFill>
              <a:schemeClr val="tx1"/>
            </a:solidFill>
          </a:ln>
        </p:spPr>
      </p:pic>
      <p:sp>
        <p:nvSpPr>
          <p:cNvPr id="6" name="TextBox 5">
            <a:extLst>
              <a:ext uri="{FF2B5EF4-FFF2-40B4-BE49-F238E27FC236}">
                <a16:creationId xmlns:a16="http://schemas.microsoft.com/office/drawing/2014/main" id="{BE833004-0992-F1D4-2F06-121F3A351B02}"/>
              </a:ext>
            </a:extLst>
          </p:cNvPr>
          <p:cNvSpPr txBox="1"/>
          <p:nvPr/>
        </p:nvSpPr>
        <p:spPr>
          <a:xfrm>
            <a:off x="308919" y="5946689"/>
            <a:ext cx="6255608"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rtl="0">
              <a:buFont typeface=""/>
              <a:buChar char="•"/>
            </a:pPr>
            <a:r>
              <a:rPr lang="en-US" sz="1400"/>
              <a:t>A country without a monarchy is called a Republic​</a:t>
            </a:r>
          </a:p>
          <a:p>
            <a:pPr marL="228600" indent="-228600" rtl="0">
              <a:buFont typeface=""/>
              <a:buChar char="•"/>
            </a:pPr>
            <a:r>
              <a:rPr lang="en-US" sz="1400"/>
              <a:t>France and America are both republics​</a:t>
            </a:r>
          </a:p>
          <a:p>
            <a:pPr marL="228600" indent="-228600" rtl="0">
              <a:buFont typeface=""/>
              <a:buChar char="•"/>
            </a:pPr>
            <a:r>
              <a:rPr lang="en-US" sz="1400"/>
              <a:t>They have a President instead of a monarchy</a:t>
            </a:r>
          </a:p>
          <a:p>
            <a:pPr algn="ctr"/>
            <a:endParaRPr lang="en-US"/>
          </a:p>
        </p:txBody>
      </p:sp>
      <p:pic>
        <p:nvPicPr>
          <p:cNvPr id="7" name="Picture 6" descr="First presidency of Donald Trump - Wikipedia">
            <a:extLst>
              <a:ext uri="{FF2B5EF4-FFF2-40B4-BE49-F238E27FC236}">
                <a16:creationId xmlns:a16="http://schemas.microsoft.com/office/drawing/2014/main" id="{223D07D4-BCFD-44EB-E568-30C181CD67A8}"/>
              </a:ext>
            </a:extLst>
          </p:cNvPr>
          <p:cNvPicPr>
            <a:picLocks noChangeAspect="1"/>
          </p:cNvPicPr>
          <p:nvPr/>
        </p:nvPicPr>
        <p:blipFill>
          <a:blip r:embed="rId3"/>
          <a:stretch>
            <a:fillRect/>
          </a:stretch>
        </p:blipFill>
        <p:spPr>
          <a:xfrm>
            <a:off x="5255868" y="5947075"/>
            <a:ext cx="1119060" cy="1389363"/>
          </a:xfrm>
          <a:prstGeom prst="rect">
            <a:avLst/>
          </a:prstGeom>
        </p:spPr>
      </p:pic>
      <p:pic>
        <p:nvPicPr>
          <p:cNvPr id="8" name="Picture 7" descr="A person in a suit and tie&#10;&#10;Description automatically generated">
            <a:extLst>
              <a:ext uri="{FF2B5EF4-FFF2-40B4-BE49-F238E27FC236}">
                <a16:creationId xmlns:a16="http://schemas.microsoft.com/office/drawing/2014/main" id="{0DA220A4-BDB6-828E-22AF-5C07AE0B8248}"/>
              </a:ext>
            </a:extLst>
          </p:cNvPr>
          <p:cNvPicPr>
            <a:picLocks noChangeAspect="1"/>
          </p:cNvPicPr>
          <p:nvPr/>
        </p:nvPicPr>
        <p:blipFill>
          <a:blip r:embed="rId4"/>
          <a:stretch>
            <a:fillRect/>
          </a:stretch>
        </p:blipFill>
        <p:spPr>
          <a:xfrm>
            <a:off x="5255097" y="7523462"/>
            <a:ext cx="1120605" cy="1449346"/>
          </a:xfrm>
          <a:prstGeom prst="rect">
            <a:avLst/>
          </a:prstGeom>
        </p:spPr>
      </p:pic>
      <p:sp>
        <p:nvSpPr>
          <p:cNvPr id="10" name="TextBox 9">
            <a:extLst>
              <a:ext uri="{FF2B5EF4-FFF2-40B4-BE49-F238E27FC236}">
                <a16:creationId xmlns:a16="http://schemas.microsoft.com/office/drawing/2014/main" id="{B1097952-E74E-EEC1-33A2-89651F8E10B6}"/>
              </a:ext>
            </a:extLst>
          </p:cNvPr>
          <p:cNvSpPr txBox="1"/>
          <p:nvPr/>
        </p:nvSpPr>
        <p:spPr>
          <a:xfrm>
            <a:off x="308885" y="6929960"/>
            <a:ext cx="4711585" cy="1815882"/>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t>Is a republic better than a </a:t>
            </a:r>
            <a:r>
              <a:rPr lang="en-US" sz="1400"/>
              <a:t>monarchy ?</a:t>
            </a:r>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p:txBody>
      </p:sp>
    </p:spTree>
    <p:extLst>
      <p:ext uri="{BB962C8B-B14F-4D97-AF65-F5344CB8AC3E}">
        <p14:creationId xmlns:p14="http://schemas.microsoft.com/office/powerpoint/2010/main" val="28272471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A5733-2766-BE77-4E9F-403DABFD3071}"/>
              </a:ext>
            </a:extLst>
          </p:cNvPr>
          <p:cNvSpPr>
            <a:spLocks noGrp="1"/>
          </p:cNvSpPr>
          <p:nvPr>
            <p:ph type="title"/>
          </p:nvPr>
        </p:nvSpPr>
        <p:spPr/>
        <p:txBody>
          <a:bodyPr/>
          <a:lstStyle/>
          <a:p>
            <a:endParaRPr lang="en-US"/>
          </a:p>
        </p:txBody>
      </p:sp>
      <p:pic>
        <p:nvPicPr>
          <p:cNvPr id="4" name="Content Placeholder 3" descr="A group of red and green ovals with white text&#10;&#10;AI-generated content may be incorrect.">
            <a:extLst>
              <a:ext uri="{FF2B5EF4-FFF2-40B4-BE49-F238E27FC236}">
                <a16:creationId xmlns:a16="http://schemas.microsoft.com/office/drawing/2014/main" id="{61F5CFB9-8756-468C-6D3D-ACA17CE26B44}"/>
              </a:ext>
            </a:extLst>
          </p:cNvPr>
          <p:cNvPicPr>
            <a:picLocks noGrp="1" noChangeAspect="1"/>
          </p:cNvPicPr>
          <p:nvPr>
            <p:ph idx="1"/>
          </p:nvPr>
        </p:nvPicPr>
        <p:blipFill>
          <a:blip r:embed="rId2"/>
          <a:stretch>
            <a:fillRect/>
          </a:stretch>
        </p:blipFill>
        <p:spPr>
          <a:xfrm>
            <a:off x="224353" y="489593"/>
            <a:ext cx="6424741" cy="3651566"/>
          </a:xfrm>
          <a:prstGeom prst="rect">
            <a:avLst/>
          </a:prstGeom>
          <a:ln>
            <a:solidFill>
              <a:schemeClr val="tx1"/>
            </a:solidFill>
          </a:ln>
        </p:spPr>
      </p:pic>
      <p:sp>
        <p:nvSpPr>
          <p:cNvPr id="5" name="TextBox 4">
            <a:extLst>
              <a:ext uri="{FF2B5EF4-FFF2-40B4-BE49-F238E27FC236}">
                <a16:creationId xmlns:a16="http://schemas.microsoft.com/office/drawing/2014/main" id="{BC9A6949-7C07-D7EF-2CA8-4DFFFA341F20}"/>
              </a:ext>
            </a:extLst>
          </p:cNvPr>
          <p:cNvSpPr txBox="1"/>
          <p:nvPr/>
        </p:nvSpPr>
        <p:spPr>
          <a:xfrm>
            <a:off x="231690" y="4278527"/>
            <a:ext cx="6394620" cy="53245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a:t>Should Britain still have a monarchy ?</a:t>
            </a:r>
            <a:endParaRPr lang="en-US"/>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a:p>
          <a:p>
            <a:r>
              <a:rPr sz="1400"/>
              <a:t>​</a:t>
            </a:r>
            <a:endParaRPr lang="en-US"/>
          </a:p>
          <a:p>
            <a:pPr algn="ctr"/>
            <a:endParaRPr lang="en-US"/>
          </a:p>
        </p:txBody>
      </p:sp>
      <p:pic>
        <p:nvPicPr>
          <p:cNvPr id="3" name="Picture 2" descr="28,700+ Crown Clipart Stock Illustrations, Royalty-Free Vector Graphics ...">
            <a:extLst>
              <a:ext uri="{FF2B5EF4-FFF2-40B4-BE49-F238E27FC236}">
                <a16:creationId xmlns:a16="http://schemas.microsoft.com/office/drawing/2014/main" id="{82EE0897-71CE-2DBD-75E9-1017FAADB48F}"/>
              </a:ext>
            </a:extLst>
          </p:cNvPr>
          <p:cNvPicPr>
            <a:picLocks noChangeAspect="1"/>
          </p:cNvPicPr>
          <p:nvPr/>
        </p:nvPicPr>
        <p:blipFill>
          <a:blip r:embed="rId3"/>
          <a:stretch>
            <a:fillRect/>
          </a:stretch>
        </p:blipFill>
        <p:spPr>
          <a:xfrm>
            <a:off x="5148136" y="7387794"/>
            <a:ext cx="1473543" cy="1427207"/>
          </a:xfrm>
          <a:prstGeom prst="rect">
            <a:avLst/>
          </a:prstGeom>
        </p:spPr>
      </p:pic>
    </p:spTree>
    <p:extLst>
      <p:ext uri="{BB962C8B-B14F-4D97-AF65-F5344CB8AC3E}">
        <p14:creationId xmlns:p14="http://schemas.microsoft.com/office/powerpoint/2010/main" val="35798950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0000496-AE02-8B8B-7A62-91220F22D4BC}"/>
              </a:ext>
            </a:extLst>
          </p:cNvPr>
          <p:cNvSpPr txBox="1"/>
          <p:nvPr/>
        </p:nvSpPr>
        <p:spPr>
          <a:xfrm>
            <a:off x="259442" y="301014"/>
            <a:ext cx="6343267"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t>The Media and Misinformat</a:t>
            </a:r>
            <a:r>
              <a:rPr lang="en-US" sz="1400" b="1"/>
              <a:t>ion </a:t>
            </a:r>
          </a:p>
          <a:p>
            <a:endParaRPr lang="en-US" sz="1400" dirty="0"/>
          </a:p>
          <a:p>
            <a:r>
              <a:rPr lang="en-US" sz="1400"/>
              <a:t>Who do you trust ?                                           Your order</a:t>
            </a:r>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r>
              <a:rPr lang="en-US" sz="1400"/>
              <a:t>What is fake news ?</a:t>
            </a:r>
            <a:endParaRPr lang="en-US"/>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400" dirty="0"/>
          </a:p>
        </p:txBody>
      </p:sp>
      <p:pic>
        <p:nvPicPr>
          <p:cNvPr id="6" name="Picture 5">
            <a:extLst>
              <a:ext uri="{FF2B5EF4-FFF2-40B4-BE49-F238E27FC236}">
                <a16:creationId xmlns:a16="http://schemas.microsoft.com/office/drawing/2014/main" id="{B89D37DC-1F00-780E-8E32-DA98C7729293}"/>
              </a:ext>
            </a:extLst>
          </p:cNvPr>
          <p:cNvPicPr>
            <a:picLocks noChangeAspect="1"/>
          </p:cNvPicPr>
          <p:nvPr/>
        </p:nvPicPr>
        <p:blipFill>
          <a:blip r:embed="rId2"/>
          <a:srcRect t="19289" b="-402"/>
          <a:stretch>
            <a:fillRect/>
          </a:stretch>
        </p:blipFill>
        <p:spPr>
          <a:xfrm>
            <a:off x="264160" y="5264670"/>
            <a:ext cx="6329680" cy="3301729"/>
          </a:xfrm>
          <a:prstGeom prst="rect">
            <a:avLst/>
          </a:prstGeom>
          <a:ln>
            <a:solidFill>
              <a:schemeClr val="tx1"/>
            </a:solidFill>
          </a:ln>
        </p:spPr>
      </p:pic>
      <p:sp>
        <p:nvSpPr>
          <p:cNvPr id="7" name="TextBox 13">
            <a:extLst>
              <a:ext uri="{FF2B5EF4-FFF2-40B4-BE49-F238E27FC236}">
                <a16:creationId xmlns:a16="http://schemas.microsoft.com/office/drawing/2014/main" id="{3BD993AE-698E-42DC-A20E-689B1EF54A50}"/>
              </a:ext>
            </a:extLst>
          </p:cNvPr>
          <p:cNvSpPr txBox="1"/>
          <p:nvPr/>
        </p:nvSpPr>
        <p:spPr>
          <a:xfrm>
            <a:off x="376976" y="1057876"/>
            <a:ext cx="2705643" cy="2031325"/>
          </a:xfrm>
          <a:prstGeom prst="rect">
            <a:avLst/>
          </a:prstGeom>
          <a:solidFill>
            <a:schemeClr val="bg1"/>
          </a:solidFill>
          <a:ln>
            <a:solidFill>
              <a:schemeClr val="tx1"/>
            </a:solidFill>
          </a:ln>
          <a:effectLst>
            <a:outerShdw blurRad="50800" dist="38100" dir="5400000" algn="t" rotWithShape="0">
              <a:prstClr val="black">
                <a:alpha val="40000"/>
              </a:prstClr>
            </a:outerShdw>
          </a:effectLst>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514350" indent="-514350">
              <a:buFont typeface="+mj-lt"/>
              <a:buAutoNum type="alphaLcParenR"/>
            </a:pPr>
            <a:r>
              <a:rPr lang="en-GB" sz="1400" dirty="0"/>
              <a:t>Newspapers </a:t>
            </a:r>
          </a:p>
          <a:p>
            <a:pPr marL="514350" indent="-514350">
              <a:buFont typeface="+mj-lt"/>
              <a:buAutoNum type="alphaLcParenR"/>
            </a:pPr>
            <a:r>
              <a:rPr lang="en-GB" sz="1400" dirty="0"/>
              <a:t>Family members </a:t>
            </a:r>
          </a:p>
          <a:p>
            <a:pPr marL="514350" indent="-514350">
              <a:buFont typeface="+mj-lt"/>
              <a:buAutoNum type="alphaLcParenR"/>
            </a:pPr>
            <a:r>
              <a:rPr lang="en-GB" sz="1400" dirty="0"/>
              <a:t>News on social media </a:t>
            </a:r>
          </a:p>
          <a:p>
            <a:pPr marL="514350" indent="-514350">
              <a:buFont typeface="+mj-lt"/>
              <a:buAutoNum type="alphaLcParenR"/>
            </a:pPr>
            <a:r>
              <a:rPr lang="en-GB" sz="1400" dirty="0"/>
              <a:t>Wikipedia </a:t>
            </a:r>
          </a:p>
          <a:p>
            <a:pPr marL="514350" indent="-514350">
              <a:buFont typeface="+mj-lt"/>
              <a:buAutoNum type="alphaLcParenR"/>
            </a:pPr>
            <a:r>
              <a:rPr lang="en-GB" sz="1400" dirty="0"/>
              <a:t>Google or Google News </a:t>
            </a:r>
          </a:p>
          <a:p>
            <a:pPr marL="514350" indent="-514350">
              <a:buFont typeface="+mj-lt"/>
              <a:buAutoNum type="alphaLcParenR"/>
            </a:pPr>
            <a:r>
              <a:rPr lang="en-GB" sz="1400" dirty="0"/>
              <a:t>Government </a:t>
            </a:r>
          </a:p>
          <a:p>
            <a:pPr marL="514350" indent="-514350">
              <a:buFont typeface="+mj-lt"/>
              <a:buAutoNum type="alphaLcParenR"/>
            </a:pPr>
            <a:r>
              <a:rPr lang="en-GB" sz="1400" dirty="0"/>
              <a:t>BBC </a:t>
            </a:r>
          </a:p>
          <a:p>
            <a:pPr marL="514350" indent="-514350">
              <a:buFont typeface="+mj-lt"/>
              <a:buAutoNum type="alphaLcParenR"/>
            </a:pPr>
            <a:r>
              <a:rPr lang="en-GB" sz="1400" dirty="0"/>
              <a:t>Friends </a:t>
            </a:r>
          </a:p>
          <a:p>
            <a:pPr marL="514350" indent="-514350">
              <a:buFont typeface="+mj-lt"/>
              <a:buAutoNum type="alphaLcParenR"/>
            </a:pPr>
            <a:r>
              <a:rPr lang="en-GB" sz="1400" dirty="0"/>
              <a:t>Teachers</a:t>
            </a:r>
          </a:p>
        </p:txBody>
      </p:sp>
      <p:sp>
        <p:nvSpPr>
          <p:cNvPr id="9" name="TextBox 13">
            <a:extLst>
              <a:ext uri="{FF2B5EF4-FFF2-40B4-BE49-F238E27FC236}">
                <a16:creationId xmlns:a16="http://schemas.microsoft.com/office/drawing/2014/main" id="{5DB597E0-FB66-72D8-4B74-D23EA4D130AE}"/>
              </a:ext>
            </a:extLst>
          </p:cNvPr>
          <p:cNvSpPr txBox="1"/>
          <p:nvPr/>
        </p:nvSpPr>
        <p:spPr>
          <a:xfrm>
            <a:off x="3282736" y="1057875"/>
            <a:ext cx="3030763" cy="2031325"/>
          </a:xfrm>
          <a:prstGeom prst="rect">
            <a:avLst/>
          </a:prstGeom>
          <a:solidFill>
            <a:schemeClr val="bg1"/>
          </a:solidFill>
          <a:ln>
            <a:solidFill>
              <a:schemeClr val="tx1"/>
            </a:solidFill>
          </a:ln>
          <a:effectLst>
            <a:outerShdw blurRad="50800" dist="38100" dir="5400000" algn="t" rotWithShape="0">
              <a:prstClr val="black">
                <a:alpha val="40000"/>
              </a:prstClr>
            </a:outerShdw>
          </a:effectLst>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GB" sz="1400" dirty="0"/>
          </a:p>
          <a:p>
            <a:endParaRPr lang="en-GB" sz="1400" dirty="0"/>
          </a:p>
          <a:p>
            <a:endParaRPr lang="en-GB" sz="1400" dirty="0"/>
          </a:p>
          <a:p>
            <a:endParaRPr lang="en-GB" sz="1400" dirty="0"/>
          </a:p>
          <a:p>
            <a:endParaRPr lang="en-GB" sz="1400" dirty="0"/>
          </a:p>
          <a:p>
            <a:endParaRPr lang="en-GB" sz="1400" dirty="0"/>
          </a:p>
          <a:p>
            <a:endParaRPr lang="en-GB" sz="1400" dirty="0"/>
          </a:p>
          <a:p>
            <a:endParaRPr lang="en-GB" sz="1400" dirty="0"/>
          </a:p>
          <a:p>
            <a:endParaRPr lang="en-GB" sz="1400" dirty="0"/>
          </a:p>
        </p:txBody>
      </p:sp>
    </p:spTree>
    <p:extLst>
      <p:ext uri="{BB962C8B-B14F-4D97-AF65-F5344CB8AC3E}">
        <p14:creationId xmlns:p14="http://schemas.microsoft.com/office/powerpoint/2010/main" val="19083118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A178375B-D8C4-480C-9251-E361BA314D1A}"/>
              </a:ext>
            </a:extLst>
          </p:cNvPr>
          <p:cNvSpPr/>
          <p:nvPr/>
        </p:nvSpPr>
        <p:spPr>
          <a:xfrm>
            <a:off x="2484762" y="1389331"/>
            <a:ext cx="2179677" cy="1082731"/>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5E7BAAA5-5D73-D836-1D79-087740BE2923}"/>
              </a:ext>
            </a:extLst>
          </p:cNvPr>
          <p:cNvSpPr txBox="1"/>
          <p:nvPr/>
        </p:nvSpPr>
        <p:spPr>
          <a:xfrm>
            <a:off x="2675999" y="1674331"/>
            <a:ext cx="179174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dirty="0"/>
              <a:t>Why would someone </a:t>
            </a:r>
            <a:r>
              <a:rPr lang="en-US" sz="1400"/>
              <a:t>create</a:t>
            </a:r>
            <a:r>
              <a:rPr lang="en-US" sz="1400" dirty="0"/>
              <a:t> fake news ?</a:t>
            </a:r>
            <a:endParaRPr lang="en-US"/>
          </a:p>
        </p:txBody>
      </p:sp>
      <p:sp>
        <p:nvSpPr>
          <p:cNvPr id="6" name="TextBox 5">
            <a:extLst>
              <a:ext uri="{FF2B5EF4-FFF2-40B4-BE49-F238E27FC236}">
                <a16:creationId xmlns:a16="http://schemas.microsoft.com/office/drawing/2014/main" id="{E2AC4307-56BD-E45C-420D-7CD83B3A4090}"/>
              </a:ext>
            </a:extLst>
          </p:cNvPr>
          <p:cNvSpPr txBox="1"/>
          <p:nvPr/>
        </p:nvSpPr>
        <p:spPr>
          <a:xfrm>
            <a:off x="486083" y="3561088"/>
            <a:ext cx="6172198" cy="2031325"/>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Video: How to spot fake news</a:t>
            </a:r>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p:txBody>
      </p:sp>
      <p:pic>
        <p:nvPicPr>
          <p:cNvPr id="7" name="Picture 6" descr="Fake news cartoon Images - Free Download on Freepik">
            <a:extLst>
              <a:ext uri="{FF2B5EF4-FFF2-40B4-BE49-F238E27FC236}">
                <a16:creationId xmlns:a16="http://schemas.microsoft.com/office/drawing/2014/main" id="{8341CFC7-D5DF-E4BF-4763-563E227A0288}"/>
              </a:ext>
            </a:extLst>
          </p:cNvPr>
          <p:cNvPicPr>
            <a:picLocks noChangeAspect="1"/>
          </p:cNvPicPr>
          <p:nvPr/>
        </p:nvPicPr>
        <p:blipFill>
          <a:blip r:embed="rId2"/>
          <a:stretch>
            <a:fillRect/>
          </a:stretch>
        </p:blipFill>
        <p:spPr>
          <a:xfrm>
            <a:off x="4806777" y="4415069"/>
            <a:ext cx="1847336" cy="1178835"/>
          </a:xfrm>
          <a:prstGeom prst="rect">
            <a:avLst/>
          </a:prstGeom>
        </p:spPr>
      </p:pic>
      <p:pic>
        <p:nvPicPr>
          <p:cNvPr id="8" name="Picture 7" descr="A colorful paper with text overlay&#10;&#10;AI-generated content may be incorrect.">
            <a:extLst>
              <a:ext uri="{FF2B5EF4-FFF2-40B4-BE49-F238E27FC236}">
                <a16:creationId xmlns:a16="http://schemas.microsoft.com/office/drawing/2014/main" id="{E844D16C-1239-00E2-3739-CB34DEDF7506}"/>
              </a:ext>
            </a:extLst>
          </p:cNvPr>
          <p:cNvPicPr>
            <a:picLocks noChangeAspect="1"/>
          </p:cNvPicPr>
          <p:nvPr/>
        </p:nvPicPr>
        <p:blipFill>
          <a:blip r:embed="rId3"/>
          <a:stretch>
            <a:fillRect/>
          </a:stretch>
        </p:blipFill>
        <p:spPr>
          <a:xfrm>
            <a:off x="911311" y="5970908"/>
            <a:ext cx="5313406" cy="2592818"/>
          </a:xfrm>
          <a:prstGeom prst="rect">
            <a:avLst/>
          </a:prstGeom>
        </p:spPr>
      </p:pic>
    </p:spTree>
    <p:extLst>
      <p:ext uri="{BB962C8B-B14F-4D97-AF65-F5344CB8AC3E}">
        <p14:creationId xmlns:p14="http://schemas.microsoft.com/office/powerpoint/2010/main" val="13125053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60C260E-61F2-1813-AE6E-40AA248159BD}"/>
              </a:ext>
            </a:extLst>
          </p:cNvPr>
          <p:cNvSpPr txBox="1"/>
          <p:nvPr/>
        </p:nvSpPr>
        <p:spPr>
          <a:xfrm>
            <a:off x="293474" y="355257"/>
            <a:ext cx="6255605"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a:t>Why does misinformation matter in a democracy?</a:t>
            </a:r>
            <a:endParaRPr lang="en-US" sz="1400"/>
          </a:p>
          <a:p>
            <a:endParaRPr lang="en-GB" sz="1400" dirty="0"/>
          </a:p>
          <a:p>
            <a:pPr marL="285750" indent="-285750">
              <a:buFont typeface="Arial"/>
              <a:buChar char="•"/>
            </a:pPr>
            <a:r>
              <a:rPr lang="en-US" sz="1400"/>
              <a:t>Threatens the key values in a democracy</a:t>
            </a:r>
          </a:p>
          <a:p>
            <a:pPr marL="285750" indent="-285750">
              <a:buFont typeface="Arial"/>
              <a:buChar char="•"/>
            </a:pPr>
            <a:r>
              <a:rPr lang="en-US" sz="1400"/>
              <a:t>Genuine and fake information is difficult to distinguish</a:t>
            </a:r>
          </a:p>
          <a:p>
            <a:pPr marL="285750" indent="-285750">
              <a:buFont typeface="Arial"/>
              <a:buChar char="•"/>
            </a:pPr>
            <a:r>
              <a:rPr lang="en-US" sz="1400"/>
              <a:t>Can alter political debate</a:t>
            </a:r>
          </a:p>
          <a:p>
            <a:pPr marL="285750" indent="-285750">
              <a:buFont typeface="Arial"/>
              <a:buChar char="•"/>
            </a:pPr>
            <a:r>
              <a:rPr lang="en-US" sz="1400"/>
              <a:t>Can influence voter decisions</a:t>
            </a:r>
          </a:p>
          <a:p>
            <a:pPr marL="285750" indent="-285750">
              <a:buFont typeface="Arial"/>
              <a:buChar char="•"/>
            </a:pPr>
            <a:r>
              <a:rPr lang="en-US" sz="1400" dirty="0"/>
              <a:t>Lower people’s trust in the media, government, politicians and institutions</a:t>
            </a:r>
          </a:p>
          <a:p>
            <a:pPr marL="285750" indent="-285750">
              <a:buFont typeface="Arial"/>
              <a:buChar char="•"/>
            </a:pPr>
            <a:r>
              <a:rPr lang="en-US" sz="1400"/>
              <a:t>Can aggravate existing tensions in a country and generate violence</a:t>
            </a:r>
          </a:p>
          <a:p>
            <a:pPr marL="285750" indent="-285750">
              <a:buFont typeface="Arial"/>
              <a:buChar char="•"/>
            </a:pPr>
            <a:r>
              <a:rPr lang="en-US" sz="1400"/>
              <a:t>Can generate support for groups who are anti-democratic</a:t>
            </a:r>
          </a:p>
          <a:p>
            <a:pPr algn="ctr"/>
            <a:endParaRPr lang="en-US" dirty="0"/>
          </a:p>
        </p:txBody>
      </p:sp>
      <p:pic>
        <p:nvPicPr>
          <p:cNvPr id="5" name="Picture 4" descr="Person Reads Fake News On Smartphone Stock Vector (Royalty Free) 1366026287  | Shutterstock">
            <a:extLst>
              <a:ext uri="{FF2B5EF4-FFF2-40B4-BE49-F238E27FC236}">
                <a16:creationId xmlns:a16="http://schemas.microsoft.com/office/drawing/2014/main" id="{D6A81AEF-23EC-6CD4-9C14-1F169FB8906C}"/>
              </a:ext>
            </a:extLst>
          </p:cNvPr>
          <p:cNvPicPr>
            <a:picLocks noChangeAspect="1"/>
          </p:cNvPicPr>
          <p:nvPr/>
        </p:nvPicPr>
        <p:blipFill>
          <a:blip r:embed="rId2"/>
          <a:srcRect r="621" b="6358"/>
          <a:stretch>
            <a:fillRect/>
          </a:stretch>
        </p:blipFill>
        <p:spPr>
          <a:xfrm>
            <a:off x="5147310" y="210820"/>
            <a:ext cx="1241918" cy="1186784"/>
          </a:xfrm>
          <a:prstGeom prst="rect">
            <a:avLst/>
          </a:prstGeom>
        </p:spPr>
      </p:pic>
      <p:sp>
        <p:nvSpPr>
          <p:cNvPr id="6" name="TextBox 5">
            <a:extLst>
              <a:ext uri="{FF2B5EF4-FFF2-40B4-BE49-F238E27FC236}">
                <a16:creationId xmlns:a16="http://schemas.microsoft.com/office/drawing/2014/main" id="{9F1FD9BF-6AD0-0465-423D-E9BDF71575D7}"/>
              </a:ext>
            </a:extLst>
          </p:cNvPr>
          <p:cNvSpPr txBox="1"/>
          <p:nvPr/>
        </p:nvSpPr>
        <p:spPr>
          <a:xfrm>
            <a:off x="365124" y="2524124"/>
            <a:ext cx="6016625" cy="2031325"/>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err="1"/>
              <a:t>Conspirac</a:t>
            </a:r>
            <a:r>
              <a:rPr lang="en-US" sz="1400"/>
              <a:t>y Theories</a:t>
            </a:r>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p:txBody>
      </p:sp>
      <p:pic>
        <p:nvPicPr>
          <p:cNvPr id="7" name="Picture 6" descr="Conspiracy Face Tin Foil Hat Emoji: Stockvektorkép (jogdíjmentes)  1690427458 | Shutterstock">
            <a:extLst>
              <a:ext uri="{FF2B5EF4-FFF2-40B4-BE49-F238E27FC236}">
                <a16:creationId xmlns:a16="http://schemas.microsoft.com/office/drawing/2014/main" id="{1D4E3BBA-885F-C932-7DF1-7F7AC4A6FAEB}"/>
              </a:ext>
            </a:extLst>
          </p:cNvPr>
          <p:cNvPicPr>
            <a:picLocks noChangeAspect="1"/>
          </p:cNvPicPr>
          <p:nvPr/>
        </p:nvPicPr>
        <p:blipFill>
          <a:blip r:embed="rId3"/>
          <a:stretch>
            <a:fillRect/>
          </a:stretch>
        </p:blipFill>
        <p:spPr>
          <a:xfrm>
            <a:off x="5248275" y="3309302"/>
            <a:ext cx="1055370" cy="1072515"/>
          </a:xfrm>
          <a:prstGeom prst="rect">
            <a:avLst/>
          </a:prstGeom>
        </p:spPr>
      </p:pic>
      <p:sp>
        <p:nvSpPr>
          <p:cNvPr id="8" name="TextBox 7">
            <a:extLst>
              <a:ext uri="{FF2B5EF4-FFF2-40B4-BE49-F238E27FC236}">
                <a16:creationId xmlns:a16="http://schemas.microsoft.com/office/drawing/2014/main" id="{BB602055-EB2A-2524-8174-CFDC1A71C558}"/>
              </a:ext>
            </a:extLst>
          </p:cNvPr>
          <p:cNvSpPr txBox="1"/>
          <p:nvPr/>
        </p:nvSpPr>
        <p:spPr>
          <a:xfrm>
            <a:off x="292100" y="4551680"/>
            <a:ext cx="6172200"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a:t>​</a:t>
            </a:r>
          </a:p>
          <a:p>
            <a:pPr rtl="0"/>
            <a:r>
              <a:rPr lang="en-US" sz="1400"/>
              <a:t>What is confirmation bias ?​</a:t>
            </a:r>
            <a:endParaRPr lang="en-US" sz="1400" dirty="0"/>
          </a:p>
          <a:p>
            <a:r>
              <a:rPr lang="en-US" sz="1400"/>
              <a:t>________________________________________________________________________________________________________________________________________________________________________________________________________________________</a:t>
            </a:r>
            <a:endParaRPr lang="en-US" sz="1400" dirty="0"/>
          </a:p>
          <a:p>
            <a:pPr marL="571500" indent="-571500">
              <a:buFont typeface="Arial,Sans-Serif"/>
              <a:buChar char="•"/>
            </a:pPr>
            <a:endParaRPr lang="en-US" sz="1400" dirty="0"/>
          </a:p>
          <a:p>
            <a:pPr rtl="0"/>
            <a:r>
              <a:rPr lang="en-US" sz="1400"/>
              <a:t>How does it affect people's views ?​</a:t>
            </a:r>
          </a:p>
          <a:p>
            <a:r>
              <a:rPr lang="en-US" sz="1400"/>
              <a:t>________________________________________________________________________________________________________________________________________________________________________________________________________________________</a:t>
            </a:r>
            <a:endParaRPr lang="en-US" sz="1400" dirty="0"/>
          </a:p>
          <a:p>
            <a:pPr algn="ctr"/>
            <a:endParaRPr lang="en-US"/>
          </a:p>
        </p:txBody>
      </p:sp>
      <p:sp>
        <p:nvSpPr>
          <p:cNvPr id="9" name="TextBox 8">
            <a:extLst>
              <a:ext uri="{FF2B5EF4-FFF2-40B4-BE49-F238E27FC236}">
                <a16:creationId xmlns:a16="http://schemas.microsoft.com/office/drawing/2014/main" id="{E76CE282-3DDA-0C79-BFB2-358DCE5B3A25}"/>
              </a:ext>
            </a:extLst>
          </p:cNvPr>
          <p:cNvSpPr txBox="1"/>
          <p:nvPr/>
        </p:nvSpPr>
        <p:spPr>
          <a:xfrm>
            <a:off x="99060" y="6847840"/>
            <a:ext cx="6365240"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60350" rtl="0"/>
            <a:r>
              <a:rPr lang="en-GB" sz="1400"/>
              <a:t>We can ensure we are using reliable sources for our information.</a:t>
            </a:r>
            <a:r>
              <a:rPr lang="en-US" sz="1400"/>
              <a:t>​</a:t>
            </a:r>
            <a:endParaRPr lang="en-US" sz="1400" dirty="0"/>
          </a:p>
          <a:p>
            <a:pPr marL="260350" rtl="0"/>
            <a:r>
              <a:rPr lang="en-GB" sz="1400"/>
              <a:t>We can check the facts in stories or information ourselves using other sources.</a:t>
            </a:r>
            <a:r>
              <a:rPr lang="en-US" sz="1400"/>
              <a:t>​</a:t>
            </a:r>
            <a:endParaRPr lang="en-US" sz="1400" dirty="0"/>
          </a:p>
          <a:p>
            <a:pPr marL="260350" rtl="0"/>
            <a:r>
              <a:rPr lang="en-GB" sz="1400" dirty="0"/>
              <a:t>We can make sure we don’t share misinformation ourselves.</a:t>
            </a:r>
            <a:r>
              <a:rPr lang="en-US" sz="1400" dirty="0"/>
              <a:t>​</a:t>
            </a:r>
          </a:p>
          <a:p>
            <a:pPr marL="260350"/>
            <a:endParaRPr lang="en-US" sz="1400" dirty="0"/>
          </a:p>
          <a:p>
            <a:pPr marL="260350"/>
            <a:r>
              <a:rPr lang="en-US" sz="1400" dirty="0"/>
              <a:t>Why is critical thinking </a:t>
            </a:r>
            <a:r>
              <a:rPr lang="en-US" sz="1400"/>
              <a:t>important ?</a:t>
            </a:r>
            <a:endParaRPr lang="en-US" sz="1400" dirty="0"/>
          </a:p>
          <a:p>
            <a:pPr marL="260350"/>
            <a:r>
              <a:rPr lang="en-US" sz="1400"/>
              <a:t>_____________________________________________________________________________________________________________________________________________________________________________________________________________________</a:t>
            </a:r>
            <a:endParaRPr lang="en-US" sz="1400" dirty="0"/>
          </a:p>
          <a:p>
            <a:pPr algn="ctr"/>
            <a:endParaRPr lang="en-US"/>
          </a:p>
        </p:txBody>
      </p:sp>
    </p:spTree>
    <p:extLst>
      <p:ext uri="{BB962C8B-B14F-4D97-AF65-F5344CB8AC3E}">
        <p14:creationId xmlns:p14="http://schemas.microsoft.com/office/powerpoint/2010/main" val="23614447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16B9F5E-795F-BFD7-483F-DF3BD584C84D}"/>
              </a:ext>
            </a:extLst>
          </p:cNvPr>
          <p:cNvSpPr txBox="1"/>
          <p:nvPr/>
        </p:nvSpPr>
        <p:spPr>
          <a:xfrm>
            <a:off x="212552" y="278328"/>
            <a:ext cx="6426935" cy="18774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What is a deepfake ?</a:t>
            </a:r>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400" dirty="0"/>
          </a:p>
          <a:p>
            <a:endParaRPr lang="en-US" sz="1400" dirty="0"/>
          </a:p>
          <a:p>
            <a:r>
              <a:rPr lang="en-US" sz="1400" b="1"/>
              <a:t>The law and criminal responsibility</a:t>
            </a:r>
            <a:endParaRPr lang="en-US" sz="1400" b="1" dirty="0"/>
          </a:p>
          <a:p>
            <a:endParaRPr lang="en-US" dirty="0"/>
          </a:p>
        </p:txBody>
      </p:sp>
      <p:graphicFrame>
        <p:nvGraphicFramePr>
          <p:cNvPr id="7" name="Table 6">
            <a:extLst>
              <a:ext uri="{FF2B5EF4-FFF2-40B4-BE49-F238E27FC236}">
                <a16:creationId xmlns:a16="http://schemas.microsoft.com/office/drawing/2014/main" id="{FCF52B06-EAA7-E8C1-AE21-BF2F149B1DF4}"/>
              </a:ext>
            </a:extLst>
          </p:cNvPr>
          <p:cNvGraphicFramePr>
            <a:graphicFrameLocks noGrp="1"/>
          </p:cNvGraphicFramePr>
          <p:nvPr>
            <p:extLst>
              <p:ext uri="{D42A27DB-BD31-4B8C-83A1-F6EECF244321}">
                <p14:modId xmlns:p14="http://schemas.microsoft.com/office/powerpoint/2010/main" val="1081051452"/>
              </p:ext>
            </p:extLst>
          </p:nvPr>
        </p:nvGraphicFramePr>
        <p:xfrm>
          <a:off x="447932" y="2023418"/>
          <a:ext cx="5949868" cy="2558587"/>
        </p:xfrm>
        <a:graphic>
          <a:graphicData uri="http://schemas.openxmlformats.org/drawingml/2006/table">
            <a:tbl>
              <a:tblPr bandRow="1">
                <a:tableStyleId>{5C22544A-7EE6-4342-B048-85BDC9FD1C3A}</a:tableStyleId>
              </a:tblPr>
              <a:tblGrid>
                <a:gridCol w="2779961">
                  <a:extLst>
                    <a:ext uri="{9D8B030D-6E8A-4147-A177-3AD203B41FA5}">
                      <a16:colId xmlns:a16="http://schemas.microsoft.com/office/drawing/2014/main" val="3858942551"/>
                    </a:ext>
                  </a:extLst>
                </a:gridCol>
                <a:gridCol w="3169907">
                  <a:extLst>
                    <a:ext uri="{9D8B030D-6E8A-4147-A177-3AD203B41FA5}">
                      <a16:colId xmlns:a16="http://schemas.microsoft.com/office/drawing/2014/main" val="3330182316"/>
                    </a:ext>
                  </a:extLst>
                </a:gridCol>
              </a:tblGrid>
              <a:tr h="1411634">
                <a:tc>
                  <a:txBody>
                    <a:bodyPr/>
                    <a:lstStyle/>
                    <a:p>
                      <a:pPr rtl="0" fontAlgn="base">
                        <a:lnSpc>
                          <a:spcPts val="2025"/>
                        </a:lnSpc>
                        <a:buNone/>
                      </a:pPr>
                      <a:r>
                        <a:rPr lang="en-GB" sz="1400" b="1">
                          <a:effectLst/>
                          <a:latin typeface="Calibri"/>
                        </a:rPr>
                        <a:t>Definition:</a:t>
                      </a:r>
                      <a:endParaRPr lang="en-US" sz="1400">
                        <a:effectLst/>
                        <a:latin typeface="Calibri"/>
                      </a:endParaRPr>
                    </a:p>
                    <a:p>
                      <a:pPr rtl="0" fontAlgn="base">
                        <a:lnSpc>
                          <a:spcPts val="2025"/>
                        </a:lnSpc>
                        <a:buNone/>
                      </a:pPr>
                      <a:r>
                        <a:rPr lang="en-GB" sz="1400">
                          <a:effectLst/>
                          <a:latin typeface="Calibri"/>
                        </a:rPr>
                        <a:t>Law is usually made by a government, that is used to order the way in which a society behaves.</a:t>
                      </a:r>
                      <a:endParaRPr lang="en-US" sz="1400">
                        <a:effectLst/>
                        <a:latin typeface="Calibri"/>
                      </a:endParaRPr>
                    </a:p>
                  </a:txBody>
                  <a:tcPr marL="51206" marR="51206" marT="25603" marB="2560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rtl="0" fontAlgn="base">
                        <a:lnSpc>
                          <a:spcPts val="2025"/>
                        </a:lnSpc>
                        <a:buNone/>
                      </a:pPr>
                      <a:r>
                        <a:rPr lang="en-GB" sz="1400" b="1">
                          <a:effectLst/>
                          <a:latin typeface="Calibri"/>
                        </a:rPr>
                        <a:t>Characteristics:</a:t>
                      </a:r>
                      <a:endParaRPr lang="en-US" sz="1400">
                        <a:effectLst/>
                        <a:latin typeface="Calibri"/>
                      </a:endParaRPr>
                    </a:p>
                    <a:p>
                      <a:pPr rtl="0" fontAlgn="base">
                        <a:lnSpc>
                          <a:spcPts val="2025"/>
                        </a:lnSpc>
                        <a:buNone/>
                      </a:pPr>
                      <a:r>
                        <a:rPr lang="en-GB" sz="1400">
                          <a:effectLst/>
                          <a:latin typeface="Calibri"/>
                        </a:rPr>
                        <a:t>Laws usually inform people what they can or cannot do.</a:t>
                      </a:r>
                    </a:p>
                  </a:txBody>
                  <a:tcPr marL="51206" marR="51206" marT="25603" marB="2560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4218661"/>
                  </a:ext>
                </a:extLst>
              </a:tr>
              <a:tr h="1146953">
                <a:tc>
                  <a:txBody>
                    <a:bodyPr/>
                    <a:lstStyle/>
                    <a:p>
                      <a:pPr rtl="0" fontAlgn="base">
                        <a:lnSpc>
                          <a:spcPts val="2025"/>
                        </a:lnSpc>
                        <a:buNone/>
                      </a:pPr>
                      <a:r>
                        <a:rPr lang="en-GB" sz="1400" b="1">
                          <a:effectLst/>
                          <a:latin typeface="Calibri"/>
                        </a:rPr>
                        <a:t>Examples:</a:t>
                      </a:r>
                      <a:endParaRPr lang="en-US" sz="1400">
                        <a:effectLst/>
                        <a:latin typeface="Calibri"/>
                      </a:endParaRPr>
                    </a:p>
                    <a:p>
                      <a:pPr rtl="0" fontAlgn="base">
                        <a:lnSpc>
                          <a:spcPts val="2025"/>
                        </a:lnSpc>
                        <a:buNone/>
                      </a:pPr>
                      <a:r>
                        <a:rPr lang="en-GB" sz="1400">
                          <a:effectLst/>
                          <a:latin typeface="Calibri"/>
                        </a:rPr>
                        <a:t>Human Rights Act, illegal buy tobacco or alcohol under the age of 18, Hate Crimes.</a:t>
                      </a:r>
                    </a:p>
                  </a:txBody>
                  <a:tcPr marL="51206" marR="51206" marT="25603" marB="2560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rtl="0" fontAlgn="base">
                        <a:lnSpc>
                          <a:spcPts val="2025"/>
                        </a:lnSpc>
                        <a:buNone/>
                      </a:pPr>
                      <a:r>
                        <a:rPr lang="en-GB" sz="1400" b="1">
                          <a:effectLst/>
                          <a:latin typeface="Calibri"/>
                        </a:rPr>
                        <a:t>Synonyms:</a:t>
                      </a:r>
                      <a:endParaRPr lang="en-US" sz="1400">
                        <a:effectLst/>
                        <a:latin typeface="Calibri"/>
                      </a:endParaRPr>
                    </a:p>
                    <a:p>
                      <a:pPr rtl="0" fontAlgn="base">
                        <a:lnSpc>
                          <a:spcPts val="2025"/>
                        </a:lnSpc>
                        <a:buNone/>
                      </a:pPr>
                      <a:r>
                        <a:rPr lang="en-GB" sz="1400">
                          <a:effectLst/>
                          <a:latin typeface="Calibri"/>
                        </a:rPr>
                        <a:t>Rules, regulations, orders.</a:t>
                      </a:r>
                    </a:p>
                  </a:txBody>
                  <a:tcPr marL="51206" marR="51206" marT="25603" marB="2560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72539243"/>
                  </a:ext>
                </a:extLst>
              </a:tr>
            </a:tbl>
          </a:graphicData>
        </a:graphic>
      </p:graphicFrame>
      <p:sp>
        <p:nvSpPr>
          <p:cNvPr id="8" name="Oval 7">
            <a:extLst>
              <a:ext uri="{FF2B5EF4-FFF2-40B4-BE49-F238E27FC236}">
                <a16:creationId xmlns:a16="http://schemas.microsoft.com/office/drawing/2014/main" id="{ED8FC01C-4299-D179-2A30-9414E225CF0A}"/>
              </a:ext>
            </a:extLst>
          </p:cNvPr>
          <p:cNvSpPr/>
          <p:nvPr/>
        </p:nvSpPr>
        <p:spPr>
          <a:xfrm>
            <a:off x="2051597" y="6092458"/>
            <a:ext cx="2299143" cy="1014794"/>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E70A402-3F57-0489-C900-635677EA1E94}"/>
              </a:ext>
            </a:extLst>
          </p:cNvPr>
          <p:cNvSpPr txBox="1"/>
          <p:nvPr/>
        </p:nvSpPr>
        <p:spPr>
          <a:xfrm>
            <a:off x="2361211" y="6311572"/>
            <a:ext cx="1692876"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a:t>Why do we need laws ?</a:t>
            </a:r>
            <a:r>
              <a:rPr lang="en-US" dirty="0"/>
              <a:t> </a:t>
            </a:r>
          </a:p>
        </p:txBody>
      </p:sp>
    </p:spTree>
    <p:extLst>
      <p:ext uri="{BB962C8B-B14F-4D97-AF65-F5344CB8AC3E}">
        <p14:creationId xmlns:p14="http://schemas.microsoft.com/office/powerpoint/2010/main" val="1176306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86C3A4D-35D4-F222-BF8B-D82B94083F69}"/>
              </a:ext>
            </a:extLst>
          </p:cNvPr>
          <p:cNvSpPr>
            <a:spLocks noGrp="1"/>
          </p:cNvSpPr>
          <p:nvPr>
            <p:ph type="sldNum" sz="quarter" idx="12"/>
          </p:nvPr>
        </p:nvSpPr>
        <p:spPr/>
        <p:txBody>
          <a:bodyPr/>
          <a:lstStyle/>
          <a:p>
            <a:fld id="{330EA680-D336-4FF7-8B7A-9848BB0A1C32}" type="slidenum">
              <a:rPr lang="en-US" smtClean="0"/>
              <a:t>2</a:t>
            </a:fld>
            <a:endParaRPr lang="en-US"/>
          </a:p>
        </p:txBody>
      </p:sp>
      <p:sp>
        <p:nvSpPr>
          <p:cNvPr id="5" name="TextBox 4">
            <a:extLst>
              <a:ext uri="{FF2B5EF4-FFF2-40B4-BE49-F238E27FC236}">
                <a16:creationId xmlns:a16="http://schemas.microsoft.com/office/drawing/2014/main" id="{D3FD1089-DD94-6E9D-6C48-EB5FAE1C1E94}"/>
              </a:ext>
            </a:extLst>
          </p:cNvPr>
          <p:cNvSpPr txBox="1"/>
          <p:nvPr/>
        </p:nvSpPr>
        <p:spPr>
          <a:xfrm>
            <a:off x="477153" y="350057"/>
            <a:ext cx="591670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t>Self Assessment</a:t>
            </a:r>
            <a:endParaRPr lang="en-US" sz="1400" b="1"/>
          </a:p>
          <a:p>
            <a:r>
              <a:rPr lang="en-US" sz="1400" dirty="0"/>
              <a:t>At the start of this topic: mind map what the word </a:t>
            </a:r>
            <a:r>
              <a:rPr lang="en-US" sz="1400" b="1" dirty="0"/>
              <a:t>POLITICS</a:t>
            </a:r>
            <a:r>
              <a:rPr lang="en-US" sz="1400" dirty="0"/>
              <a:t> means </a:t>
            </a:r>
            <a:r>
              <a:rPr lang="en-US" sz="1400"/>
              <a:t>to you </a:t>
            </a:r>
            <a:endParaRPr lang="en-US" sz="1400" dirty="0"/>
          </a:p>
        </p:txBody>
      </p:sp>
      <p:sp>
        <p:nvSpPr>
          <p:cNvPr id="7" name="TextBox 6">
            <a:extLst>
              <a:ext uri="{FF2B5EF4-FFF2-40B4-BE49-F238E27FC236}">
                <a16:creationId xmlns:a16="http://schemas.microsoft.com/office/drawing/2014/main" id="{E0F35135-D22B-89C6-5DA0-103C10021F35}"/>
              </a:ext>
            </a:extLst>
          </p:cNvPr>
          <p:cNvSpPr txBox="1"/>
          <p:nvPr/>
        </p:nvSpPr>
        <p:spPr>
          <a:xfrm>
            <a:off x="473177" y="8369710"/>
            <a:ext cx="5911645"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aseline="0" dirty="0">
                <a:latin typeface="Aptos"/>
              </a:rPr>
              <a:t>At the end</a:t>
            </a:r>
            <a:r>
              <a:rPr lang="en-US" sz="1400" dirty="0">
                <a:latin typeface="Aptos"/>
              </a:rPr>
              <a:t> of the topic</a:t>
            </a:r>
            <a:r>
              <a:rPr lang="en-US" sz="1400" baseline="0" dirty="0">
                <a:latin typeface="Aptos"/>
              </a:rPr>
              <a:t>: add any other points in a different </a:t>
            </a:r>
            <a:r>
              <a:rPr lang="en-US" sz="1400" baseline="0" dirty="0" err="1">
                <a:latin typeface="Aptos"/>
              </a:rPr>
              <a:t>coloured</a:t>
            </a:r>
            <a:r>
              <a:rPr lang="en-US" sz="1400" baseline="0" dirty="0">
                <a:latin typeface="Aptos"/>
              </a:rPr>
              <a:t> pen </a:t>
            </a:r>
            <a:endParaRPr lang="en-US" dirty="0"/>
          </a:p>
          <a:p>
            <a:pPr algn="ctr"/>
            <a:endParaRPr lang="en-US"/>
          </a:p>
        </p:txBody>
      </p:sp>
      <p:pic>
        <p:nvPicPr>
          <p:cNvPr id="3" name="Picture 2" descr="Why are young people so disengaged in politics? - PLMR">
            <a:extLst>
              <a:ext uri="{FF2B5EF4-FFF2-40B4-BE49-F238E27FC236}">
                <a16:creationId xmlns:a16="http://schemas.microsoft.com/office/drawing/2014/main" id="{B939CEEF-B455-AF05-80D5-2ADB7CAA863E}"/>
              </a:ext>
            </a:extLst>
          </p:cNvPr>
          <p:cNvPicPr>
            <a:picLocks noChangeAspect="1"/>
          </p:cNvPicPr>
          <p:nvPr/>
        </p:nvPicPr>
        <p:blipFill>
          <a:blip r:embed="rId2"/>
          <a:stretch>
            <a:fillRect/>
          </a:stretch>
        </p:blipFill>
        <p:spPr>
          <a:xfrm>
            <a:off x="2114550" y="3705225"/>
            <a:ext cx="2628900" cy="1733550"/>
          </a:xfrm>
          <a:prstGeom prst="rect">
            <a:avLst/>
          </a:prstGeom>
          <a:ln>
            <a:solidFill>
              <a:schemeClr val="tx1"/>
            </a:solidFill>
          </a:ln>
        </p:spPr>
      </p:pic>
    </p:spTree>
    <p:extLst>
      <p:ext uri="{BB962C8B-B14F-4D97-AF65-F5344CB8AC3E}">
        <p14:creationId xmlns:p14="http://schemas.microsoft.com/office/powerpoint/2010/main" val="20759247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diagram of a law&#10;&#10;AI-generated content may be incorrect.">
            <a:extLst>
              <a:ext uri="{FF2B5EF4-FFF2-40B4-BE49-F238E27FC236}">
                <a16:creationId xmlns:a16="http://schemas.microsoft.com/office/drawing/2014/main" id="{C1B10554-F1FA-09B7-F469-88184B2AE0BE}"/>
              </a:ext>
            </a:extLst>
          </p:cNvPr>
          <p:cNvPicPr>
            <a:picLocks noChangeAspect="1"/>
          </p:cNvPicPr>
          <p:nvPr/>
        </p:nvPicPr>
        <p:blipFill>
          <a:blip r:embed="rId2"/>
          <a:srcRect r="240" b="9013"/>
          <a:stretch>
            <a:fillRect/>
          </a:stretch>
        </p:blipFill>
        <p:spPr>
          <a:xfrm>
            <a:off x="231689" y="346821"/>
            <a:ext cx="6394665" cy="3285085"/>
          </a:xfrm>
          <a:prstGeom prst="rect">
            <a:avLst/>
          </a:prstGeom>
          <a:ln>
            <a:solidFill>
              <a:schemeClr val="tx1"/>
            </a:solidFill>
          </a:ln>
        </p:spPr>
      </p:pic>
      <p:sp>
        <p:nvSpPr>
          <p:cNvPr id="5" name="TextBox 4">
            <a:extLst>
              <a:ext uri="{FF2B5EF4-FFF2-40B4-BE49-F238E27FC236}">
                <a16:creationId xmlns:a16="http://schemas.microsoft.com/office/drawing/2014/main" id="{29EB52E4-90DF-6512-5459-4C8A23D2F708}"/>
              </a:ext>
            </a:extLst>
          </p:cNvPr>
          <p:cNvSpPr txBox="1"/>
          <p:nvPr/>
        </p:nvSpPr>
        <p:spPr>
          <a:xfrm>
            <a:off x="353060" y="3891280"/>
            <a:ext cx="6233160" cy="166199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rtl="0">
              <a:buFont typeface="Arial,Sans-Serif"/>
              <a:buChar char="•"/>
            </a:pPr>
            <a:r>
              <a:rPr lang="en-GB" sz="1400"/>
              <a:t>A Bill is a proposal for a new law, or a proposal to change an existing law that is presented for debate before Parliament.</a:t>
            </a:r>
            <a:r>
              <a:rPr lang="en-US" sz="1400"/>
              <a:t>​</a:t>
            </a:r>
          </a:p>
          <a:p>
            <a:pPr marL="285750" indent="-285750" rtl="0">
              <a:buFont typeface="Arial,Sans-Serif"/>
              <a:buChar char="•"/>
            </a:pPr>
            <a:r>
              <a:rPr lang="en-GB" sz="1400"/>
              <a:t>A Bill can start in the Commons or the Lords and must be approved in the same form by both Houses before becoming an Act (law).</a:t>
            </a:r>
            <a:r>
              <a:rPr lang="en-US" sz="1400"/>
              <a:t>​</a:t>
            </a:r>
          </a:p>
          <a:p>
            <a:pPr marL="285750" indent="-285750" rtl="0">
              <a:buFont typeface="Arial,Sans-Serif"/>
              <a:buChar char="•"/>
            </a:pPr>
            <a:r>
              <a:rPr lang="en-GB" sz="1400"/>
              <a:t>When both Houses have agreed on the content of a Bill it is then presented to the reigning monarch for approval (known as Royal Assent).</a:t>
            </a:r>
            <a:r>
              <a:rPr lang="en-US" sz="1400"/>
              <a:t>​</a:t>
            </a:r>
          </a:p>
          <a:p>
            <a:pPr algn="ctr"/>
            <a:endParaRPr lang="en-US"/>
          </a:p>
        </p:txBody>
      </p:sp>
      <p:sp>
        <p:nvSpPr>
          <p:cNvPr id="7" name="TextBox 6">
            <a:extLst>
              <a:ext uri="{FF2B5EF4-FFF2-40B4-BE49-F238E27FC236}">
                <a16:creationId xmlns:a16="http://schemas.microsoft.com/office/drawing/2014/main" id="{B50A7971-C1B6-8429-A917-A0D591BCB343}"/>
              </a:ext>
            </a:extLst>
          </p:cNvPr>
          <p:cNvSpPr txBox="1"/>
          <p:nvPr/>
        </p:nvSpPr>
        <p:spPr>
          <a:xfrm>
            <a:off x="372110" y="5397499"/>
            <a:ext cx="6115684" cy="1169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What is a crime ?</a:t>
            </a:r>
          </a:p>
          <a:p>
            <a:r>
              <a:rPr lang="en-US" sz="1400"/>
              <a:t>_____________________________________________________________________________________________________________________________________________________________________________________________________________________</a:t>
            </a:r>
          </a:p>
          <a:p>
            <a:endParaRPr lang="en-US" sz="1400" dirty="0"/>
          </a:p>
        </p:txBody>
      </p:sp>
      <p:sp>
        <p:nvSpPr>
          <p:cNvPr id="8" name="TextBox 7">
            <a:extLst>
              <a:ext uri="{FF2B5EF4-FFF2-40B4-BE49-F238E27FC236}">
                <a16:creationId xmlns:a16="http://schemas.microsoft.com/office/drawing/2014/main" id="{758E064B-9C75-6CC8-D848-27D334485EE5}"/>
              </a:ext>
            </a:extLst>
          </p:cNvPr>
          <p:cNvSpPr txBox="1"/>
          <p:nvPr/>
        </p:nvSpPr>
        <p:spPr>
          <a:xfrm>
            <a:off x="373380" y="6563360"/>
            <a:ext cx="5877560" cy="20928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rtl="0">
              <a:buFont typeface="Arial,Sans-Serif"/>
              <a:buChar char="•"/>
            </a:pPr>
            <a:r>
              <a:rPr lang="en-GB" sz="1400"/>
              <a:t>No one of any age is allowed to break the law. But in England, Wales and Northern Ireland, the age of criminal responsibility is 10 years old. (12 in Scotland)</a:t>
            </a:r>
            <a:r>
              <a:rPr lang="en-US" sz="1400"/>
              <a:t>​</a:t>
            </a:r>
            <a:endParaRPr lang="en-US" sz="1400" dirty="0"/>
          </a:p>
          <a:p>
            <a:pPr marL="285750" indent="-285750" rtl="0">
              <a:buFont typeface="Arial,Sans-Serif"/>
              <a:buChar char="•"/>
            </a:pPr>
            <a:r>
              <a:rPr lang="en-GB" sz="1400" dirty="0"/>
              <a:t>It is thought that children younger than this probably do not understand that what they have done is wrong. If they commit a serious crime, social services will deal with the case. </a:t>
            </a:r>
            <a:r>
              <a:rPr lang="en-US" sz="1400" dirty="0"/>
              <a:t>​</a:t>
            </a:r>
          </a:p>
          <a:p>
            <a:pPr marL="285750" indent="-285750" rtl="0">
              <a:buFont typeface="Arial,Sans-Serif"/>
              <a:buChar char="•"/>
            </a:pPr>
            <a:r>
              <a:rPr lang="en-GB" sz="1400"/>
              <a:t>Everyone over the age of 10 is held responsible for their crimes and can be arrested, tried and, if found guilty, punished. </a:t>
            </a:r>
            <a:r>
              <a:rPr lang="en-US" sz="1400"/>
              <a:t>​</a:t>
            </a:r>
          </a:p>
          <a:p>
            <a:pPr algn="ctr"/>
            <a:endParaRPr lang="en-US"/>
          </a:p>
        </p:txBody>
      </p:sp>
    </p:spTree>
    <p:extLst>
      <p:ext uri="{BB962C8B-B14F-4D97-AF65-F5344CB8AC3E}">
        <p14:creationId xmlns:p14="http://schemas.microsoft.com/office/powerpoint/2010/main" val="8067103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6-10-13 at 20.49.38.png">
            <a:extLst>
              <a:ext uri="{FF2B5EF4-FFF2-40B4-BE49-F238E27FC236}">
                <a16:creationId xmlns:a16="http://schemas.microsoft.com/office/drawing/2014/main" id="{F413D2C3-6795-0DAF-C4D5-78DC683C32D0}"/>
              </a:ext>
            </a:extLst>
          </p:cNvPr>
          <p:cNvPicPr>
            <a:picLocks noChangeAspect="1"/>
          </p:cNvPicPr>
          <p:nvPr/>
        </p:nvPicPr>
        <p:blipFill>
          <a:blip r:embed="rId2"/>
          <a:stretch>
            <a:fillRect/>
          </a:stretch>
        </p:blipFill>
        <p:spPr>
          <a:xfrm>
            <a:off x="351910" y="170807"/>
            <a:ext cx="2725180" cy="1836266"/>
          </a:xfrm>
          <a:prstGeom prst="rect">
            <a:avLst/>
          </a:prstGeom>
        </p:spPr>
      </p:pic>
      <p:pic>
        <p:nvPicPr>
          <p:cNvPr id="5" name="Picture 4" descr="Screen Shot 2016-10-13 at 20.49.38.png">
            <a:extLst>
              <a:ext uri="{FF2B5EF4-FFF2-40B4-BE49-F238E27FC236}">
                <a16:creationId xmlns:a16="http://schemas.microsoft.com/office/drawing/2014/main" id="{E597E930-DE5B-A20D-746E-260F3AEE5A8C}"/>
              </a:ext>
            </a:extLst>
          </p:cNvPr>
          <p:cNvPicPr>
            <a:picLocks noChangeAspect="1"/>
          </p:cNvPicPr>
          <p:nvPr/>
        </p:nvPicPr>
        <p:blipFill>
          <a:blip r:embed="rId3"/>
          <a:stretch>
            <a:fillRect/>
          </a:stretch>
        </p:blipFill>
        <p:spPr>
          <a:xfrm>
            <a:off x="3583716" y="213926"/>
            <a:ext cx="2887878" cy="1796364"/>
          </a:xfrm>
          <a:prstGeom prst="rect">
            <a:avLst/>
          </a:prstGeom>
        </p:spPr>
      </p:pic>
      <p:sp>
        <p:nvSpPr>
          <p:cNvPr id="6" name="TextBox 5">
            <a:extLst>
              <a:ext uri="{FF2B5EF4-FFF2-40B4-BE49-F238E27FC236}">
                <a16:creationId xmlns:a16="http://schemas.microsoft.com/office/drawing/2014/main" id="{60D24011-5DA1-6EC0-4663-BFD5AABAA899}"/>
              </a:ext>
            </a:extLst>
          </p:cNvPr>
          <p:cNvSpPr txBox="1"/>
          <p:nvPr/>
        </p:nvSpPr>
        <p:spPr>
          <a:xfrm>
            <a:off x="355257" y="2286000"/>
            <a:ext cx="6116592" cy="76944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a:t>Do you think ten year olds know the long term consequences of their actions? </a:t>
            </a:r>
            <a:endParaRPr lang="en-US"/>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r>
              <a:rPr lang="en-US" sz="1400"/>
              <a:t>​</a:t>
            </a:r>
            <a:endParaRPr lang="en-US"/>
          </a:p>
          <a:p>
            <a:r>
              <a:rPr lang="en-GB" sz="1400"/>
              <a:t>Would they know what is right or wrong? </a:t>
            </a:r>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endParaRPr lang="en-US" sz="1400" dirty="0"/>
          </a:p>
          <a:p>
            <a:r>
              <a:rPr lang="en-GB" sz="1400"/>
              <a:t>Should they be classified as old enough to be held criminally responsibility?</a:t>
            </a:r>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a:p>
          <a:p>
            <a:endParaRPr lang="en-US" sz="1400" dirty="0"/>
          </a:p>
          <a:p>
            <a:r>
              <a:rPr lang="en-US" sz="1400"/>
              <a:t>​What do you think the age of criminal responsibility should be?</a:t>
            </a:r>
            <a:endParaRPr lang="en-US" sz="1400" dirty="0"/>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400" dirty="0"/>
          </a:p>
          <a:p>
            <a:endParaRPr lang="en-US" sz="1400" dirty="0"/>
          </a:p>
          <a:p>
            <a:pPr algn="ctr"/>
            <a:endParaRPr lang="en-US"/>
          </a:p>
        </p:txBody>
      </p:sp>
      <p:pic>
        <p:nvPicPr>
          <p:cNvPr id="7" name="Picture 6" descr="Violent crimes on South Coast are why everyone should sign up with CCPO |  South Coast Sun">
            <a:extLst>
              <a:ext uri="{FF2B5EF4-FFF2-40B4-BE49-F238E27FC236}">
                <a16:creationId xmlns:a16="http://schemas.microsoft.com/office/drawing/2014/main" id="{D877E640-C114-79A8-2703-0A0705D0199F}"/>
              </a:ext>
            </a:extLst>
          </p:cNvPr>
          <p:cNvPicPr>
            <a:picLocks noChangeAspect="1"/>
          </p:cNvPicPr>
          <p:nvPr/>
        </p:nvPicPr>
        <p:blipFill>
          <a:blip r:embed="rId4"/>
          <a:stretch>
            <a:fillRect/>
          </a:stretch>
        </p:blipFill>
        <p:spPr>
          <a:xfrm>
            <a:off x="4760440" y="7422009"/>
            <a:ext cx="1708321" cy="1405118"/>
          </a:xfrm>
          <a:prstGeom prst="rect">
            <a:avLst/>
          </a:prstGeom>
        </p:spPr>
      </p:pic>
    </p:spTree>
    <p:extLst>
      <p:ext uri="{BB962C8B-B14F-4D97-AF65-F5344CB8AC3E}">
        <p14:creationId xmlns:p14="http://schemas.microsoft.com/office/powerpoint/2010/main" val="11094775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D3FBFE4-C9BE-D6E2-67FB-903DBD981F5C}"/>
              </a:ext>
            </a:extLst>
          </p:cNvPr>
          <p:cNvSpPr txBox="1"/>
          <p:nvPr/>
        </p:nvSpPr>
        <p:spPr>
          <a:xfrm>
            <a:off x="362925" y="226103"/>
            <a:ext cx="6133303" cy="87100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t>The criminal justice system</a:t>
            </a:r>
          </a:p>
          <a:p>
            <a:endParaRPr lang="en-US" sz="1400" dirty="0"/>
          </a:p>
          <a:p>
            <a:r>
              <a:rPr lang="en-US" sz="1400" dirty="0"/>
              <a:t>Criminal _____ seeks to ________ the public from harm by inflicting ______________ on those who have done harm and by ___________ punishment on those who are tempted to do ________.</a:t>
            </a:r>
          </a:p>
          <a:p>
            <a:r>
              <a:rPr lang="en-US" sz="1400" dirty="0"/>
              <a:t>The harm it seeks to ____________ can vary. It can include; physical harm, bodily injury or even _______ . It can include loss or damage to ____________ or disturbance of public order. Or it could be something that threatens society or government like a _____________ attack. </a:t>
            </a:r>
          </a:p>
          <a:p>
            <a:endParaRPr lang="en-US" sz="1400" dirty="0"/>
          </a:p>
          <a:p>
            <a:endParaRPr lang="en-US" sz="1400" b="1" dirty="0"/>
          </a:p>
          <a:p>
            <a:r>
              <a:rPr lang="en-US" sz="1400" b="1"/>
              <a:t>What is the role of the police?</a:t>
            </a:r>
            <a:endParaRPr lang="en-US" sz="1400" b="1" dirty="0"/>
          </a:p>
          <a:p>
            <a:endParaRPr lang="en-US" sz="1400" dirty="0"/>
          </a:p>
          <a:p>
            <a:r>
              <a:rPr lang="en-US" sz="1400"/>
              <a:t>The police are generally considered to be responsible for: enforcing the law of a country; maintaining public safety and order; investigating criminal activity as well as detecting and even actively preventing crime in some cases (for example, terrorist plots, drugs rings or human trafficking operations). The definition in the police service’s Statement of Common Purpose states that “The purpose of the police service is to uphold the law fairly and firmly; to prevent crime; to pursue and bring to justice those who break the law; to keep the Queen’s peace; to protect, help and reassure the community; and to be seen to do this with integrity, common sense and sound judgement</a:t>
            </a:r>
            <a:endParaRPr lang="en-US"/>
          </a:p>
          <a:p>
            <a:r>
              <a:rPr lang="en-US" sz="1400"/>
              <a:t>Police officers investigate crimes and gather (as well as protect) evidence which may be used later in the trial. They are the ones who arrest offenders, and they may give testimony in court during the trial process. </a:t>
            </a:r>
          </a:p>
          <a:p>
            <a:r>
              <a:rPr lang="en-US" sz="1400"/>
              <a:t>The police have certain powers in specific situations. Following the Police Reform Act 2002, the police are allowed to ask for a person's name and address if the police suspect that person of acting anti-socially. It is an offense to refuse this request.</a:t>
            </a:r>
          </a:p>
          <a:p>
            <a:r>
              <a:rPr lang="en-US" sz="1400"/>
              <a:t>Police may also stop a person in the street and search them, but only if they have reasonable grounds to suspect a person of carrying drugs, weapons or stolen goods. In special cases, the police can be </a:t>
            </a:r>
            <a:r>
              <a:rPr lang="en-US" sz="1400" err="1"/>
              <a:t>authorised</a:t>
            </a:r>
            <a:r>
              <a:rPr lang="en-US" sz="1400"/>
              <a:t> to do a general 'stop and search' on members of the public if there is a heightened level of threat in the area, but this power is only temporary, and doesn't last beyond a 48-hour period. The Terrorism Act 2000 has also given police more powers to stop and search people in an area specified by police, and to seize any property which they suspect to be linked to terrorist activity. However, the Terrorism Act 2000 has been ruled illegal by the European Court of Human Rights as it is deemed to give the police too much power.</a:t>
            </a:r>
          </a:p>
          <a:p>
            <a:endParaRPr lang="en-US" sz="1400" dirty="0"/>
          </a:p>
        </p:txBody>
      </p:sp>
    </p:spTree>
    <p:extLst>
      <p:ext uri="{BB962C8B-B14F-4D97-AF65-F5344CB8AC3E}">
        <p14:creationId xmlns:p14="http://schemas.microsoft.com/office/powerpoint/2010/main" val="17711223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899BAD9-BC31-256D-9304-E77310D5C674}"/>
              </a:ext>
            </a:extLst>
          </p:cNvPr>
          <p:cNvSpPr txBox="1"/>
          <p:nvPr/>
        </p:nvSpPr>
        <p:spPr>
          <a:xfrm>
            <a:off x="247135" y="200797"/>
            <a:ext cx="4185851" cy="252376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a:t>The police can arrest a person either with or without an arrest warrant. They can only arrest someone without a warrant if they believe that the person is about to cause injury or other serious harm, or if they cannot find the name and address of the suspect. Arrest warrants are issued by magistrates, and these warrants allow the police to enter a person's premises to make an arrest. Police can also issue cautions and penalty notices, as alternatives to arrest if the crime is less serious.</a:t>
            </a:r>
            <a:r>
              <a:rPr sz="1400" dirty="0"/>
              <a:t> </a:t>
            </a:r>
            <a:endParaRPr lang="en-US" sz="1400" dirty="0"/>
          </a:p>
          <a:p>
            <a:pPr algn="ctr"/>
            <a:endParaRPr lang="en-US"/>
          </a:p>
        </p:txBody>
      </p:sp>
      <p:pic>
        <p:nvPicPr>
          <p:cNvPr id="7" name="Picture 6" descr="Male UK Police Uniform with Hi Vis Vest ...">
            <a:extLst>
              <a:ext uri="{FF2B5EF4-FFF2-40B4-BE49-F238E27FC236}">
                <a16:creationId xmlns:a16="http://schemas.microsoft.com/office/drawing/2014/main" id="{5773B54D-BDE5-8373-1276-82F04E50DD73}"/>
              </a:ext>
            </a:extLst>
          </p:cNvPr>
          <p:cNvPicPr>
            <a:picLocks noChangeAspect="1"/>
          </p:cNvPicPr>
          <p:nvPr/>
        </p:nvPicPr>
        <p:blipFill>
          <a:blip r:embed="rId2"/>
          <a:stretch>
            <a:fillRect/>
          </a:stretch>
        </p:blipFill>
        <p:spPr>
          <a:xfrm>
            <a:off x="4797125" y="204015"/>
            <a:ext cx="1588616" cy="2418578"/>
          </a:xfrm>
          <a:prstGeom prst="rect">
            <a:avLst/>
          </a:prstGeom>
        </p:spPr>
      </p:pic>
      <p:sp>
        <p:nvSpPr>
          <p:cNvPr id="8" name="Oval 7">
            <a:extLst>
              <a:ext uri="{FF2B5EF4-FFF2-40B4-BE49-F238E27FC236}">
                <a16:creationId xmlns:a16="http://schemas.microsoft.com/office/drawing/2014/main" id="{5A39FFA7-8BA9-FE2C-44E3-49EFA4E6FF86}"/>
              </a:ext>
            </a:extLst>
          </p:cNvPr>
          <p:cNvSpPr/>
          <p:nvPr/>
        </p:nvSpPr>
        <p:spPr>
          <a:xfrm>
            <a:off x="2292989" y="4570533"/>
            <a:ext cx="2267431" cy="1205068"/>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323DB74-066A-8BE2-09BF-F11336E53464}"/>
              </a:ext>
            </a:extLst>
          </p:cNvPr>
          <p:cNvSpPr txBox="1"/>
          <p:nvPr/>
        </p:nvSpPr>
        <p:spPr>
          <a:xfrm>
            <a:off x="2501170" y="4916908"/>
            <a:ext cx="1934451"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dirty="0"/>
              <a:t>What is the role of the </a:t>
            </a:r>
            <a:r>
              <a:rPr lang="en-US" sz="1400" err="1"/>
              <a:t>polic</a:t>
            </a:r>
            <a:r>
              <a:rPr lang="en-US" sz="1400"/>
              <a:t>e ?</a:t>
            </a:r>
            <a:endParaRPr lang="en-US"/>
          </a:p>
        </p:txBody>
      </p:sp>
      <p:sp>
        <p:nvSpPr>
          <p:cNvPr id="11" name="TextBox 10">
            <a:extLst>
              <a:ext uri="{FF2B5EF4-FFF2-40B4-BE49-F238E27FC236}">
                <a16:creationId xmlns:a16="http://schemas.microsoft.com/office/drawing/2014/main" id="{8A805EED-215E-DF3E-F348-42BC3E947160}"/>
              </a:ext>
            </a:extLst>
          </p:cNvPr>
          <p:cNvSpPr txBox="1"/>
          <p:nvPr/>
        </p:nvSpPr>
        <p:spPr>
          <a:xfrm>
            <a:off x="554965" y="7769518"/>
            <a:ext cx="2219862" cy="369332"/>
          </a:xfrm>
          <a:prstGeom prst="rect">
            <a:avLst/>
          </a:prstGeom>
          <a:solidFill>
            <a:srgbClr val="FFFF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Add template sheet </a:t>
            </a:r>
          </a:p>
        </p:txBody>
      </p:sp>
    </p:spTree>
    <p:extLst>
      <p:ext uri="{BB962C8B-B14F-4D97-AF65-F5344CB8AC3E}">
        <p14:creationId xmlns:p14="http://schemas.microsoft.com/office/powerpoint/2010/main" val="39706583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1FEE77D-B57C-5C3C-0F61-927410D8ECD1}"/>
              </a:ext>
            </a:extLst>
          </p:cNvPr>
          <p:cNvSpPr txBox="1"/>
          <p:nvPr/>
        </p:nvSpPr>
        <p:spPr>
          <a:xfrm>
            <a:off x="260672" y="321240"/>
            <a:ext cx="6355984" cy="33239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t>Local Politics</a:t>
            </a:r>
          </a:p>
          <a:p>
            <a:endParaRPr lang="en-US" sz="1400" dirty="0"/>
          </a:p>
          <a:p>
            <a:r>
              <a:rPr lang="en-US" sz="1400"/>
              <a:t>What does a council do ?</a:t>
            </a:r>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p>
          <a:p>
            <a:endParaRPr lang="en-US" sz="1400" dirty="0"/>
          </a:p>
          <a:p>
            <a:r>
              <a:rPr lang="en-US" sz="1400" dirty="0"/>
              <a:t>My priorities as a </a:t>
            </a:r>
            <a:r>
              <a:rPr lang="en-US" sz="1400" dirty="0" err="1"/>
              <a:t>councillor</a:t>
            </a:r>
            <a:endParaRPr lang="en-US" sz="1400" dirty="0"/>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400" dirty="0"/>
          </a:p>
        </p:txBody>
      </p:sp>
      <p:sp>
        <p:nvSpPr>
          <p:cNvPr id="6" name="TextBox 5">
            <a:extLst>
              <a:ext uri="{FF2B5EF4-FFF2-40B4-BE49-F238E27FC236}">
                <a16:creationId xmlns:a16="http://schemas.microsoft.com/office/drawing/2014/main" id="{9F2789C4-65F4-E338-9286-2CD8B86F7443}"/>
              </a:ext>
            </a:extLst>
          </p:cNvPr>
          <p:cNvSpPr txBox="1"/>
          <p:nvPr/>
        </p:nvSpPr>
        <p:spPr>
          <a:xfrm>
            <a:off x="262580" y="3645243"/>
            <a:ext cx="6332837"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GB" sz="1400" dirty="0"/>
              <a:t>Council Tax is an annual fee your local council charges you for the services it provides, like rubbish collection and libraries. Normally you pay it in 10 monthly instalments, followed by two months of not making any payments.</a:t>
            </a:r>
            <a:r>
              <a:rPr lang="en-US" sz="1400" dirty="0"/>
              <a:t>​</a:t>
            </a:r>
          </a:p>
          <a:p>
            <a:pPr rtl="0"/>
            <a:r>
              <a:rPr lang="en-GB" sz="1400"/>
              <a:t>​</a:t>
            </a:r>
            <a:endParaRPr lang="en-GB" sz="1400" dirty="0"/>
          </a:p>
          <a:p>
            <a:pPr rtl="0"/>
            <a:r>
              <a:rPr lang="en-GB" sz="1400"/>
              <a:t>How much Council Tax you pay depends on:</a:t>
            </a:r>
            <a:r>
              <a:rPr lang="en-US" sz="1400"/>
              <a:t>​</a:t>
            </a:r>
            <a:endParaRPr lang="en-US" sz="1400" dirty="0"/>
          </a:p>
          <a:p>
            <a:pPr marL="571500" indent="-571500" rtl="0">
              <a:buFont typeface="Arial,Sans-Serif"/>
              <a:buChar char="•"/>
            </a:pPr>
            <a:r>
              <a:rPr lang="en-GB" sz="1400"/>
              <a:t>your personal circumstances</a:t>
            </a:r>
            <a:r>
              <a:rPr lang="en-US" sz="1400"/>
              <a:t>​</a:t>
            </a:r>
            <a:endParaRPr lang="en-US" sz="1400" dirty="0"/>
          </a:p>
          <a:p>
            <a:pPr marL="571500" indent="-571500" rtl="0">
              <a:buFont typeface="Arial,Sans-Serif"/>
              <a:buChar char="•"/>
            </a:pPr>
            <a:r>
              <a:rPr lang="en-GB" sz="1400"/>
              <a:t>which valuation band your property is in</a:t>
            </a:r>
            <a:r>
              <a:rPr lang="en-US" sz="1400"/>
              <a:t>​</a:t>
            </a:r>
            <a:endParaRPr lang="en-US" sz="1400" dirty="0"/>
          </a:p>
          <a:p>
            <a:pPr marL="571500" indent="-571500" rtl="0">
              <a:buFont typeface="Arial,Sans-Serif"/>
              <a:buChar char="•"/>
            </a:pPr>
            <a:r>
              <a:rPr lang="en-GB" sz="1400"/>
              <a:t>how much the council needs to fund its services.</a:t>
            </a:r>
            <a:r>
              <a:rPr lang="en-US" sz="1400"/>
              <a:t>​</a:t>
            </a:r>
            <a:endParaRPr lang="en-US" sz="1400" dirty="0"/>
          </a:p>
          <a:p>
            <a:pPr algn="ctr"/>
            <a:endParaRPr lang="en-US" sz="1400" dirty="0"/>
          </a:p>
        </p:txBody>
      </p:sp>
      <p:sp>
        <p:nvSpPr>
          <p:cNvPr id="7" name="Rectangle 6">
            <a:extLst>
              <a:ext uri="{FF2B5EF4-FFF2-40B4-BE49-F238E27FC236}">
                <a16:creationId xmlns:a16="http://schemas.microsoft.com/office/drawing/2014/main" id="{63F1CDFA-8AC6-A69B-DC25-2D979517E7BF}"/>
              </a:ext>
            </a:extLst>
          </p:cNvPr>
          <p:cNvSpPr/>
          <p:nvPr/>
        </p:nvSpPr>
        <p:spPr>
          <a:xfrm>
            <a:off x="320974" y="5688582"/>
            <a:ext cx="2790570" cy="2893100"/>
          </a:xfrm>
          <a:prstGeom prst="rect">
            <a:avLst/>
          </a:prstGeom>
          <a:solidFill>
            <a:schemeClr val="bg1"/>
          </a:solidFill>
          <a:ln>
            <a:solidFill>
              <a:schemeClr val="tx1"/>
            </a:solidFill>
          </a:ln>
          <a:effectLst>
            <a:outerShdw blurRad="63500" sx="102000" sy="102000" algn="ctr" rotWithShape="0">
              <a:prstClr val="black">
                <a:alpha val="40000"/>
              </a:prstClr>
            </a:outerShdw>
          </a:effectLst>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457200" indent="-457200">
              <a:buFont typeface="+mj-lt"/>
              <a:buAutoNum type="arabicPeriod"/>
            </a:pPr>
            <a:r>
              <a:rPr lang="en-GB" sz="1400" dirty="0"/>
              <a:t>Increase charges at Dunes Leisure Centre </a:t>
            </a:r>
          </a:p>
          <a:p>
            <a:pPr marL="457200" indent="-457200">
              <a:buFont typeface="+mj-lt"/>
              <a:buAutoNum type="arabicPeriod"/>
            </a:pPr>
            <a:r>
              <a:rPr lang="en-GB" sz="1400" dirty="0"/>
              <a:t>Collect bins every three weeks (instead of two). </a:t>
            </a:r>
          </a:p>
          <a:p>
            <a:pPr marL="457200" indent="-457200">
              <a:buFont typeface="+mj-lt"/>
              <a:buAutoNum type="arabicPeriod"/>
            </a:pPr>
            <a:r>
              <a:rPr lang="en-GB" sz="1400" dirty="0"/>
              <a:t>Close down day centres for old people.</a:t>
            </a:r>
          </a:p>
          <a:p>
            <a:pPr marL="457200" indent="-457200">
              <a:buFont typeface="+mj-lt"/>
              <a:buAutoNum type="arabicPeriod"/>
            </a:pPr>
            <a:r>
              <a:rPr lang="en-GB" sz="1400" dirty="0"/>
              <a:t>Only open libraries two days a week.</a:t>
            </a:r>
          </a:p>
          <a:p>
            <a:pPr marL="457200" indent="-457200">
              <a:buFont typeface="+mj-lt"/>
              <a:buAutoNum type="arabicPeriod"/>
            </a:pPr>
            <a:r>
              <a:rPr lang="en-GB" sz="1400" dirty="0"/>
              <a:t>Charge for youth centres.</a:t>
            </a:r>
          </a:p>
          <a:p>
            <a:pPr marL="457200" indent="-457200">
              <a:buFont typeface="+mj-lt"/>
              <a:buAutoNum type="arabicPeriod"/>
            </a:pPr>
            <a:r>
              <a:rPr lang="en-GB" sz="1400" dirty="0"/>
              <a:t>Charge more for parking. </a:t>
            </a:r>
          </a:p>
          <a:p>
            <a:pPr marL="457200" indent="-457200">
              <a:buFont typeface="+mj-lt"/>
              <a:buAutoNum type="arabicPeriod"/>
            </a:pPr>
            <a:r>
              <a:rPr lang="en-GB" sz="1400" dirty="0"/>
              <a:t>Cut spending on fire service/police.</a:t>
            </a:r>
          </a:p>
          <a:p>
            <a:pPr marL="457200" indent="-457200">
              <a:buFont typeface="+mj-lt"/>
              <a:buAutoNum type="arabicPeriod"/>
            </a:pPr>
            <a:r>
              <a:rPr lang="en-GB" sz="1400" dirty="0"/>
              <a:t>Cut spending on schools.  </a:t>
            </a:r>
            <a:endParaRPr lang="en-GB" sz="1400" dirty="0">
              <a:ea typeface="Calibri"/>
              <a:cs typeface="Calibri"/>
            </a:endParaRPr>
          </a:p>
        </p:txBody>
      </p:sp>
      <p:sp>
        <p:nvSpPr>
          <p:cNvPr id="8" name="TextBox 7">
            <a:extLst>
              <a:ext uri="{FF2B5EF4-FFF2-40B4-BE49-F238E27FC236}">
                <a16:creationId xmlns:a16="http://schemas.microsoft.com/office/drawing/2014/main" id="{10798D7C-E530-9072-9DDE-3719BF21BBC2}"/>
              </a:ext>
            </a:extLst>
          </p:cNvPr>
          <p:cNvSpPr txBox="1"/>
          <p:nvPr/>
        </p:nvSpPr>
        <p:spPr>
          <a:xfrm>
            <a:off x="3424930" y="5692361"/>
            <a:ext cx="3091951" cy="2893100"/>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t>How would I </a:t>
            </a:r>
            <a:r>
              <a:rPr lang="en-US" sz="1400"/>
              <a:t>spend/save </a:t>
            </a:r>
            <a:r>
              <a:rPr lang="en-US" sz="1400" dirty="0"/>
              <a:t>money ?</a:t>
            </a:r>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p:txBody>
      </p:sp>
    </p:spTree>
    <p:extLst>
      <p:ext uri="{BB962C8B-B14F-4D97-AF65-F5344CB8AC3E}">
        <p14:creationId xmlns:p14="http://schemas.microsoft.com/office/powerpoint/2010/main" val="14947665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0070619-ABD9-C46F-3C9D-ABE4D5F786CB}"/>
              </a:ext>
            </a:extLst>
          </p:cNvPr>
          <p:cNvPicPr>
            <a:picLocks noGrp="1" noChangeAspect="1"/>
          </p:cNvPicPr>
          <p:nvPr>
            <p:ph idx="1"/>
          </p:nvPr>
        </p:nvPicPr>
        <p:blipFill>
          <a:blip r:embed="rId2"/>
          <a:stretch>
            <a:fillRect/>
          </a:stretch>
        </p:blipFill>
        <p:spPr>
          <a:xfrm>
            <a:off x="363367" y="320633"/>
            <a:ext cx="6146713" cy="3510662"/>
          </a:xfrm>
          <a:prstGeom prst="rect">
            <a:avLst/>
          </a:prstGeom>
        </p:spPr>
      </p:pic>
      <p:sp>
        <p:nvSpPr>
          <p:cNvPr id="5" name="TextBox 4">
            <a:extLst>
              <a:ext uri="{FF2B5EF4-FFF2-40B4-BE49-F238E27FC236}">
                <a16:creationId xmlns:a16="http://schemas.microsoft.com/office/drawing/2014/main" id="{BF51C16E-B73E-ED24-8879-3979E5107A6D}"/>
              </a:ext>
            </a:extLst>
          </p:cNvPr>
          <p:cNvSpPr txBox="1"/>
          <p:nvPr/>
        </p:nvSpPr>
        <p:spPr>
          <a:xfrm>
            <a:off x="366742" y="4270087"/>
            <a:ext cx="5961916" cy="4185761"/>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t>Issues</a:t>
            </a:r>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p:txBody>
      </p:sp>
    </p:spTree>
    <p:extLst>
      <p:ext uri="{BB962C8B-B14F-4D97-AF65-F5344CB8AC3E}">
        <p14:creationId xmlns:p14="http://schemas.microsoft.com/office/powerpoint/2010/main" val="6449835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 screenshot of a computer&#10;&#10;AI-generated content may be incorrect.">
            <a:extLst>
              <a:ext uri="{FF2B5EF4-FFF2-40B4-BE49-F238E27FC236}">
                <a16:creationId xmlns:a16="http://schemas.microsoft.com/office/drawing/2014/main" id="{8DA7AD91-DFF2-EA06-323E-270AA5C52BCB}"/>
              </a:ext>
            </a:extLst>
          </p:cNvPr>
          <p:cNvPicPr>
            <a:picLocks noGrp="1" noChangeAspect="1"/>
          </p:cNvPicPr>
          <p:nvPr>
            <p:ph idx="1"/>
          </p:nvPr>
        </p:nvPicPr>
        <p:blipFill>
          <a:blip r:embed="rId2"/>
          <a:srcRect l="29709" t="23711" r="11650" b="15464"/>
          <a:stretch>
            <a:fillRect/>
          </a:stretch>
        </p:blipFill>
        <p:spPr>
          <a:xfrm>
            <a:off x="262248" y="419023"/>
            <a:ext cx="6329370" cy="3734227"/>
          </a:xfrm>
          <a:prstGeom prst="rect">
            <a:avLst/>
          </a:prstGeom>
          <a:ln>
            <a:solidFill>
              <a:schemeClr val="tx1"/>
            </a:solidFill>
          </a:ln>
        </p:spPr>
      </p:pic>
      <p:sp>
        <p:nvSpPr>
          <p:cNvPr id="5" name="TextBox 4">
            <a:extLst>
              <a:ext uri="{FF2B5EF4-FFF2-40B4-BE49-F238E27FC236}">
                <a16:creationId xmlns:a16="http://schemas.microsoft.com/office/drawing/2014/main" id="{1089A652-80C8-E8FE-27D7-C78FFBCE44A3}"/>
              </a:ext>
            </a:extLst>
          </p:cNvPr>
          <p:cNvSpPr txBox="1"/>
          <p:nvPr/>
        </p:nvSpPr>
        <p:spPr>
          <a:xfrm>
            <a:off x="254000" y="4444999"/>
            <a:ext cx="6318250" cy="4185761"/>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t>Notes</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7143266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clipart&#10;&#10;Description automatically generated">
            <a:extLst>
              <a:ext uri="{FF2B5EF4-FFF2-40B4-BE49-F238E27FC236}">
                <a16:creationId xmlns:a16="http://schemas.microsoft.com/office/drawing/2014/main" id="{F390177B-3117-938C-81AC-6766382AC9FB}"/>
              </a:ext>
            </a:extLst>
          </p:cNvPr>
          <p:cNvPicPr>
            <a:picLocks noChangeAspect="1"/>
          </p:cNvPicPr>
          <p:nvPr/>
        </p:nvPicPr>
        <p:blipFill>
          <a:blip r:embed="rId2"/>
          <a:stretch>
            <a:fillRect/>
          </a:stretch>
        </p:blipFill>
        <p:spPr>
          <a:xfrm>
            <a:off x="506626" y="4304527"/>
            <a:ext cx="2894571" cy="1677946"/>
          </a:xfrm>
          <a:prstGeom prst="rect">
            <a:avLst/>
          </a:prstGeom>
        </p:spPr>
      </p:pic>
      <p:pic>
        <p:nvPicPr>
          <p:cNvPr id="5" name="Picture 4" descr="Icon&#10;&#10;Description automatically generated">
            <a:extLst>
              <a:ext uri="{FF2B5EF4-FFF2-40B4-BE49-F238E27FC236}">
                <a16:creationId xmlns:a16="http://schemas.microsoft.com/office/drawing/2014/main" id="{D3DE72D2-0606-843C-EA7A-6CDEEAFD922E}"/>
              </a:ext>
            </a:extLst>
          </p:cNvPr>
          <p:cNvPicPr>
            <a:picLocks noChangeAspect="1"/>
          </p:cNvPicPr>
          <p:nvPr/>
        </p:nvPicPr>
        <p:blipFill>
          <a:blip r:embed="rId3"/>
          <a:stretch>
            <a:fillRect/>
          </a:stretch>
        </p:blipFill>
        <p:spPr>
          <a:xfrm>
            <a:off x="4143890" y="4573288"/>
            <a:ext cx="1952882" cy="1140425"/>
          </a:xfrm>
          <a:prstGeom prst="rect">
            <a:avLst/>
          </a:prstGeom>
        </p:spPr>
      </p:pic>
      <p:pic>
        <p:nvPicPr>
          <p:cNvPr id="6" name="Picture 5" descr="Text&#10;&#10;Description automatically generated">
            <a:extLst>
              <a:ext uri="{FF2B5EF4-FFF2-40B4-BE49-F238E27FC236}">
                <a16:creationId xmlns:a16="http://schemas.microsoft.com/office/drawing/2014/main" id="{2C5CCEDB-DA57-E9F1-BEC6-BB200BB743BB}"/>
              </a:ext>
            </a:extLst>
          </p:cNvPr>
          <p:cNvPicPr>
            <a:picLocks noChangeAspect="1"/>
          </p:cNvPicPr>
          <p:nvPr/>
        </p:nvPicPr>
        <p:blipFill>
          <a:blip r:embed="rId4"/>
          <a:stretch>
            <a:fillRect/>
          </a:stretch>
        </p:blipFill>
        <p:spPr>
          <a:xfrm>
            <a:off x="4738045" y="6255093"/>
            <a:ext cx="1876682" cy="1375719"/>
          </a:xfrm>
          <a:prstGeom prst="rect">
            <a:avLst/>
          </a:prstGeom>
        </p:spPr>
      </p:pic>
      <p:pic>
        <p:nvPicPr>
          <p:cNvPr id="7" name="Picture 6" descr="A picture containing text, clipart&#10;&#10;Description automatically generated">
            <a:extLst>
              <a:ext uri="{FF2B5EF4-FFF2-40B4-BE49-F238E27FC236}">
                <a16:creationId xmlns:a16="http://schemas.microsoft.com/office/drawing/2014/main" id="{47D47DD1-8DE9-5201-435B-D48A25136B8B}"/>
              </a:ext>
            </a:extLst>
          </p:cNvPr>
          <p:cNvPicPr>
            <a:picLocks noChangeAspect="1"/>
          </p:cNvPicPr>
          <p:nvPr/>
        </p:nvPicPr>
        <p:blipFill>
          <a:blip r:embed="rId5"/>
          <a:stretch>
            <a:fillRect/>
          </a:stretch>
        </p:blipFill>
        <p:spPr>
          <a:xfrm>
            <a:off x="3428485" y="7846670"/>
            <a:ext cx="3383692" cy="679365"/>
          </a:xfrm>
          <a:prstGeom prst="rect">
            <a:avLst/>
          </a:prstGeom>
        </p:spPr>
      </p:pic>
      <p:pic>
        <p:nvPicPr>
          <p:cNvPr id="8" name="Picture 7" descr="A close-up of a sign&#10;&#10;AI-generated content may be incorrect.">
            <a:extLst>
              <a:ext uri="{FF2B5EF4-FFF2-40B4-BE49-F238E27FC236}">
                <a16:creationId xmlns:a16="http://schemas.microsoft.com/office/drawing/2014/main" id="{CB2F32AF-9EA6-9A87-9FA6-28834B884603}"/>
              </a:ext>
            </a:extLst>
          </p:cNvPr>
          <p:cNvPicPr>
            <a:picLocks noChangeAspect="1"/>
          </p:cNvPicPr>
          <p:nvPr/>
        </p:nvPicPr>
        <p:blipFill>
          <a:blip r:embed="rId6"/>
          <a:stretch>
            <a:fillRect/>
          </a:stretch>
        </p:blipFill>
        <p:spPr>
          <a:xfrm>
            <a:off x="766120" y="7312496"/>
            <a:ext cx="1834978" cy="1361562"/>
          </a:xfrm>
          <a:prstGeom prst="rect">
            <a:avLst/>
          </a:prstGeom>
        </p:spPr>
      </p:pic>
      <p:pic>
        <p:nvPicPr>
          <p:cNvPr id="9" name="Picture 8" descr="A blue and white rectangular sign with a red logo&#10;&#10;AI-generated content may be incorrect.">
            <a:extLst>
              <a:ext uri="{FF2B5EF4-FFF2-40B4-BE49-F238E27FC236}">
                <a16:creationId xmlns:a16="http://schemas.microsoft.com/office/drawing/2014/main" id="{2BA828D1-DB9A-5192-A897-F156480E034E}"/>
              </a:ext>
            </a:extLst>
          </p:cNvPr>
          <p:cNvPicPr>
            <a:picLocks noChangeAspect="1"/>
          </p:cNvPicPr>
          <p:nvPr/>
        </p:nvPicPr>
        <p:blipFill>
          <a:blip r:embed="rId7"/>
          <a:stretch>
            <a:fillRect/>
          </a:stretch>
        </p:blipFill>
        <p:spPr>
          <a:xfrm>
            <a:off x="2582305" y="1545882"/>
            <a:ext cx="2666486" cy="1480236"/>
          </a:xfrm>
          <a:prstGeom prst="rect">
            <a:avLst/>
          </a:prstGeom>
        </p:spPr>
      </p:pic>
      <p:pic>
        <p:nvPicPr>
          <p:cNvPr id="10" name="Picture 9" descr="Logo, company name&#10;&#10;Description automatically generated">
            <a:extLst>
              <a:ext uri="{FF2B5EF4-FFF2-40B4-BE49-F238E27FC236}">
                <a16:creationId xmlns:a16="http://schemas.microsoft.com/office/drawing/2014/main" id="{F053B1A7-647A-A57E-6C0D-4D2691C17385}"/>
              </a:ext>
            </a:extLst>
          </p:cNvPr>
          <p:cNvPicPr>
            <a:picLocks noChangeAspect="1"/>
          </p:cNvPicPr>
          <p:nvPr/>
        </p:nvPicPr>
        <p:blipFill>
          <a:blip r:embed="rId8"/>
          <a:stretch>
            <a:fillRect/>
          </a:stretch>
        </p:blipFill>
        <p:spPr>
          <a:xfrm>
            <a:off x="524646" y="760069"/>
            <a:ext cx="1669193" cy="1182902"/>
          </a:xfrm>
          <a:prstGeom prst="rect">
            <a:avLst/>
          </a:prstGeom>
        </p:spPr>
      </p:pic>
      <p:pic>
        <p:nvPicPr>
          <p:cNvPr id="11" name="Picture 10" descr="A close-up of a number&#10;&#10;AI-generated content may be incorrect.">
            <a:extLst>
              <a:ext uri="{FF2B5EF4-FFF2-40B4-BE49-F238E27FC236}">
                <a16:creationId xmlns:a16="http://schemas.microsoft.com/office/drawing/2014/main" id="{9C240F48-FD1A-471B-5CE8-18BEF011C426}"/>
              </a:ext>
            </a:extLst>
          </p:cNvPr>
          <p:cNvPicPr>
            <a:picLocks noChangeAspect="1"/>
          </p:cNvPicPr>
          <p:nvPr/>
        </p:nvPicPr>
        <p:blipFill>
          <a:blip r:embed="rId9"/>
          <a:stretch>
            <a:fillRect/>
          </a:stretch>
        </p:blipFill>
        <p:spPr>
          <a:xfrm>
            <a:off x="4129345" y="700345"/>
            <a:ext cx="1997419" cy="962539"/>
          </a:xfrm>
          <a:prstGeom prst="rect">
            <a:avLst/>
          </a:prstGeom>
        </p:spPr>
      </p:pic>
      <p:pic>
        <p:nvPicPr>
          <p:cNvPr id="2" name="Picture 1" descr="A black and white logo&#10;&#10;AI-generated content may be incorrect.">
            <a:extLst>
              <a:ext uri="{FF2B5EF4-FFF2-40B4-BE49-F238E27FC236}">
                <a16:creationId xmlns:a16="http://schemas.microsoft.com/office/drawing/2014/main" id="{B27D9973-B7C8-D772-CF30-DC39E1AC8DFB}"/>
              </a:ext>
            </a:extLst>
          </p:cNvPr>
          <p:cNvPicPr>
            <a:picLocks noChangeAspect="1"/>
          </p:cNvPicPr>
          <p:nvPr/>
        </p:nvPicPr>
        <p:blipFill>
          <a:blip r:embed="rId10"/>
          <a:stretch>
            <a:fillRect/>
          </a:stretch>
        </p:blipFill>
        <p:spPr>
          <a:xfrm>
            <a:off x="513320" y="2275832"/>
            <a:ext cx="2247900" cy="1781175"/>
          </a:xfrm>
          <a:prstGeom prst="rect">
            <a:avLst/>
          </a:prstGeom>
        </p:spPr>
      </p:pic>
      <p:pic>
        <p:nvPicPr>
          <p:cNvPr id="3" name="Picture 2" descr="Logo&#10;&#10;Description automatically generated">
            <a:extLst>
              <a:ext uri="{FF2B5EF4-FFF2-40B4-BE49-F238E27FC236}">
                <a16:creationId xmlns:a16="http://schemas.microsoft.com/office/drawing/2014/main" id="{7CE4872B-EFF4-C1B8-53BE-5640397C1B8B}"/>
              </a:ext>
            </a:extLst>
          </p:cNvPr>
          <p:cNvPicPr>
            <a:picLocks noChangeAspect="1"/>
          </p:cNvPicPr>
          <p:nvPr/>
        </p:nvPicPr>
        <p:blipFill>
          <a:blip r:embed="rId11"/>
          <a:stretch>
            <a:fillRect/>
          </a:stretch>
        </p:blipFill>
        <p:spPr>
          <a:xfrm>
            <a:off x="5086093" y="2686822"/>
            <a:ext cx="1504950" cy="1885950"/>
          </a:xfrm>
          <a:prstGeom prst="rect">
            <a:avLst/>
          </a:prstGeom>
        </p:spPr>
      </p:pic>
      <p:pic>
        <p:nvPicPr>
          <p:cNvPr id="12" name="Picture 11" descr="Sefton Metropolitan Borough Council | ESN">
            <a:extLst>
              <a:ext uri="{FF2B5EF4-FFF2-40B4-BE49-F238E27FC236}">
                <a16:creationId xmlns:a16="http://schemas.microsoft.com/office/drawing/2014/main" id="{71802887-571B-C311-848C-116617965329}"/>
              </a:ext>
            </a:extLst>
          </p:cNvPr>
          <p:cNvPicPr>
            <a:picLocks noChangeAspect="1"/>
          </p:cNvPicPr>
          <p:nvPr/>
        </p:nvPicPr>
        <p:blipFill>
          <a:blip r:embed="rId12"/>
          <a:stretch>
            <a:fillRect/>
          </a:stretch>
        </p:blipFill>
        <p:spPr>
          <a:xfrm>
            <a:off x="766247" y="6250074"/>
            <a:ext cx="3533775" cy="752475"/>
          </a:xfrm>
          <a:prstGeom prst="rect">
            <a:avLst/>
          </a:prstGeom>
        </p:spPr>
      </p:pic>
      <p:sp>
        <p:nvSpPr>
          <p:cNvPr id="13" name="TextBox 12">
            <a:extLst>
              <a:ext uri="{FF2B5EF4-FFF2-40B4-BE49-F238E27FC236}">
                <a16:creationId xmlns:a16="http://schemas.microsoft.com/office/drawing/2014/main" id="{BD36D18C-9BA6-D8A6-0CF8-BAB8A49FEA47}"/>
              </a:ext>
            </a:extLst>
          </p:cNvPr>
          <p:cNvSpPr txBox="1"/>
          <p:nvPr/>
        </p:nvSpPr>
        <p:spPr>
          <a:xfrm>
            <a:off x="119606" y="324506"/>
            <a:ext cx="380123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Support and advice on this topic</a:t>
            </a:r>
          </a:p>
        </p:txBody>
      </p:sp>
    </p:spTree>
    <p:extLst>
      <p:ext uri="{BB962C8B-B14F-4D97-AF65-F5344CB8AC3E}">
        <p14:creationId xmlns:p14="http://schemas.microsoft.com/office/powerpoint/2010/main" val="41666159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651EB-B6FD-04FF-5EAB-A3883493FE6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C5A4DCB-5404-FAF6-41A7-003C9C6F84BB}"/>
              </a:ext>
            </a:extLst>
          </p:cNvPr>
          <p:cNvSpPr txBox="1"/>
          <p:nvPr/>
        </p:nvSpPr>
        <p:spPr>
          <a:xfrm>
            <a:off x="227060" y="304992"/>
            <a:ext cx="6333066" cy="87100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Spare pages:</a:t>
            </a:r>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400" dirty="0"/>
          </a:p>
        </p:txBody>
      </p:sp>
      <p:sp>
        <p:nvSpPr>
          <p:cNvPr id="2" name="Slide Number Placeholder 1">
            <a:extLst>
              <a:ext uri="{FF2B5EF4-FFF2-40B4-BE49-F238E27FC236}">
                <a16:creationId xmlns:a16="http://schemas.microsoft.com/office/drawing/2014/main" id="{20001DAC-2B5B-2774-4D04-9599C494CE2B}"/>
              </a:ext>
            </a:extLst>
          </p:cNvPr>
          <p:cNvSpPr>
            <a:spLocks noGrp="1"/>
          </p:cNvSpPr>
          <p:nvPr>
            <p:ph type="sldNum" sz="quarter" idx="12"/>
          </p:nvPr>
        </p:nvSpPr>
        <p:spPr/>
        <p:txBody>
          <a:bodyPr/>
          <a:lstStyle/>
          <a:p>
            <a:fld id="{330EA680-D336-4FF7-8B7A-9848BB0A1C32}" type="slidenum">
              <a:rPr lang="en-US" smtClean="0"/>
              <a:t>28</a:t>
            </a:fld>
            <a:endParaRPr lang="en-US"/>
          </a:p>
        </p:txBody>
      </p:sp>
    </p:spTree>
    <p:extLst>
      <p:ext uri="{BB962C8B-B14F-4D97-AF65-F5344CB8AC3E}">
        <p14:creationId xmlns:p14="http://schemas.microsoft.com/office/powerpoint/2010/main" val="19467035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651EB-B6FD-04FF-5EAB-A3883493FE60}"/>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BC5A4DCB-5404-FAF6-41A7-003C9C6F84BB}"/>
              </a:ext>
            </a:extLst>
          </p:cNvPr>
          <p:cNvSpPr txBox="1"/>
          <p:nvPr/>
        </p:nvSpPr>
        <p:spPr>
          <a:xfrm>
            <a:off x="227060" y="304992"/>
            <a:ext cx="6333066" cy="87100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Spare pages:</a:t>
            </a:r>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400" dirty="0"/>
          </a:p>
        </p:txBody>
      </p:sp>
      <p:sp>
        <p:nvSpPr>
          <p:cNvPr id="2" name="Slide Number Placeholder 1">
            <a:extLst>
              <a:ext uri="{FF2B5EF4-FFF2-40B4-BE49-F238E27FC236}">
                <a16:creationId xmlns:a16="http://schemas.microsoft.com/office/drawing/2014/main" id="{20001DAC-2B5B-2774-4D04-9599C494CE2B}"/>
              </a:ext>
            </a:extLst>
          </p:cNvPr>
          <p:cNvSpPr>
            <a:spLocks noGrp="1"/>
          </p:cNvSpPr>
          <p:nvPr>
            <p:ph type="sldNum" sz="quarter" idx="12"/>
          </p:nvPr>
        </p:nvSpPr>
        <p:spPr/>
        <p:txBody>
          <a:bodyPr/>
          <a:lstStyle/>
          <a:p>
            <a:fld id="{330EA680-D336-4FF7-8B7A-9848BB0A1C32}" type="slidenum">
              <a:rPr lang="en-US" smtClean="0"/>
              <a:t>29</a:t>
            </a:fld>
            <a:endParaRPr lang="en-US"/>
          </a:p>
        </p:txBody>
      </p:sp>
    </p:spTree>
    <p:extLst>
      <p:ext uri="{BB962C8B-B14F-4D97-AF65-F5344CB8AC3E}">
        <p14:creationId xmlns:p14="http://schemas.microsoft.com/office/powerpoint/2010/main" val="831319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BE5DA34-7740-1689-2C45-3E4EE4A72E13}"/>
              </a:ext>
            </a:extLst>
          </p:cNvPr>
          <p:cNvSpPr txBox="1"/>
          <p:nvPr/>
        </p:nvSpPr>
        <p:spPr>
          <a:xfrm>
            <a:off x="264092" y="291384"/>
            <a:ext cx="6254319"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t>Diversity in the UK</a:t>
            </a:r>
          </a:p>
          <a:p>
            <a:endParaRPr lang="en-US" sz="1400" dirty="0"/>
          </a:p>
          <a:p>
            <a:r>
              <a:rPr lang="en-US" sz="1400"/>
              <a:t>What is Diversity ?</a:t>
            </a:r>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400" dirty="0"/>
          </a:p>
          <a:p>
            <a:endParaRPr lang="en-US" sz="1400" dirty="0"/>
          </a:p>
          <a:p>
            <a:endParaRPr lang="en-US" sz="1400" dirty="0"/>
          </a:p>
        </p:txBody>
      </p:sp>
      <p:pic>
        <p:nvPicPr>
          <p:cNvPr id="5" name="Picture 4" descr="A diagram of a timeline&#10;&#10;AI-generated content may be incorrect.">
            <a:extLst>
              <a:ext uri="{FF2B5EF4-FFF2-40B4-BE49-F238E27FC236}">
                <a16:creationId xmlns:a16="http://schemas.microsoft.com/office/drawing/2014/main" id="{DBB03AA0-546B-EBD5-51D5-1BB97FC64F42}"/>
              </a:ext>
            </a:extLst>
          </p:cNvPr>
          <p:cNvPicPr>
            <a:picLocks noChangeAspect="1"/>
          </p:cNvPicPr>
          <p:nvPr/>
        </p:nvPicPr>
        <p:blipFill>
          <a:blip r:embed="rId2"/>
          <a:stretch>
            <a:fillRect/>
          </a:stretch>
        </p:blipFill>
        <p:spPr>
          <a:xfrm>
            <a:off x="494270" y="1963566"/>
            <a:ext cx="5792230" cy="3255234"/>
          </a:xfrm>
          <a:prstGeom prst="rect">
            <a:avLst/>
          </a:prstGeom>
        </p:spPr>
      </p:pic>
      <p:graphicFrame>
        <p:nvGraphicFramePr>
          <p:cNvPr id="7" name="Table 6">
            <a:extLst>
              <a:ext uri="{FF2B5EF4-FFF2-40B4-BE49-F238E27FC236}">
                <a16:creationId xmlns:a16="http://schemas.microsoft.com/office/drawing/2014/main" id="{7C024119-18D6-87BD-2538-E81F8CAEA03A}"/>
              </a:ext>
            </a:extLst>
          </p:cNvPr>
          <p:cNvGraphicFramePr>
            <a:graphicFrameLocks noGrp="1"/>
          </p:cNvGraphicFramePr>
          <p:nvPr>
            <p:extLst>
              <p:ext uri="{D42A27DB-BD31-4B8C-83A1-F6EECF244321}">
                <p14:modId xmlns:p14="http://schemas.microsoft.com/office/powerpoint/2010/main" val="1610017135"/>
              </p:ext>
            </p:extLst>
          </p:nvPr>
        </p:nvGraphicFramePr>
        <p:xfrm>
          <a:off x="347240" y="5411164"/>
          <a:ext cx="6184308" cy="3184260"/>
        </p:xfrm>
        <a:graphic>
          <a:graphicData uri="http://schemas.openxmlformats.org/drawingml/2006/table">
            <a:tbl>
              <a:tblPr bandRow="1">
                <a:tableStyleId>{5C22544A-7EE6-4342-B048-85BDC9FD1C3A}</a:tableStyleId>
              </a:tblPr>
              <a:tblGrid>
                <a:gridCol w="3092154">
                  <a:extLst>
                    <a:ext uri="{9D8B030D-6E8A-4147-A177-3AD203B41FA5}">
                      <a16:colId xmlns:a16="http://schemas.microsoft.com/office/drawing/2014/main" val="195630795"/>
                    </a:ext>
                  </a:extLst>
                </a:gridCol>
                <a:gridCol w="3092154">
                  <a:extLst>
                    <a:ext uri="{9D8B030D-6E8A-4147-A177-3AD203B41FA5}">
                      <a16:colId xmlns:a16="http://schemas.microsoft.com/office/drawing/2014/main" val="792814380"/>
                    </a:ext>
                  </a:extLst>
                </a:gridCol>
              </a:tblGrid>
              <a:tr h="406922">
                <a:tc>
                  <a:txBody>
                    <a:bodyPr/>
                    <a:lstStyle/>
                    <a:p>
                      <a:pPr rtl="0" fontAlgn="base">
                        <a:lnSpc>
                          <a:spcPts val="1800"/>
                        </a:lnSpc>
                        <a:buNone/>
                      </a:pPr>
                      <a:r>
                        <a:rPr lang="en-US" sz="1400" b="0">
                          <a:solidFill>
                            <a:schemeClr val="tx1"/>
                          </a:solidFill>
                          <a:effectLst/>
                          <a:latin typeface="Calibri"/>
                        </a:rPr>
                        <a:t>Benefits</a:t>
                      </a:r>
                    </a:p>
                  </a:txBody>
                  <a:tcPr marL="34138" marR="34138" marT="17069" marB="1706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rtl="0" fontAlgn="base">
                        <a:lnSpc>
                          <a:spcPts val="1800"/>
                        </a:lnSpc>
                        <a:buNone/>
                      </a:pPr>
                      <a:r>
                        <a:rPr lang="en-US" sz="1400" b="0">
                          <a:solidFill>
                            <a:schemeClr val="tx1"/>
                          </a:solidFill>
                          <a:effectLst/>
                          <a:latin typeface="Calibri"/>
                        </a:rPr>
                        <a:t>Challenges</a:t>
                      </a:r>
                    </a:p>
                  </a:txBody>
                  <a:tcPr marL="34138" marR="34138" marT="17069" marB="1706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6082609"/>
                  </a:ext>
                </a:extLst>
              </a:tr>
              <a:tr h="1326699">
                <a:tc>
                  <a:txBody>
                    <a:bodyPr/>
                    <a:lstStyle/>
                    <a:p>
                      <a:pPr fontAlgn="t">
                        <a:buNone/>
                      </a:pPr>
                      <a:endParaRPr lang="en-US">
                        <a:effectLst/>
                      </a:endParaRPr>
                    </a:p>
                    <a:p>
                      <a:pPr lvl="0">
                        <a:buNone/>
                      </a:pPr>
                      <a:endParaRPr lang="en-US" dirty="0">
                        <a:effectLst/>
                      </a:endParaRPr>
                    </a:p>
                    <a:p>
                      <a:pPr lvl="0">
                        <a:buNone/>
                      </a:pPr>
                      <a:endParaRPr lang="en-US" dirty="0">
                        <a:effectLst/>
                      </a:endParaRPr>
                    </a:p>
                    <a:p>
                      <a:pPr lvl="0">
                        <a:buNone/>
                      </a:pPr>
                      <a:endParaRPr lang="en-US" dirty="0">
                        <a:effectLst/>
                      </a:endParaRPr>
                    </a:p>
                    <a:p>
                      <a:pPr lvl="0">
                        <a:buNone/>
                      </a:pPr>
                      <a:endParaRPr lang="en-US" dirty="0">
                        <a:effectLst/>
                      </a:endParaRPr>
                    </a:p>
                    <a:p>
                      <a:pPr lvl="0">
                        <a:buNone/>
                      </a:pPr>
                      <a:endParaRPr lang="en-US" dirty="0">
                        <a:effectLst/>
                      </a:endParaRPr>
                    </a:p>
                    <a:p>
                      <a:pPr lvl="0">
                        <a:buNone/>
                      </a:pPr>
                      <a:endParaRPr lang="en-US" dirty="0">
                        <a:effectLst/>
                      </a:endParaRPr>
                    </a:p>
                    <a:p>
                      <a:pPr lvl="0">
                        <a:buNone/>
                      </a:pPr>
                      <a:endParaRPr lang="en-US" dirty="0">
                        <a:effectLst/>
                      </a:endParaRPr>
                    </a:p>
                    <a:p>
                      <a:pPr lvl="0">
                        <a:buNone/>
                      </a:pPr>
                      <a:endParaRPr lang="en-US" dirty="0">
                        <a:effectLst/>
                      </a:endParaRPr>
                    </a:p>
                    <a:p>
                      <a:pPr lvl="0">
                        <a:buNone/>
                      </a:pPr>
                      <a:endParaRPr lang="en-US" dirty="0">
                        <a:effectLst/>
                      </a:endParaRPr>
                    </a:p>
                  </a:txBody>
                  <a:tcPr marL="34138" marR="34138" marT="17069" marB="1706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fontAlgn="t">
                        <a:buNone/>
                      </a:pPr>
                      <a:endParaRPr lang="en-US">
                        <a:effectLst/>
                      </a:endParaRPr>
                    </a:p>
                  </a:txBody>
                  <a:tcPr marL="34138" marR="34138" marT="17069" marB="1706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48450158"/>
                  </a:ext>
                </a:extLst>
              </a:tr>
            </a:tbl>
          </a:graphicData>
        </a:graphic>
      </p:graphicFrame>
    </p:spTree>
    <p:extLst>
      <p:ext uri="{BB962C8B-B14F-4D97-AF65-F5344CB8AC3E}">
        <p14:creationId xmlns:p14="http://schemas.microsoft.com/office/powerpoint/2010/main" val="39008271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D55B4CF-7367-661B-44D4-FA6F887365AD}"/>
              </a:ext>
            </a:extLst>
          </p:cNvPr>
          <p:cNvSpPr txBox="1"/>
          <p:nvPr/>
        </p:nvSpPr>
        <p:spPr>
          <a:xfrm>
            <a:off x="340006" y="361709"/>
            <a:ext cx="6279265" cy="252376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a:t>Some benefits are..</a:t>
            </a:r>
            <a:endParaRPr lang="en-US" sz="1400"/>
          </a:p>
          <a:p>
            <a:r>
              <a:rPr lang="en-US" sz="1400" dirty="0"/>
              <a:t>Diversity can foster new ideas and innovation. It can open our minds to new and exciting experiences and to new ways of thinking. </a:t>
            </a:r>
          </a:p>
          <a:p>
            <a:r>
              <a:rPr lang="en-US" sz="1400"/>
              <a:t>Having a diverse society can enrich the culture of a nation through, food, music, art. </a:t>
            </a:r>
          </a:p>
          <a:p>
            <a:r>
              <a:rPr lang="en-US" sz="1400"/>
              <a:t>It can build mutual understanding and respect. </a:t>
            </a:r>
          </a:p>
          <a:p>
            <a:r>
              <a:rPr lang="en-US" sz="1400" dirty="0"/>
              <a:t>Economic migrants help the economy grow through work, tax and shopping.</a:t>
            </a:r>
          </a:p>
          <a:p>
            <a:r>
              <a:rPr lang="en-US" sz="1400"/>
              <a:t>Migrants bring specialist skills.</a:t>
            </a:r>
          </a:p>
          <a:p>
            <a:r>
              <a:rPr lang="en-US" sz="1400" dirty="0"/>
              <a:t>Diversity, tolerance and respect enhanced through sharing cultures and integration.</a:t>
            </a:r>
            <a:endParaRPr lang="en-US" dirty="0"/>
          </a:p>
          <a:p>
            <a:pPr algn="ctr"/>
            <a:endParaRPr lang="en-US"/>
          </a:p>
        </p:txBody>
      </p:sp>
      <p:sp>
        <p:nvSpPr>
          <p:cNvPr id="5" name="TextBox 4">
            <a:extLst>
              <a:ext uri="{FF2B5EF4-FFF2-40B4-BE49-F238E27FC236}">
                <a16:creationId xmlns:a16="http://schemas.microsoft.com/office/drawing/2014/main" id="{F527E57B-399C-6F07-6A67-EB174A4DAFA3}"/>
              </a:ext>
            </a:extLst>
          </p:cNvPr>
          <p:cNvSpPr txBox="1"/>
          <p:nvPr/>
        </p:nvSpPr>
        <p:spPr>
          <a:xfrm>
            <a:off x="311070" y="2589835"/>
            <a:ext cx="6206923" cy="24622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a:t>Some challenges are...</a:t>
            </a:r>
            <a:endParaRPr lang="en-US" sz="1400"/>
          </a:p>
          <a:p>
            <a:r>
              <a:rPr lang="en-US" sz="1400"/>
              <a:t>Lack of integration (mixing) can lead to some communities being and feeling isolated.</a:t>
            </a:r>
          </a:p>
          <a:p>
            <a:r>
              <a:rPr lang="en-US" sz="1400"/>
              <a:t>Racism and discrimination may lead to some communities not feeling safe or part of the wider society. </a:t>
            </a:r>
          </a:p>
          <a:p>
            <a:r>
              <a:rPr lang="en-US" sz="1400"/>
              <a:t>Population growth can lead to demands on public services. </a:t>
            </a:r>
          </a:p>
          <a:p>
            <a:r>
              <a:rPr lang="en-US" sz="1400"/>
              <a:t>Rates of pay may reduce if economic migrants work for lower wages. </a:t>
            </a:r>
          </a:p>
          <a:p>
            <a:r>
              <a:rPr lang="en-US" sz="1400"/>
              <a:t>May cause tensions and rise in discrimination. </a:t>
            </a:r>
          </a:p>
          <a:p>
            <a:endParaRPr lang="en-US" sz="1400" dirty="0"/>
          </a:p>
          <a:p>
            <a:r>
              <a:rPr lang="en-US" sz="1400"/>
              <a:t>A multicultural society is a society with a multitude of different communities. </a:t>
            </a:r>
          </a:p>
          <a:p>
            <a:r>
              <a:rPr lang="en-US" sz="1400"/>
              <a:t>This will include ethnic and cultural diversity. </a:t>
            </a:r>
            <a:endParaRPr lang="en-US"/>
          </a:p>
        </p:txBody>
      </p:sp>
      <p:pic>
        <p:nvPicPr>
          <p:cNvPr id="6" name="Picture 5" descr="A group of people with different flags&#10;&#10;AI-generated content may be incorrect.">
            <a:extLst>
              <a:ext uri="{FF2B5EF4-FFF2-40B4-BE49-F238E27FC236}">
                <a16:creationId xmlns:a16="http://schemas.microsoft.com/office/drawing/2014/main" id="{0E9AD13E-DD23-C0F4-9BF1-958322E11DB0}"/>
              </a:ext>
            </a:extLst>
          </p:cNvPr>
          <p:cNvPicPr>
            <a:picLocks noChangeAspect="1"/>
          </p:cNvPicPr>
          <p:nvPr/>
        </p:nvPicPr>
        <p:blipFill>
          <a:blip r:embed="rId2"/>
          <a:stretch>
            <a:fillRect/>
          </a:stretch>
        </p:blipFill>
        <p:spPr>
          <a:xfrm>
            <a:off x="766823" y="5487379"/>
            <a:ext cx="5280950" cy="2639965"/>
          </a:xfrm>
          <a:prstGeom prst="rect">
            <a:avLst/>
          </a:prstGeom>
        </p:spPr>
      </p:pic>
    </p:spTree>
    <p:extLst>
      <p:ext uri="{BB962C8B-B14F-4D97-AF65-F5344CB8AC3E}">
        <p14:creationId xmlns:p14="http://schemas.microsoft.com/office/powerpoint/2010/main" val="42837726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51D7061-8720-8B17-167E-47FE94AA0F30}"/>
              </a:ext>
            </a:extLst>
          </p:cNvPr>
          <p:cNvSpPr txBox="1"/>
          <p:nvPr/>
        </p:nvSpPr>
        <p:spPr>
          <a:xfrm>
            <a:off x="401596" y="339811"/>
            <a:ext cx="6147484" cy="683264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GB" sz="1400"/>
              <a:t>The Equality and Human Rights Commission states that equality is about ensuring that every individual has an equal opportunity to make the most of their lives and talents. </a:t>
            </a:r>
            <a:r>
              <a:rPr lang="en-US" sz="1400"/>
              <a:t>​</a:t>
            </a:r>
          </a:p>
          <a:p>
            <a:r>
              <a:rPr lang="en-GB" sz="1400"/>
              <a:t>It is also the belief that no one should have poorer life chances, because of the way they were born, where they come from, what they believe, or whether they have a disability.</a:t>
            </a:r>
          </a:p>
          <a:p>
            <a:endParaRPr lang="en-US" sz="1400" dirty="0"/>
          </a:p>
          <a:p>
            <a:endParaRPr lang="en-US" sz="1400" dirty="0"/>
          </a:p>
          <a:p>
            <a:endParaRPr lang="en-US" sz="1400" dirty="0"/>
          </a:p>
          <a:p>
            <a:endParaRPr lang="en-US" sz="1400" dirty="0"/>
          </a:p>
          <a:p>
            <a:endParaRPr lang="en-US" sz="1400" dirty="0"/>
          </a:p>
          <a:p>
            <a:endParaRPr lang="en-US" sz="1400" dirty="0"/>
          </a:p>
          <a:p>
            <a:r>
              <a:rPr lang="en-US" sz="1400"/>
              <a:t>​</a:t>
            </a:r>
            <a:endParaRPr lang="en-US"/>
          </a:p>
          <a:p>
            <a:r>
              <a:rPr lang="en-US" sz="1400" b="1"/>
              <a:t>1.Prejudice and Discrimination:</a:t>
            </a:r>
            <a:r>
              <a:rPr lang="en-US" sz="1400"/>
              <a:t> Some people face barriers to equality because others hold prejudiced beliefs and discriminate against them. </a:t>
            </a:r>
          </a:p>
          <a:p>
            <a:r>
              <a:rPr lang="en-US" sz="1400" b="1"/>
              <a:t>2. Economic Disadvantages</a:t>
            </a:r>
            <a:r>
              <a:rPr lang="en-US" sz="1400" dirty="0"/>
              <a:t>: People from low-income backgrounds may struggle to access quality healthcare, education, and other essential services. </a:t>
            </a:r>
          </a:p>
          <a:p>
            <a:r>
              <a:rPr lang="en-US" sz="1400" b="1"/>
              <a:t>3. Stereotyping:</a:t>
            </a:r>
            <a:r>
              <a:rPr lang="en-US" sz="1400"/>
              <a:t> Stereotypes can lead to unfair treatment. For example, assuming that all girls are not good at math or that all boys are not emotional are stereotypes that can prevent people from being treated equally.</a:t>
            </a:r>
            <a:endParaRPr lang="en-US"/>
          </a:p>
          <a:p>
            <a:r>
              <a:rPr lang="en-US" sz="1400" b="1"/>
              <a:t>4. Lack of Representation</a:t>
            </a:r>
            <a:r>
              <a:rPr lang="en-US" sz="1400"/>
              <a:t>: Representation refers to seeing people who look like you or come from similar backgrounds in positions of power or influence. When certain groups are underrepresented in leadership roles, media, or other areas, it can make it harder for them to be treated equally. </a:t>
            </a:r>
          </a:p>
          <a:p>
            <a:r>
              <a:rPr lang="en-US" sz="1400" b="1"/>
              <a:t>5. Systemic Injustice:</a:t>
            </a:r>
            <a:r>
              <a:rPr lang="en-US" sz="1400"/>
              <a:t> Systemic injustice refers to unfair practices and policies that are deeply ingrained in society. It can include things like racial profiling by law enforcement or unequal access to housing and job opportunities. These systemic barriers prevent some people from being treated equally.</a:t>
            </a:r>
            <a:endParaRPr lang="en-US"/>
          </a:p>
          <a:p>
            <a:pPr algn="ctr"/>
            <a:endParaRPr lang="en-US"/>
          </a:p>
        </p:txBody>
      </p:sp>
      <p:pic>
        <p:nvPicPr>
          <p:cNvPr id="5" name="Picture 4" descr="A group of people with a prosthetic leg&#10;&#10;AI-generated content may be incorrect.">
            <a:extLst>
              <a:ext uri="{FF2B5EF4-FFF2-40B4-BE49-F238E27FC236}">
                <a16:creationId xmlns:a16="http://schemas.microsoft.com/office/drawing/2014/main" id="{915EDD57-DE67-6A4B-6DFE-56DE06924345}"/>
              </a:ext>
            </a:extLst>
          </p:cNvPr>
          <p:cNvPicPr>
            <a:picLocks noChangeAspect="1"/>
          </p:cNvPicPr>
          <p:nvPr/>
        </p:nvPicPr>
        <p:blipFill>
          <a:blip r:embed="rId2"/>
          <a:stretch>
            <a:fillRect/>
          </a:stretch>
        </p:blipFill>
        <p:spPr>
          <a:xfrm>
            <a:off x="1405581" y="1622451"/>
            <a:ext cx="4031392" cy="1327097"/>
          </a:xfrm>
          <a:prstGeom prst="rect">
            <a:avLst/>
          </a:prstGeom>
        </p:spPr>
      </p:pic>
      <p:sp>
        <p:nvSpPr>
          <p:cNvPr id="7" name="TextBox 6">
            <a:extLst>
              <a:ext uri="{FF2B5EF4-FFF2-40B4-BE49-F238E27FC236}">
                <a16:creationId xmlns:a16="http://schemas.microsoft.com/office/drawing/2014/main" id="{305A5DB1-2FF3-64BE-0B30-D3458BD98F09}"/>
              </a:ext>
            </a:extLst>
          </p:cNvPr>
          <p:cNvSpPr txBox="1"/>
          <p:nvPr/>
        </p:nvSpPr>
        <p:spPr>
          <a:xfrm>
            <a:off x="388387" y="6672297"/>
            <a:ext cx="6079525" cy="2031325"/>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Notes on the Equality Act</a:t>
            </a:r>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p:txBody>
      </p:sp>
    </p:spTree>
    <p:extLst>
      <p:ext uri="{BB962C8B-B14F-4D97-AF65-F5344CB8AC3E}">
        <p14:creationId xmlns:p14="http://schemas.microsoft.com/office/powerpoint/2010/main" val="2704869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BA01C95-F0B1-7B3A-86FB-0886234B42A4}"/>
              </a:ext>
            </a:extLst>
          </p:cNvPr>
          <p:cNvSpPr txBox="1"/>
          <p:nvPr/>
        </p:nvSpPr>
        <p:spPr>
          <a:xfrm>
            <a:off x="586946" y="509716"/>
            <a:ext cx="2996514" cy="27392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GB" sz="1400"/>
              <a:t>The Equality Act 2010 makes it law that every private, public and voluntary organisation must not discriminate against employees and people that use their services because of particular characteristics. </a:t>
            </a:r>
            <a:r>
              <a:rPr lang="en-US" sz="1400"/>
              <a:t>​</a:t>
            </a:r>
          </a:p>
          <a:p>
            <a:pPr rtl="0"/>
            <a:r>
              <a:rPr lang="en-GB" sz="1400"/>
              <a:t>The Act brings together all previous equality laws, making them simpler, more effective and easier to understand.</a:t>
            </a:r>
          </a:p>
          <a:p>
            <a:pPr algn="ctr"/>
            <a:endParaRPr lang="en-US"/>
          </a:p>
        </p:txBody>
      </p:sp>
      <p:pic>
        <p:nvPicPr>
          <p:cNvPr id="5" name="Picture 4" descr="Equality Act 2010 - Legislation - National 5 Business management Revision -  BBC Bitesize">
            <a:extLst>
              <a:ext uri="{FF2B5EF4-FFF2-40B4-BE49-F238E27FC236}">
                <a16:creationId xmlns:a16="http://schemas.microsoft.com/office/drawing/2014/main" id="{47A3866E-DB61-A1B3-A86E-F3695FEF87CE}"/>
              </a:ext>
            </a:extLst>
          </p:cNvPr>
          <p:cNvPicPr>
            <a:picLocks noChangeAspect="1"/>
          </p:cNvPicPr>
          <p:nvPr/>
        </p:nvPicPr>
        <p:blipFill>
          <a:blip r:embed="rId2"/>
          <a:stretch>
            <a:fillRect/>
          </a:stretch>
        </p:blipFill>
        <p:spPr>
          <a:xfrm>
            <a:off x="3645243" y="510598"/>
            <a:ext cx="2950177" cy="2376910"/>
          </a:xfrm>
          <a:prstGeom prst="rect">
            <a:avLst/>
          </a:prstGeom>
          <a:ln>
            <a:solidFill>
              <a:srgbClr val="4472C4"/>
            </a:solidFill>
          </a:ln>
        </p:spPr>
      </p:pic>
      <p:sp>
        <p:nvSpPr>
          <p:cNvPr id="7" name="TextBox 6">
            <a:extLst>
              <a:ext uri="{FF2B5EF4-FFF2-40B4-BE49-F238E27FC236}">
                <a16:creationId xmlns:a16="http://schemas.microsoft.com/office/drawing/2014/main" id="{32E50FB5-2E4A-E2AD-EF47-2DC9D3F664C3}"/>
              </a:ext>
            </a:extLst>
          </p:cNvPr>
          <p:cNvSpPr txBox="1"/>
          <p:nvPr/>
        </p:nvSpPr>
        <p:spPr>
          <a:xfrm>
            <a:off x="541833" y="3247332"/>
            <a:ext cx="6044491" cy="5262979"/>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t>Video: Protected </a:t>
            </a:r>
            <a:r>
              <a:rPr lang="en-US" sz="1400"/>
              <a:t>Characteristics</a:t>
            </a:r>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p:txBody>
      </p:sp>
    </p:spTree>
    <p:extLst>
      <p:ext uri="{BB962C8B-B14F-4D97-AF65-F5344CB8AC3E}">
        <p14:creationId xmlns:p14="http://schemas.microsoft.com/office/powerpoint/2010/main" val="726592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6D5CEC4-96D4-76D6-2612-A57D42E3C1B6}"/>
              </a:ext>
            </a:extLst>
          </p:cNvPr>
          <p:cNvGraphicFramePr>
            <a:graphicFrameLocks noGrp="1"/>
          </p:cNvGraphicFramePr>
          <p:nvPr>
            <p:extLst>
              <p:ext uri="{D42A27DB-BD31-4B8C-83A1-F6EECF244321}">
                <p14:modId xmlns:p14="http://schemas.microsoft.com/office/powerpoint/2010/main" val="1392914424"/>
              </p:ext>
            </p:extLst>
          </p:nvPr>
        </p:nvGraphicFramePr>
        <p:xfrm>
          <a:off x="447932" y="386148"/>
          <a:ext cx="6056094" cy="2804160"/>
        </p:xfrm>
        <a:graphic>
          <a:graphicData uri="http://schemas.openxmlformats.org/drawingml/2006/table">
            <a:tbl>
              <a:tblPr firstRow="1" bandRow="1">
                <a:tableStyleId>{5940675A-B579-460E-94D1-54222C63F5DA}</a:tableStyleId>
              </a:tblPr>
              <a:tblGrid>
                <a:gridCol w="1627688">
                  <a:extLst>
                    <a:ext uri="{9D8B030D-6E8A-4147-A177-3AD203B41FA5}">
                      <a16:colId xmlns:a16="http://schemas.microsoft.com/office/drawing/2014/main" val="2922806443"/>
                    </a:ext>
                  </a:extLst>
                </a:gridCol>
                <a:gridCol w="4428406">
                  <a:extLst>
                    <a:ext uri="{9D8B030D-6E8A-4147-A177-3AD203B41FA5}">
                      <a16:colId xmlns:a16="http://schemas.microsoft.com/office/drawing/2014/main" val="85884927"/>
                    </a:ext>
                  </a:extLst>
                </a:gridCol>
              </a:tblGrid>
              <a:tr h="461580">
                <a:tc>
                  <a:txBody>
                    <a:bodyPr/>
                    <a:lstStyle/>
                    <a:p>
                      <a:r>
                        <a:rPr lang="en-US" sz="1400"/>
                        <a:t>Tom</a:t>
                      </a:r>
                    </a:p>
                    <a:p>
                      <a:pPr lvl="0">
                        <a:buNone/>
                      </a:pPr>
                      <a:endParaRPr lang="en-US" dirty="0"/>
                    </a:p>
                    <a:p>
                      <a:pPr lvl="0">
                        <a:buNone/>
                      </a:pPr>
                      <a:endParaRPr lang="en-US" dirty="0"/>
                    </a:p>
                    <a:p>
                      <a:pPr lvl="0">
                        <a:buNone/>
                      </a:pPr>
                      <a:endParaRPr lang="en-US" dirty="0"/>
                    </a:p>
                    <a:p>
                      <a:pPr lvl="0">
                        <a:buNone/>
                      </a:pPr>
                      <a:endParaRPr lang="en-US" dirty="0"/>
                    </a:p>
                  </a:txBody>
                  <a:tcPr/>
                </a:tc>
                <a:tc>
                  <a:txBody>
                    <a:bodyPr/>
                    <a:lstStyle/>
                    <a:p>
                      <a:endParaRPr lang="en-US"/>
                    </a:p>
                  </a:txBody>
                  <a:tcPr/>
                </a:tc>
                <a:extLst>
                  <a:ext uri="{0D108BD9-81ED-4DB2-BD59-A6C34878D82A}">
                    <a16:rowId xmlns:a16="http://schemas.microsoft.com/office/drawing/2014/main" val="435868170"/>
                  </a:ext>
                </a:extLst>
              </a:tr>
              <a:tr h="461580">
                <a:tc>
                  <a:txBody>
                    <a:bodyPr/>
                    <a:lstStyle/>
                    <a:p>
                      <a:pPr lvl="0">
                        <a:buNone/>
                      </a:pPr>
                      <a:r>
                        <a:rPr lang="en-US" sz="1400"/>
                        <a:t>Kate</a:t>
                      </a:r>
                      <a:endParaRPr lang="en-US" sz="1400" dirty="0"/>
                    </a:p>
                    <a:p>
                      <a:pPr lvl="0">
                        <a:buNone/>
                      </a:pPr>
                      <a:endParaRPr lang="en-US" dirty="0"/>
                    </a:p>
                    <a:p>
                      <a:pPr lvl="0">
                        <a:buNone/>
                      </a:pPr>
                      <a:endParaRPr lang="en-US" dirty="0"/>
                    </a:p>
                    <a:p>
                      <a:pPr lvl="0">
                        <a:buNone/>
                      </a:pPr>
                      <a:endParaRPr lang="en-US" dirty="0"/>
                    </a:p>
                    <a:p>
                      <a:pPr lvl="0">
                        <a:buNone/>
                      </a:pPr>
                      <a:endParaRPr lang="en-US" dirty="0"/>
                    </a:p>
                  </a:txBody>
                  <a:tcPr/>
                </a:tc>
                <a:tc>
                  <a:txBody>
                    <a:bodyPr/>
                    <a:lstStyle/>
                    <a:p>
                      <a:endParaRPr lang="en-US"/>
                    </a:p>
                  </a:txBody>
                  <a:tcPr/>
                </a:tc>
                <a:extLst>
                  <a:ext uri="{0D108BD9-81ED-4DB2-BD59-A6C34878D82A}">
                    <a16:rowId xmlns:a16="http://schemas.microsoft.com/office/drawing/2014/main" val="2610465942"/>
                  </a:ext>
                </a:extLst>
              </a:tr>
            </a:tbl>
          </a:graphicData>
        </a:graphic>
      </p:graphicFrame>
      <p:pic>
        <p:nvPicPr>
          <p:cNvPr id="5" name="Picture 4" descr="How to Help Children Use a Wheelchair - Care Options for Kids">
            <a:extLst>
              <a:ext uri="{FF2B5EF4-FFF2-40B4-BE49-F238E27FC236}">
                <a16:creationId xmlns:a16="http://schemas.microsoft.com/office/drawing/2014/main" id="{78E4C1CA-0610-522B-B83B-1B81A965AF0A}"/>
              </a:ext>
            </a:extLst>
          </p:cNvPr>
          <p:cNvPicPr>
            <a:picLocks noChangeAspect="1"/>
          </p:cNvPicPr>
          <p:nvPr/>
        </p:nvPicPr>
        <p:blipFill>
          <a:blip r:embed="rId2"/>
          <a:stretch>
            <a:fillRect/>
          </a:stretch>
        </p:blipFill>
        <p:spPr>
          <a:xfrm>
            <a:off x="617323" y="643581"/>
            <a:ext cx="1252153" cy="921609"/>
          </a:xfrm>
          <a:prstGeom prst="rect">
            <a:avLst/>
          </a:prstGeom>
        </p:spPr>
      </p:pic>
      <p:pic>
        <p:nvPicPr>
          <p:cNvPr id="6" name="Picture 5" descr="2,300+ Woman Serving Ice Cream Stock Photos, Pictures &amp; Royalty-Free Images  - iStock | Woman scooping ice cream">
            <a:extLst>
              <a:ext uri="{FF2B5EF4-FFF2-40B4-BE49-F238E27FC236}">
                <a16:creationId xmlns:a16="http://schemas.microsoft.com/office/drawing/2014/main" id="{B62EBF54-25DD-48FF-1AC8-EAF8D3FF3250}"/>
              </a:ext>
            </a:extLst>
          </p:cNvPr>
          <p:cNvPicPr>
            <a:picLocks noChangeAspect="1"/>
          </p:cNvPicPr>
          <p:nvPr/>
        </p:nvPicPr>
        <p:blipFill>
          <a:blip r:embed="rId3"/>
          <a:srcRect l="-5040" r="5012" b="16667"/>
          <a:stretch>
            <a:fillRect/>
          </a:stretch>
        </p:blipFill>
        <p:spPr>
          <a:xfrm>
            <a:off x="675926" y="2103868"/>
            <a:ext cx="1121149" cy="891500"/>
          </a:xfrm>
          <a:prstGeom prst="rect">
            <a:avLst/>
          </a:prstGeom>
        </p:spPr>
      </p:pic>
      <p:sp>
        <p:nvSpPr>
          <p:cNvPr id="8" name="TextBox 7">
            <a:extLst>
              <a:ext uri="{FF2B5EF4-FFF2-40B4-BE49-F238E27FC236}">
                <a16:creationId xmlns:a16="http://schemas.microsoft.com/office/drawing/2014/main" id="{5F4B9ADD-FC0E-8147-5A4D-4DC240BC2764}"/>
              </a:ext>
            </a:extLst>
          </p:cNvPr>
          <p:cNvSpPr txBox="1"/>
          <p:nvPr/>
        </p:nvSpPr>
        <p:spPr>
          <a:xfrm>
            <a:off x="448042" y="3445274"/>
            <a:ext cx="6050750"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t>Why is Politics important ?</a:t>
            </a:r>
          </a:p>
          <a:p>
            <a:endParaRPr lang="en-US" sz="1400" b="1" dirty="0"/>
          </a:p>
          <a:p>
            <a:r>
              <a:rPr lang="en-US" sz="1400"/>
              <a:t>What is Politics ?</a:t>
            </a:r>
          </a:p>
          <a:p>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400" dirty="0"/>
          </a:p>
        </p:txBody>
      </p:sp>
      <p:sp>
        <p:nvSpPr>
          <p:cNvPr id="10" name="TextBox 9">
            <a:extLst>
              <a:ext uri="{FF2B5EF4-FFF2-40B4-BE49-F238E27FC236}">
                <a16:creationId xmlns:a16="http://schemas.microsoft.com/office/drawing/2014/main" id="{9D183D37-08A8-7A89-5091-76E3F0DFF1B1}"/>
              </a:ext>
            </a:extLst>
          </p:cNvPr>
          <p:cNvSpPr txBox="1"/>
          <p:nvPr/>
        </p:nvSpPr>
        <p:spPr>
          <a:xfrm>
            <a:off x="438974" y="5452810"/>
            <a:ext cx="5918383" cy="3108543"/>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t>Notes on video</a:t>
            </a:r>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a:p>
            <a:endParaRPr lang="en-US" sz="1400" dirty="0"/>
          </a:p>
        </p:txBody>
      </p:sp>
    </p:spTree>
    <p:extLst>
      <p:ext uri="{BB962C8B-B14F-4D97-AF65-F5344CB8AC3E}">
        <p14:creationId xmlns:p14="http://schemas.microsoft.com/office/powerpoint/2010/main" val="2049161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D0020A08-FAA0-62EF-E953-9E77A7F9F492}"/>
              </a:ext>
            </a:extLst>
          </p:cNvPr>
          <p:cNvGraphicFramePr>
            <a:graphicFrameLocks noGrp="1"/>
          </p:cNvGraphicFramePr>
          <p:nvPr>
            <p:extLst>
              <p:ext uri="{D42A27DB-BD31-4B8C-83A1-F6EECF244321}">
                <p14:modId xmlns:p14="http://schemas.microsoft.com/office/powerpoint/2010/main" val="192874504"/>
              </p:ext>
            </p:extLst>
          </p:nvPr>
        </p:nvGraphicFramePr>
        <p:xfrm>
          <a:off x="370702" y="463081"/>
          <a:ext cx="6051230" cy="3525093"/>
        </p:xfrm>
        <a:graphic>
          <a:graphicData uri="http://schemas.openxmlformats.org/drawingml/2006/table">
            <a:tbl>
              <a:tblPr bandRow="1">
                <a:tableStyleId>{5C22544A-7EE6-4342-B048-85BDC9FD1C3A}</a:tableStyleId>
              </a:tblPr>
              <a:tblGrid>
                <a:gridCol w="3119738">
                  <a:extLst>
                    <a:ext uri="{9D8B030D-6E8A-4147-A177-3AD203B41FA5}">
                      <a16:colId xmlns:a16="http://schemas.microsoft.com/office/drawing/2014/main" val="2004630614"/>
                    </a:ext>
                  </a:extLst>
                </a:gridCol>
                <a:gridCol w="2931492">
                  <a:extLst>
                    <a:ext uri="{9D8B030D-6E8A-4147-A177-3AD203B41FA5}">
                      <a16:colId xmlns:a16="http://schemas.microsoft.com/office/drawing/2014/main" val="1298860917"/>
                    </a:ext>
                  </a:extLst>
                </a:gridCol>
              </a:tblGrid>
              <a:tr h="416057">
                <a:tc>
                  <a:txBody>
                    <a:bodyPr/>
                    <a:lstStyle/>
                    <a:p>
                      <a:pPr algn="ctr" rtl="0" fontAlgn="base">
                        <a:lnSpc>
                          <a:spcPts val="2175"/>
                        </a:lnSpc>
                        <a:buNone/>
                      </a:pPr>
                      <a:r>
                        <a:rPr lang="en-GB" sz="1400" b="0">
                          <a:solidFill>
                            <a:schemeClr val="tx1"/>
                          </a:solidFill>
                          <a:effectLst/>
                          <a:latin typeface="Aptos"/>
                        </a:rPr>
                        <a:t>Democracy</a:t>
                      </a:r>
                      <a:endParaRPr lang="en-GB" sz="1400" b="0" dirty="0">
                        <a:solidFill>
                          <a:schemeClr val="tx1"/>
                        </a:solidFill>
                        <a:effectLst/>
                        <a:latin typeface="Aptos"/>
                      </a:endParaRPr>
                    </a:p>
                  </a:txBody>
                  <a:tcPr marL="51206" marR="51206" marT="25603" marB="2560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tc>
                  <a:txBody>
                    <a:bodyPr/>
                    <a:lstStyle/>
                    <a:p>
                      <a:pPr algn="ctr" rtl="0" fontAlgn="base">
                        <a:lnSpc>
                          <a:spcPts val="2175"/>
                        </a:lnSpc>
                        <a:buNone/>
                      </a:pPr>
                      <a:r>
                        <a:rPr lang="en-GB" sz="1400" b="0">
                          <a:solidFill>
                            <a:schemeClr val="tx1"/>
                          </a:solidFill>
                          <a:effectLst/>
                          <a:latin typeface="Aptos"/>
                        </a:rPr>
                        <a:t>Totalitarianism/Dictatorship</a:t>
                      </a:r>
                      <a:endParaRPr lang="en-GB" sz="1400" b="0" dirty="0">
                        <a:solidFill>
                          <a:schemeClr val="tx1"/>
                        </a:solidFill>
                        <a:effectLst/>
                        <a:latin typeface="Aptos"/>
                      </a:endParaRPr>
                    </a:p>
                  </a:txBody>
                  <a:tcPr marL="51206" marR="51206" marT="25603" marB="2560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259510737"/>
                  </a:ext>
                </a:extLst>
              </a:tr>
              <a:tr h="1537262">
                <a:tc>
                  <a:txBody>
                    <a:bodyPr/>
                    <a:lstStyle/>
                    <a:p>
                      <a:pPr rtl="0" fontAlgn="base">
                        <a:lnSpc>
                          <a:spcPts val="1875"/>
                        </a:lnSpc>
                        <a:buNone/>
                      </a:pPr>
                      <a:r>
                        <a:rPr lang="en-GB" sz="1400" b="0">
                          <a:solidFill>
                            <a:schemeClr val="tx1"/>
                          </a:solidFill>
                          <a:effectLst/>
                          <a:latin typeface="Aptos"/>
                        </a:rPr>
                        <a:t>Definition:</a:t>
                      </a:r>
                      <a:endParaRPr lang="en-US" sz="1400" b="0">
                        <a:solidFill>
                          <a:schemeClr val="tx1"/>
                        </a:solidFill>
                        <a:effectLst/>
                        <a:latin typeface="Aptos"/>
                      </a:endParaRPr>
                    </a:p>
                    <a:p>
                      <a:pPr rtl="0" fontAlgn="base">
                        <a:lnSpc>
                          <a:spcPts val="1875"/>
                        </a:lnSpc>
                        <a:buNone/>
                      </a:pPr>
                      <a:r>
                        <a:rPr lang="en-GB" sz="1400" b="0" dirty="0">
                          <a:solidFill>
                            <a:schemeClr val="tx1"/>
                          </a:solidFill>
                          <a:effectLst/>
                          <a:latin typeface="Aptos"/>
                        </a:rPr>
                        <a:t>A system of government by the whole population or all the eligible members of a state, typically through elected representatives.</a:t>
                      </a:r>
                      <a:endParaRPr lang="en-US" sz="1400" b="0">
                        <a:solidFill>
                          <a:schemeClr val="tx1"/>
                        </a:solidFill>
                        <a:effectLst/>
                        <a:latin typeface="Aptos"/>
                      </a:endParaRPr>
                    </a:p>
                  </a:txBody>
                  <a:tcPr marL="51206" marR="51206" marT="25603" marB="2560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tc>
                  <a:txBody>
                    <a:bodyPr/>
                    <a:lstStyle/>
                    <a:p>
                      <a:pPr rtl="0" fontAlgn="base">
                        <a:lnSpc>
                          <a:spcPts val="1875"/>
                        </a:lnSpc>
                        <a:buNone/>
                      </a:pPr>
                      <a:r>
                        <a:rPr lang="en-GB" sz="1400" b="0">
                          <a:solidFill>
                            <a:schemeClr val="tx1"/>
                          </a:solidFill>
                          <a:effectLst/>
                          <a:latin typeface="Aptos"/>
                        </a:rPr>
                        <a:t>Definition:</a:t>
                      </a:r>
                      <a:endParaRPr lang="en-US" sz="1400" b="0">
                        <a:solidFill>
                          <a:schemeClr val="tx1"/>
                        </a:solidFill>
                        <a:effectLst/>
                        <a:latin typeface="Aptos"/>
                      </a:endParaRPr>
                    </a:p>
                    <a:p>
                      <a:pPr rtl="0" fontAlgn="base">
                        <a:lnSpc>
                          <a:spcPts val="1875"/>
                        </a:lnSpc>
                        <a:buNone/>
                      </a:pPr>
                      <a:r>
                        <a:rPr lang="en-GB" sz="1400" b="0">
                          <a:solidFill>
                            <a:schemeClr val="tx1"/>
                          </a:solidFill>
                          <a:effectLst/>
                          <a:latin typeface="Aptos"/>
                        </a:rPr>
                        <a:t>Totalitarianism is a political concept that defines a mode of government where they stop opposition parties and have a high degree of control over public and private life.</a:t>
                      </a:r>
                      <a:endParaRPr lang="en-GB" sz="1400" b="0" dirty="0">
                        <a:solidFill>
                          <a:schemeClr val="tx1"/>
                        </a:solidFill>
                        <a:effectLst/>
                        <a:latin typeface="Aptos"/>
                      </a:endParaRPr>
                    </a:p>
                  </a:txBody>
                  <a:tcPr marL="51206" marR="51206" marT="25603" marB="2560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895000444"/>
                  </a:ext>
                </a:extLst>
              </a:tr>
              <a:tr h="785887">
                <a:tc>
                  <a:txBody>
                    <a:bodyPr/>
                    <a:lstStyle/>
                    <a:p>
                      <a:pPr rtl="0" fontAlgn="base">
                        <a:lnSpc>
                          <a:spcPts val="1875"/>
                        </a:lnSpc>
                        <a:buNone/>
                      </a:pPr>
                      <a:r>
                        <a:rPr lang="en-GB" sz="1400" b="0">
                          <a:solidFill>
                            <a:schemeClr val="tx1"/>
                          </a:solidFill>
                          <a:effectLst/>
                          <a:latin typeface="Aptos"/>
                        </a:rPr>
                        <a:t>Characteristics:</a:t>
                      </a:r>
                      <a:endParaRPr lang="en-US" sz="1400" b="0">
                        <a:solidFill>
                          <a:schemeClr val="tx1"/>
                        </a:solidFill>
                        <a:effectLst/>
                        <a:latin typeface="Aptos"/>
                      </a:endParaRPr>
                    </a:p>
                    <a:p>
                      <a:pPr rtl="0" fontAlgn="base">
                        <a:lnSpc>
                          <a:spcPts val="1875"/>
                        </a:lnSpc>
                        <a:buNone/>
                      </a:pPr>
                      <a:r>
                        <a:rPr lang="en-GB" sz="1400" b="0">
                          <a:solidFill>
                            <a:schemeClr val="tx1"/>
                          </a:solidFill>
                          <a:effectLst/>
                          <a:latin typeface="Aptos"/>
                        </a:rPr>
                        <a:t>Debates, speaking, opposition.</a:t>
                      </a:r>
                      <a:endParaRPr lang="en-US" sz="1400" b="0">
                        <a:solidFill>
                          <a:schemeClr val="tx1"/>
                        </a:solidFill>
                        <a:effectLst/>
                        <a:latin typeface="Aptos"/>
                      </a:endParaRPr>
                    </a:p>
                  </a:txBody>
                  <a:tcPr marL="51206" marR="51206" marT="25603" marB="2560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tc>
                  <a:txBody>
                    <a:bodyPr/>
                    <a:lstStyle/>
                    <a:p>
                      <a:pPr rtl="0" fontAlgn="base">
                        <a:lnSpc>
                          <a:spcPts val="1875"/>
                        </a:lnSpc>
                        <a:buNone/>
                      </a:pPr>
                      <a:r>
                        <a:rPr lang="en-GB" sz="1400" b="0">
                          <a:solidFill>
                            <a:schemeClr val="tx1"/>
                          </a:solidFill>
                          <a:effectLst/>
                          <a:latin typeface="Aptos"/>
                        </a:rPr>
                        <a:t>Characteristics:</a:t>
                      </a:r>
                      <a:endParaRPr lang="en-US" sz="1400" b="0">
                        <a:solidFill>
                          <a:schemeClr val="tx1"/>
                        </a:solidFill>
                        <a:effectLst/>
                        <a:latin typeface="Aptos"/>
                      </a:endParaRPr>
                    </a:p>
                    <a:p>
                      <a:pPr rtl="0" fontAlgn="base">
                        <a:lnSpc>
                          <a:spcPts val="1875"/>
                        </a:lnSpc>
                        <a:buNone/>
                      </a:pPr>
                      <a:r>
                        <a:rPr lang="en-GB" sz="1400" b="0">
                          <a:solidFill>
                            <a:schemeClr val="tx1"/>
                          </a:solidFill>
                          <a:effectLst/>
                          <a:latin typeface="Aptos"/>
                        </a:rPr>
                        <a:t>Control, no opposition, authority.</a:t>
                      </a:r>
                      <a:endParaRPr lang="en-GB" sz="1400" b="0" dirty="0">
                        <a:solidFill>
                          <a:schemeClr val="tx1"/>
                        </a:solidFill>
                        <a:effectLst/>
                        <a:latin typeface="Aptos"/>
                      </a:endParaRPr>
                    </a:p>
                  </a:txBody>
                  <a:tcPr marL="51206" marR="51206" marT="25603" marB="2560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17935770"/>
                  </a:ext>
                </a:extLst>
              </a:tr>
              <a:tr h="785887">
                <a:tc>
                  <a:txBody>
                    <a:bodyPr/>
                    <a:lstStyle/>
                    <a:p>
                      <a:pPr rtl="0" fontAlgn="base">
                        <a:lnSpc>
                          <a:spcPts val="1875"/>
                        </a:lnSpc>
                        <a:buNone/>
                      </a:pPr>
                      <a:r>
                        <a:rPr lang="en-GB" sz="1400" b="0">
                          <a:solidFill>
                            <a:schemeClr val="tx1"/>
                          </a:solidFill>
                          <a:effectLst/>
                          <a:latin typeface="Aptos"/>
                        </a:rPr>
                        <a:t>Synonyms:</a:t>
                      </a:r>
                      <a:endParaRPr lang="en-US" sz="1400" b="0">
                        <a:solidFill>
                          <a:schemeClr val="tx1"/>
                        </a:solidFill>
                        <a:effectLst/>
                        <a:latin typeface="Aptos"/>
                      </a:endParaRPr>
                    </a:p>
                    <a:p>
                      <a:pPr rtl="0" fontAlgn="base">
                        <a:lnSpc>
                          <a:spcPts val="1875"/>
                        </a:lnSpc>
                        <a:buNone/>
                      </a:pPr>
                      <a:r>
                        <a:rPr lang="en-GB" sz="1400" b="0">
                          <a:solidFill>
                            <a:schemeClr val="tx1"/>
                          </a:solidFill>
                          <a:effectLst/>
                          <a:latin typeface="Aptos"/>
                        </a:rPr>
                        <a:t>Equality, justice, free, autonomous.</a:t>
                      </a:r>
                      <a:endParaRPr lang="en-GB" sz="1400" b="0" dirty="0">
                        <a:solidFill>
                          <a:schemeClr val="tx1"/>
                        </a:solidFill>
                        <a:effectLst/>
                        <a:latin typeface="Aptos"/>
                      </a:endParaRPr>
                    </a:p>
                  </a:txBody>
                  <a:tcPr marL="51206" marR="51206" marT="25603" marB="2560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tc>
                  <a:txBody>
                    <a:bodyPr/>
                    <a:lstStyle/>
                    <a:p>
                      <a:pPr rtl="0" fontAlgn="base">
                        <a:lnSpc>
                          <a:spcPts val="1875"/>
                        </a:lnSpc>
                        <a:buNone/>
                      </a:pPr>
                      <a:r>
                        <a:rPr lang="en-GB" sz="1400" b="0">
                          <a:solidFill>
                            <a:schemeClr val="tx1"/>
                          </a:solidFill>
                          <a:effectLst/>
                          <a:latin typeface="Aptos"/>
                        </a:rPr>
                        <a:t>Synonyms:</a:t>
                      </a:r>
                      <a:endParaRPr lang="en-US" sz="1400" b="0">
                        <a:solidFill>
                          <a:schemeClr val="tx1"/>
                        </a:solidFill>
                        <a:effectLst/>
                        <a:latin typeface="Aptos"/>
                      </a:endParaRPr>
                    </a:p>
                    <a:p>
                      <a:pPr rtl="0" fontAlgn="base">
                        <a:lnSpc>
                          <a:spcPts val="1875"/>
                        </a:lnSpc>
                        <a:buNone/>
                      </a:pPr>
                      <a:r>
                        <a:rPr lang="en-GB" sz="1400" b="0">
                          <a:solidFill>
                            <a:schemeClr val="tx1"/>
                          </a:solidFill>
                          <a:effectLst/>
                          <a:latin typeface="Aptos"/>
                        </a:rPr>
                        <a:t>Oppressive, authoritarian.</a:t>
                      </a:r>
                      <a:endParaRPr lang="en-US" sz="1400" b="0">
                        <a:solidFill>
                          <a:schemeClr val="tx1"/>
                        </a:solidFill>
                        <a:effectLst/>
                        <a:latin typeface="Aptos"/>
                      </a:endParaRPr>
                    </a:p>
                  </a:txBody>
                  <a:tcPr marL="51206" marR="51206" marT="25603" marB="2560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488502395"/>
                  </a:ext>
                </a:extLst>
              </a:tr>
            </a:tbl>
          </a:graphicData>
        </a:graphic>
      </p:graphicFrame>
      <p:graphicFrame>
        <p:nvGraphicFramePr>
          <p:cNvPr id="7" name="Table 6">
            <a:extLst>
              <a:ext uri="{FF2B5EF4-FFF2-40B4-BE49-F238E27FC236}">
                <a16:creationId xmlns:a16="http://schemas.microsoft.com/office/drawing/2014/main" id="{77687489-D19F-BA5A-E17B-641B38963A6D}"/>
              </a:ext>
            </a:extLst>
          </p:cNvPr>
          <p:cNvGraphicFramePr>
            <a:graphicFrameLocks noGrp="1"/>
          </p:cNvGraphicFramePr>
          <p:nvPr>
            <p:extLst>
              <p:ext uri="{D42A27DB-BD31-4B8C-83A1-F6EECF244321}">
                <p14:modId xmlns:p14="http://schemas.microsoft.com/office/powerpoint/2010/main" val="1297151878"/>
              </p:ext>
            </p:extLst>
          </p:nvPr>
        </p:nvGraphicFramePr>
        <p:xfrm>
          <a:off x="370703" y="4323314"/>
          <a:ext cx="6158637" cy="4579788"/>
        </p:xfrm>
        <a:graphic>
          <a:graphicData uri="http://schemas.openxmlformats.org/drawingml/2006/table">
            <a:tbl>
              <a:tblPr bandRow="1">
                <a:tableStyleId>{5C22544A-7EE6-4342-B048-85BDC9FD1C3A}</a:tableStyleId>
              </a:tblPr>
              <a:tblGrid>
                <a:gridCol w="3138289">
                  <a:extLst>
                    <a:ext uri="{9D8B030D-6E8A-4147-A177-3AD203B41FA5}">
                      <a16:colId xmlns:a16="http://schemas.microsoft.com/office/drawing/2014/main" val="3831254561"/>
                    </a:ext>
                  </a:extLst>
                </a:gridCol>
                <a:gridCol w="3020348">
                  <a:extLst>
                    <a:ext uri="{9D8B030D-6E8A-4147-A177-3AD203B41FA5}">
                      <a16:colId xmlns:a16="http://schemas.microsoft.com/office/drawing/2014/main" val="3498538172"/>
                    </a:ext>
                  </a:extLst>
                </a:gridCol>
              </a:tblGrid>
              <a:tr h="474742">
                <a:tc>
                  <a:txBody>
                    <a:bodyPr/>
                    <a:lstStyle/>
                    <a:p>
                      <a:pPr algn="ctr" rtl="0" fontAlgn="base">
                        <a:lnSpc>
                          <a:spcPts val="2175"/>
                        </a:lnSpc>
                        <a:buNone/>
                      </a:pPr>
                      <a:r>
                        <a:rPr lang="en-GB" sz="1400" b="0">
                          <a:solidFill>
                            <a:schemeClr val="tx1"/>
                          </a:solidFill>
                          <a:effectLst/>
                          <a:latin typeface="Aptos"/>
                        </a:rPr>
                        <a:t>Arguments For Democracy</a:t>
                      </a:r>
                    </a:p>
                  </a:txBody>
                  <a:tcPr marL="51206" marR="51206" marT="25603" marB="2560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tc>
                  <a:txBody>
                    <a:bodyPr/>
                    <a:lstStyle/>
                    <a:p>
                      <a:pPr algn="ctr" rtl="0" fontAlgn="base">
                        <a:lnSpc>
                          <a:spcPts val="2175"/>
                        </a:lnSpc>
                        <a:buNone/>
                      </a:pPr>
                      <a:r>
                        <a:rPr lang="en-GB" sz="1400" b="0">
                          <a:solidFill>
                            <a:schemeClr val="tx1"/>
                          </a:solidFill>
                          <a:effectLst/>
                          <a:latin typeface="Aptos"/>
                        </a:rPr>
                        <a:t>Arguments For Dictatorship</a:t>
                      </a:r>
                      <a:endParaRPr lang="en-US" sz="1400" b="0">
                        <a:solidFill>
                          <a:schemeClr val="tx1"/>
                        </a:solidFill>
                        <a:effectLst/>
                        <a:latin typeface="Aptos"/>
                      </a:endParaRPr>
                    </a:p>
                  </a:txBody>
                  <a:tcPr marL="51206" marR="51206" marT="25603" marB="25603"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018304036"/>
                  </a:ext>
                </a:extLst>
              </a:tr>
              <a:tr h="1633493">
                <a:tc>
                  <a:txBody>
                    <a:bodyPr/>
                    <a:lstStyle/>
                    <a:p>
                      <a:pPr fontAlgn="t">
                        <a:buNone/>
                      </a:pPr>
                      <a:endParaRPr lang="en-US" sz="1400" b="0" dirty="0">
                        <a:solidFill>
                          <a:schemeClr val="tx1"/>
                        </a:solidFill>
                        <a:effectLst/>
                        <a:latin typeface="Aptos"/>
                      </a:endParaRPr>
                    </a:p>
                    <a:p>
                      <a:pPr lvl="0">
                        <a:buNone/>
                      </a:pPr>
                      <a:endParaRPr lang="en-US" sz="1400" b="0" dirty="0">
                        <a:solidFill>
                          <a:schemeClr val="tx1"/>
                        </a:solidFill>
                        <a:effectLst/>
                        <a:latin typeface="Aptos"/>
                      </a:endParaRPr>
                    </a:p>
                    <a:p>
                      <a:pPr lvl="0">
                        <a:buNone/>
                      </a:pPr>
                      <a:endParaRPr lang="en-US" sz="1400" b="0" dirty="0">
                        <a:solidFill>
                          <a:schemeClr val="tx1"/>
                        </a:solidFill>
                        <a:effectLst/>
                        <a:latin typeface="Aptos"/>
                      </a:endParaRPr>
                    </a:p>
                    <a:p>
                      <a:pPr lvl="0">
                        <a:buNone/>
                      </a:pPr>
                      <a:endParaRPr lang="en-US" sz="1400" b="0" dirty="0">
                        <a:solidFill>
                          <a:schemeClr val="tx1"/>
                        </a:solidFill>
                        <a:effectLst/>
                        <a:latin typeface="Aptos"/>
                      </a:endParaRPr>
                    </a:p>
                    <a:p>
                      <a:pPr lvl="0">
                        <a:buNone/>
                      </a:pPr>
                      <a:endParaRPr lang="en-US" sz="1400" b="0" dirty="0">
                        <a:solidFill>
                          <a:schemeClr val="tx1"/>
                        </a:solidFill>
                        <a:effectLst/>
                        <a:latin typeface="Aptos"/>
                      </a:endParaRPr>
                    </a:p>
                    <a:p>
                      <a:pPr lvl="0">
                        <a:buNone/>
                      </a:pPr>
                      <a:endParaRPr lang="en-US" sz="1400" b="0" dirty="0">
                        <a:solidFill>
                          <a:schemeClr val="tx1"/>
                        </a:solidFill>
                        <a:effectLst/>
                        <a:latin typeface="Aptos"/>
                      </a:endParaRPr>
                    </a:p>
                    <a:p>
                      <a:pPr lvl="0">
                        <a:buNone/>
                      </a:pPr>
                      <a:endParaRPr lang="en-US" sz="1400" b="0" dirty="0">
                        <a:solidFill>
                          <a:schemeClr val="tx1"/>
                        </a:solidFill>
                        <a:effectLst/>
                        <a:latin typeface="Aptos"/>
                      </a:endParaRPr>
                    </a:p>
                    <a:p>
                      <a:pPr lvl="0">
                        <a:buNone/>
                      </a:pPr>
                      <a:endParaRPr lang="en-US" sz="1400" b="0" dirty="0">
                        <a:solidFill>
                          <a:schemeClr val="tx1"/>
                        </a:solidFill>
                        <a:effectLst/>
                        <a:latin typeface="Aptos"/>
                      </a:endParaRPr>
                    </a:p>
                    <a:p>
                      <a:pPr lvl="0">
                        <a:buNone/>
                      </a:pPr>
                      <a:endParaRPr lang="en-US" sz="1400" b="0" dirty="0">
                        <a:solidFill>
                          <a:schemeClr val="tx1"/>
                        </a:solidFill>
                        <a:effectLst/>
                        <a:latin typeface="Aptos"/>
                      </a:endParaRPr>
                    </a:p>
                    <a:p>
                      <a:pPr lvl="0">
                        <a:buNone/>
                      </a:pPr>
                      <a:endParaRPr lang="en-US" sz="1400" b="0" dirty="0">
                        <a:solidFill>
                          <a:schemeClr val="tx1"/>
                        </a:solidFill>
                        <a:effectLst/>
                        <a:latin typeface="Aptos"/>
                      </a:endParaRPr>
                    </a:p>
                    <a:p>
                      <a:pPr lvl="0">
                        <a:buNone/>
                      </a:pPr>
                      <a:endParaRPr lang="en-US" sz="1400" b="0" dirty="0">
                        <a:solidFill>
                          <a:schemeClr val="tx1"/>
                        </a:solidFill>
                        <a:effectLst/>
                        <a:latin typeface="Aptos"/>
                      </a:endParaRPr>
                    </a:p>
                    <a:p>
                      <a:pPr lvl="0">
                        <a:buNone/>
                      </a:pPr>
                      <a:endParaRPr lang="en-US" sz="1400" b="0" dirty="0">
                        <a:solidFill>
                          <a:schemeClr val="tx1"/>
                        </a:solidFill>
                        <a:effectLst/>
                        <a:latin typeface="Aptos"/>
                      </a:endParaRPr>
                    </a:p>
                    <a:p>
                      <a:pPr lvl="0">
                        <a:buNone/>
                      </a:pPr>
                      <a:endParaRPr lang="en-US" sz="1400" b="0" dirty="0">
                        <a:solidFill>
                          <a:schemeClr val="tx1"/>
                        </a:solidFill>
                        <a:effectLst/>
                        <a:latin typeface="Aptos"/>
                      </a:endParaRPr>
                    </a:p>
                    <a:p>
                      <a:pPr lvl="0">
                        <a:buNone/>
                      </a:pPr>
                      <a:endParaRPr lang="en-US" sz="1400" b="0" dirty="0">
                        <a:solidFill>
                          <a:schemeClr val="tx1"/>
                        </a:solidFill>
                        <a:effectLst/>
                        <a:latin typeface="Aptos"/>
                      </a:endParaRPr>
                    </a:p>
                    <a:p>
                      <a:pPr lvl="0">
                        <a:buNone/>
                      </a:pPr>
                      <a:endParaRPr lang="en-US" sz="1400" b="0" dirty="0">
                        <a:solidFill>
                          <a:schemeClr val="tx1"/>
                        </a:solidFill>
                        <a:effectLst/>
                        <a:latin typeface="Aptos"/>
                      </a:endParaRPr>
                    </a:p>
                    <a:p>
                      <a:pPr lvl="0">
                        <a:buNone/>
                      </a:pPr>
                      <a:endParaRPr lang="en-US" sz="1400" b="0" dirty="0">
                        <a:solidFill>
                          <a:schemeClr val="tx1"/>
                        </a:solidFill>
                        <a:effectLst/>
                        <a:latin typeface="Aptos"/>
                      </a:endParaRPr>
                    </a:p>
                    <a:p>
                      <a:pPr lvl="0">
                        <a:buNone/>
                      </a:pPr>
                      <a:endParaRPr lang="en-US" sz="1400" b="0" dirty="0">
                        <a:solidFill>
                          <a:schemeClr val="tx1"/>
                        </a:solidFill>
                        <a:effectLst/>
                        <a:latin typeface="Aptos"/>
                      </a:endParaRPr>
                    </a:p>
                    <a:p>
                      <a:pPr lvl="0">
                        <a:buNone/>
                      </a:pPr>
                      <a:endParaRPr lang="en-US" sz="1400" b="0" dirty="0">
                        <a:solidFill>
                          <a:schemeClr val="tx1"/>
                        </a:solidFill>
                        <a:effectLst/>
                        <a:latin typeface="Aptos"/>
                      </a:endParaRPr>
                    </a:p>
                    <a:p>
                      <a:pPr lvl="0">
                        <a:buNone/>
                      </a:pPr>
                      <a:endParaRPr lang="en-US" sz="1400" b="0" dirty="0">
                        <a:solidFill>
                          <a:schemeClr val="tx1"/>
                        </a:solidFill>
                        <a:effectLst/>
                        <a:latin typeface="Aptos"/>
                      </a:endParaRPr>
                    </a:p>
                  </a:txBody>
                  <a:tcPr marL="51206" marR="51206" marT="25603" marB="2560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tc>
                  <a:txBody>
                    <a:bodyPr/>
                    <a:lstStyle/>
                    <a:p>
                      <a:pPr fontAlgn="t">
                        <a:buNone/>
                      </a:pPr>
                      <a:endParaRPr lang="en-US" sz="1400" b="0" dirty="0">
                        <a:solidFill>
                          <a:schemeClr val="tx1"/>
                        </a:solidFill>
                        <a:effectLst/>
                        <a:latin typeface="Aptos"/>
                      </a:endParaRPr>
                    </a:p>
                  </a:txBody>
                  <a:tcPr marL="51206" marR="51206" marT="25603" marB="2560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264410559"/>
                  </a:ext>
                </a:extLst>
              </a:tr>
            </a:tbl>
          </a:graphicData>
        </a:graphic>
      </p:graphicFrame>
      <p:pic>
        <p:nvPicPr>
          <p:cNvPr id="8" name="Picture 7" descr="Democracy Dictatorship Green Direction Arrows Street Stock Illustration  2717536071 | Shutterstock">
            <a:extLst>
              <a:ext uri="{FF2B5EF4-FFF2-40B4-BE49-F238E27FC236}">
                <a16:creationId xmlns:a16="http://schemas.microsoft.com/office/drawing/2014/main" id="{C9BDF84B-0D8E-0CF7-A4E5-62C2FEFD357F}"/>
              </a:ext>
            </a:extLst>
          </p:cNvPr>
          <p:cNvPicPr>
            <a:picLocks noChangeAspect="1"/>
          </p:cNvPicPr>
          <p:nvPr/>
        </p:nvPicPr>
        <p:blipFill>
          <a:blip r:embed="rId2"/>
          <a:srcRect r="405" b="6936"/>
          <a:stretch>
            <a:fillRect/>
          </a:stretch>
        </p:blipFill>
        <p:spPr>
          <a:xfrm>
            <a:off x="2658511" y="7654037"/>
            <a:ext cx="1796508" cy="1164502"/>
          </a:xfrm>
          <a:prstGeom prst="rect">
            <a:avLst/>
          </a:prstGeom>
        </p:spPr>
      </p:pic>
    </p:spTree>
    <p:extLst>
      <p:ext uri="{BB962C8B-B14F-4D97-AF65-F5344CB8AC3E}">
        <p14:creationId xmlns:p14="http://schemas.microsoft.com/office/powerpoint/2010/main" val="42679484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72680E0-D6C2-4527-88C3-106226EF42A3}"/>
              </a:ext>
            </a:extLst>
          </p:cNvPr>
          <p:cNvSpPr txBox="1"/>
          <p:nvPr/>
        </p:nvSpPr>
        <p:spPr>
          <a:xfrm>
            <a:off x="494270" y="463378"/>
            <a:ext cx="3861485" cy="215443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GB" sz="1400"/>
              <a:t>The UK parliament is made up of three parts:</a:t>
            </a:r>
            <a:r>
              <a:rPr lang="en-US" sz="1400"/>
              <a:t>​</a:t>
            </a:r>
            <a:endParaRPr lang="en-US" sz="1400" dirty="0"/>
          </a:p>
          <a:p>
            <a:pPr marL="285750" indent="-285750" rtl="0">
              <a:buFont typeface="Arial"/>
              <a:buChar char="•"/>
            </a:pPr>
            <a:r>
              <a:rPr lang="en-GB" sz="1400" b="1" dirty="0"/>
              <a:t>The House of Commons</a:t>
            </a:r>
            <a:r>
              <a:rPr lang="en-GB" sz="1400" dirty="0"/>
              <a:t> – elected MP’s, representing every constituency across the UK.</a:t>
            </a:r>
            <a:r>
              <a:rPr lang="en-US" sz="1400" dirty="0"/>
              <a:t>​</a:t>
            </a:r>
          </a:p>
          <a:p>
            <a:pPr marL="285750" indent="-285750" rtl="0">
              <a:buFont typeface="Arial"/>
              <a:buChar char="•"/>
            </a:pPr>
            <a:r>
              <a:rPr lang="en-GB" sz="1400" b="1" dirty="0"/>
              <a:t>The House of Lords</a:t>
            </a:r>
            <a:r>
              <a:rPr lang="en-GB" sz="1400" dirty="0"/>
              <a:t> – appointed for their experience and expertise in a range of professions.</a:t>
            </a:r>
            <a:r>
              <a:rPr lang="en-US" sz="1400" dirty="0"/>
              <a:t>​</a:t>
            </a:r>
          </a:p>
          <a:p>
            <a:pPr marL="285750" indent="-285750" rtl="0">
              <a:buFont typeface="Arial"/>
              <a:buChar char="•"/>
            </a:pPr>
            <a:r>
              <a:rPr lang="en-GB" sz="1400" b="1"/>
              <a:t>The Monarch</a:t>
            </a:r>
            <a:r>
              <a:rPr lang="en-GB" sz="1400"/>
              <a:t> – the King or Queen.</a:t>
            </a:r>
            <a:r>
              <a:rPr lang="en-US"/>
              <a:t>​</a:t>
            </a:r>
          </a:p>
          <a:p>
            <a:pPr algn="ctr"/>
            <a:endParaRPr lang="en-US"/>
          </a:p>
        </p:txBody>
      </p:sp>
      <p:pic>
        <p:nvPicPr>
          <p:cNvPr id="5" name="Picture 4" descr="Houses Of Parliament Vector Art, Icons, and Graphics for Free Download">
            <a:extLst>
              <a:ext uri="{FF2B5EF4-FFF2-40B4-BE49-F238E27FC236}">
                <a16:creationId xmlns:a16="http://schemas.microsoft.com/office/drawing/2014/main" id="{211C7382-ECC9-7742-A4AD-24ED5C752655}"/>
              </a:ext>
            </a:extLst>
          </p:cNvPr>
          <p:cNvPicPr>
            <a:picLocks noChangeAspect="1"/>
          </p:cNvPicPr>
          <p:nvPr/>
        </p:nvPicPr>
        <p:blipFill>
          <a:blip r:embed="rId2"/>
          <a:stretch>
            <a:fillRect/>
          </a:stretch>
        </p:blipFill>
        <p:spPr>
          <a:xfrm>
            <a:off x="4314697" y="468656"/>
            <a:ext cx="2321784" cy="1781175"/>
          </a:xfrm>
          <a:prstGeom prst="rect">
            <a:avLst/>
          </a:prstGeom>
        </p:spPr>
      </p:pic>
      <p:sp>
        <p:nvSpPr>
          <p:cNvPr id="6" name="TextBox 5">
            <a:extLst>
              <a:ext uri="{FF2B5EF4-FFF2-40B4-BE49-F238E27FC236}">
                <a16:creationId xmlns:a16="http://schemas.microsoft.com/office/drawing/2014/main" id="{83B03EE0-1A9C-CB63-6363-5A9D690FC18D}"/>
              </a:ext>
            </a:extLst>
          </p:cNvPr>
          <p:cNvSpPr txBox="1"/>
          <p:nvPr/>
        </p:nvSpPr>
        <p:spPr>
          <a:xfrm>
            <a:off x="478825" y="2270555"/>
            <a:ext cx="5884905" cy="187743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GB" sz="1400"/>
              <a:t>The work of the UK Parliament falls into three areas:</a:t>
            </a:r>
            <a:r>
              <a:rPr lang="en-US" sz="1400"/>
              <a:t>​</a:t>
            </a:r>
            <a:endParaRPr lang="en-US" sz="1400" dirty="0"/>
          </a:p>
          <a:p>
            <a:pPr marL="285750" indent="-285750" rtl="0">
              <a:buFont typeface="Arial"/>
              <a:buChar char="•"/>
            </a:pPr>
            <a:r>
              <a:rPr lang="en-GB" sz="1400" dirty="0"/>
              <a:t>To represent people’s interests, making sure the government considers the public’s views.</a:t>
            </a:r>
            <a:r>
              <a:rPr lang="en-US" sz="1400" dirty="0"/>
              <a:t>​</a:t>
            </a:r>
          </a:p>
          <a:p>
            <a:pPr marL="285750" indent="-285750" rtl="0">
              <a:buFont typeface="Arial"/>
              <a:buChar char="•"/>
            </a:pPr>
            <a:r>
              <a:rPr lang="en-GB" sz="1400" dirty="0"/>
              <a:t>To make laws, the government can’t make new laws or raise new taxes without UK Parliament’s agreement.</a:t>
            </a:r>
            <a:r>
              <a:rPr lang="en-US" sz="1400" dirty="0"/>
              <a:t>​</a:t>
            </a:r>
          </a:p>
          <a:p>
            <a:pPr marL="285750" indent="-285750" rtl="0">
              <a:buFont typeface="Arial"/>
              <a:buChar char="•"/>
            </a:pPr>
            <a:r>
              <a:rPr lang="en-GB" sz="1400"/>
              <a:t>To check and challenge the work of government and to hold them to account.</a:t>
            </a:r>
          </a:p>
          <a:p>
            <a:pPr algn="ctr"/>
            <a:endParaRPr lang="en-US"/>
          </a:p>
        </p:txBody>
      </p:sp>
      <p:pic>
        <p:nvPicPr>
          <p:cNvPr id="7" name="Picture 6" descr="Parliament | History, Structure &amp; Powers | Britannica">
            <a:extLst>
              <a:ext uri="{FF2B5EF4-FFF2-40B4-BE49-F238E27FC236}">
                <a16:creationId xmlns:a16="http://schemas.microsoft.com/office/drawing/2014/main" id="{37B13333-C5A6-99E6-ECCB-9D979C5C2DC9}"/>
              </a:ext>
            </a:extLst>
          </p:cNvPr>
          <p:cNvPicPr>
            <a:picLocks noChangeAspect="1"/>
          </p:cNvPicPr>
          <p:nvPr/>
        </p:nvPicPr>
        <p:blipFill>
          <a:blip r:embed="rId3"/>
          <a:stretch>
            <a:fillRect/>
          </a:stretch>
        </p:blipFill>
        <p:spPr>
          <a:xfrm>
            <a:off x="1524000" y="4087383"/>
            <a:ext cx="3810000" cy="2143125"/>
          </a:xfrm>
          <a:prstGeom prst="rect">
            <a:avLst/>
          </a:prstGeom>
        </p:spPr>
      </p:pic>
      <p:sp>
        <p:nvSpPr>
          <p:cNvPr id="8" name="TextBox 7">
            <a:extLst>
              <a:ext uri="{FF2B5EF4-FFF2-40B4-BE49-F238E27FC236}">
                <a16:creationId xmlns:a16="http://schemas.microsoft.com/office/drawing/2014/main" id="{C31EDF65-E9D6-3195-EC3B-14BBE6C5F2FA}"/>
              </a:ext>
            </a:extLst>
          </p:cNvPr>
          <p:cNvSpPr txBox="1"/>
          <p:nvPr/>
        </p:nvSpPr>
        <p:spPr>
          <a:xfrm>
            <a:off x="482080" y="6211351"/>
            <a:ext cx="5964216"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lang="en-US" sz="1400" dirty="0"/>
          </a:p>
        </p:txBody>
      </p:sp>
    </p:spTree>
    <p:extLst>
      <p:ext uri="{BB962C8B-B14F-4D97-AF65-F5344CB8AC3E}">
        <p14:creationId xmlns:p14="http://schemas.microsoft.com/office/powerpoint/2010/main" val="17060113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On-screen Show (4:3)</PresentationFormat>
  <Paragraphs>0</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720</cp:revision>
  <dcterms:created xsi:type="dcterms:W3CDTF">2026-05-03T19:23:51Z</dcterms:created>
  <dcterms:modified xsi:type="dcterms:W3CDTF">2026-06-26T08:58:21Z</dcterms:modified>
</cp:coreProperties>
</file>