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7" r:id="rId2"/>
    <p:sldId id="279" r:id="rId3"/>
    <p:sldId id="278" r:id="rId4"/>
    <p:sldId id="280" r:id="rId5"/>
    <p:sldId id="281" r:id="rId6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C72660-690E-50CE-298E-6F669F8B9DFC}" v="198" dt="2024-07-17T08:40:23.2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877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743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373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217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047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660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920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827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37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445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032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Icon&#10;&#10;Description automatically generated">
            <a:extLst>
              <a:ext uri="{FF2B5EF4-FFF2-40B4-BE49-F238E27FC236}">
                <a16:creationId xmlns:a16="http://schemas.microsoft.com/office/drawing/2014/main" id="{AF519C6B-DE89-AB71-871B-576DE61890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891" y="1192825"/>
            <a:ext cx="5657276" cy="726557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B9BE8DE-9A12-0D92-31F3-E57731B6F9FA}"/>
              </a:ext>
            </a:extLst>
          </p:cNvPr>
          <p:cNvSpPr/>
          <p:nvPr/>
        </p:nvSpPr>
        <p:spPr>
          <a:xfrm>
            <a:off x="653757" y="2671327"/>
            <a:ext cx="2634734" cy="1756489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CEF73D7-8376-BD43-B87E-6C80121AF513}"/>
              </a:ext>
            </a:extLst>
          </p:cNvPr>
          <p:cNvSpPr/>
          <p:nvPr/>
        </p:nvSpPr>
        <p:spPr>
          <a:xfrm>
            <a:off x="3755177" y="519675"/>
            <a:ext cx="2634734" cy="1756489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E4AB9B0-0D07-A098-7272-7232987C7B77}"/>
              </a:ext>
            </a:extLst>
          </p:cNvPr>
          <p:cNvSpPr/>
          <p:nvPr/>
        </p:nvSpPr>
        <p:spPr>
          <a:xfrm>
            <a:off x="3851797" y="3122100"/>
            <a:ext cx="2634734" cy="1756489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13A65E6-66A3-E6DA-7E2C-AA3D2359372A}"/>
              </a:ext>
            </a:extLst>
          </p:cNvPr>
          <p:cNvSpPr/>
          <p:nvPr/>
        </p:nvSpPr>
        <p:spPr>
          <a:xfrm>
            <a:off x="544519" y="5254973"/>
            <a:ext cx="2634734" cy="2078873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13006F5-A5A3-E6C7-B9F3-334E02BBC99D}"/>
              </a:ext>
            </a:extLst>
          </p:cNvPr>
          <p:cNvSpPr/>
          <p:nvPr/>
        </p:nvSpPr>
        <p:spPr>
          <a:xfrm>
            <a:off x="3945662" y="5752692"/>
            <a:ext cx="2678666" cy="2108181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7" name="Rectangle: Folded Corner 6">
            <a:extLst>
              <a:ext uri="{FF2B5EF4-FFF2-40B4-BE49-F238E27FC236}">
                <a16:creationId xmlns:a16="http://schemas.microsoft.com/office/drawing/2014/main" id="{334720F4-C350-5E85-7A03-098F32C2300E}"/>
              </a:ext>
            </a:extLst>
          </p:cNvPr>
          <p:cNvSpPr/>
          <p:nvPr/>
        </p:nvSpPr>
        <p:spPr>
          <a:xfrm>
            <a:off x="654303" y="227471"/>
            <a:ext cx="2253931" cy="1931547"/>
          </a:xfrm>
          <a:prstGeom prst="foldedCorne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881FAC-6BA9-80BE-1DE9-7AF26AE1FB2B}"/>
              </a:ext>
            </a:extLst>
          </p:cNvPr>
          <p:cNvSpPr txBox="1"/>
          <p:nvPr/>
        </p:nvSpPr>
        <p:spPr>
          <a:xfrm>
            <a:off x="770955" y="490353"/>
            <a:ext cx="2085831" cy="138594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359" b="1" dirty="0">
                <a:solidFill>
                  <a:schemeClr val="bg1"/>
                </a:solidFill>
                <a:cs typeface="Calibri"/>
              </a:rPr>
              <a:t>YEAR 7 PDT</a:t>
            </a:r>
            <a:r>
              <a:rPr lang="en-GB" sz="4359" b="1" dirty="0">
                <a:cs typeface="Calibri"/>
              </a:rPr>
              <a:t>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ECC9EE-580F-3651-011D-5947A3189210}"/>
              </a:ext>
            </a:extLst>
          </p:cNvPr>
          <p:cNvSpPr txBox="1"/>
          <p:nvPr/>
        </p:nvSpPr>
        <p:spPr>
          <a:xfrm>
            <a:off x="3997263" y="3392757"/>
            <a:ext cx="2349422" cy="15144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981" b="1">
                <a:cs typeface="Calibri"/>
              </a:rPr>
              <a:t>WEDNESDAY </a:t>
            </a:r>
          </a:p>
          <a:p>
            <a:pPr algn="ctr"/>
            <a:r>
              <a:rPr lang="en-GB" sz="2475" b="1" dirty="0">
                <a:cs typeface="Calibri"/>
              </a:rPr>
              <a:t>Theme of the week </a:t>
            </a:r>
          </a:p>
          <a:p>
            <a:endParaRPr lang="en-GB" sz="818">
              <a:cs typeface="Calibri"/>
            </a:endParaRPr>
          </a:p>
          <a:p>
            <a:endParaRPr lang="en-GB" sz="818"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F85B51-B2D4-D7C6-E85D-383CE98C7937}"/>
              </a:ext>
            </a:extLst>
          </p:cNvPr>
          <p:cNvSpPr txBox="1"/>
          <p:nvPr/>
        </p:nvSpPr>
        <p:spPr>
          <a:xfrm>
            <a:off x="3897586" y="617807"/>
            <a:ext cx="2349422" cy="10075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981" b="1">
                <a:cs typeface="Calibri"/>
              </a:rPr>
              <a:t>MONDAY </a:t>
            </a:r>
            <a:endParaRPr lang="en-GB" sz="2447" b="1">
              <a:cs typeface="Calibri"/>
            </a:endParaRPr>
          </a:p>
          <a:p>
            <a:pPr algn="ctr"/>
            <a:r>
              <a:rPr lang="en-GB" sz="2475" b="1" dirty="0">
                <a:cs typeface="Calibri"/>
              </a:rPr>
              <a:t>Assembly</a:t>
            </a:r>
          </a:p>
          <a:p>
            <a:endParaRPr lang="en-GB" sz="818"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EEACCC-3028-1818-0DF5-ADD386FA7BAD}"/>
              </a:ext>
            </a:extLst>
          </p:cNvPr>
          <p:cNvSpPr txBox="1"/>
          <p:nvPr/>
        </p:nvSpPr>
        <p:spPr>
          <a:xfrm>
            <a:off x="773240" y="2743055"/>
            <a:ext cx="2349422" cy="17609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000" b="1" dirty="0">
                <a:cs typeface="Calibri"/>
              </a:rPr>
              <a:t>TUESDAY </a:t>
            </a:r>
            <a:endParaRPr lang="en-US" sz="818"/>
          </a:p>
          <a:p>
            <a:pPr algn="ctr"/>
            <a:r>
              <a:rPr lang="en-GB" sz="2450" b="1" dirty="0">
                <a:cs typeface="Calibri"/>
              </a:rPr>
              <a:t>Silent reading/ PD </a:t>
            </a:r>
          </a:p>
          <a:p>
            <a:pPr algn="ctr"/>
            <a:r>
              <a:rPr lang="en-GB" sz="2450" b="1" dirty="0">
                <a:cs typeface="Calibri"/>
              </a:rPr>
              <a:t>Booklets</a:t>
            </a:r>
          </a:p>
          <a:p>
            <a:endParaRPr lang="en-GB" sz="818">
              <a:cs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F91885-85A7-5B12-FF37-CAF76E6AC9FF}"/>
              </a:ext>
            </a:extLst>
          </p:cNvPr>
          <p:cNvSpPr txBox="1"/>
          <p:nvPr/>
        </p:nvSpPr>
        <p:spPr>
          <a:xfrm>
            <a:off x="694203" y="5386512"/>
            <a:ext cx="2422642" cy="18867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000" b="1" dirty="0">
                <a:cs typeface="Calibri"/>
              </a:rPr>
              <a:t>THURSDAY</a:t>
            </a:r>
            <a:endParaRPr lang="en-US" sz="3000" dirty="0">
              <a:cs typeface="Calibri"/>
            </a:endParaRPr>
          </a:p>
          <a:p>
            <a:pPr algn="ctr"/>
            <a:r>
              <a:rPr lang="en-GB" sz="2450" b="1" dirty="0">
                <a:cs typeface="Calibri"/>
              </a:rPr>
              <a:t>Career of the week / silent reading</a:t>
            </a:r>
            <a:endParaRPr lang="en-GB" sz="2450" dirty="0"/>
          </a:p>
          <a:p>
            <a:endParaRPr lang="en-GB" sz="818">
              <a:cs typeface="Calibri"/>
            </a:endParaRPr>
          </a:p>
          <a:p>
            <a:endParaRPr lang="en-GB" sz="818"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9BFD388-7564-5CB6-B82B-49C3F53E3492}"/>
              </a:ext>
            </a:extLst>
          </p:cNvPr>
          <p:cNvSpPr txBox="1"/>
          <p:nvPr/>
        </p:nvSpPr>
        <p:spPr>
          <a:xfrm>
            <a:off x="4139252" y="5928340"/>
            <a:ext cx="2349422" cy="15117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002" b="1">
                <a:cs typeface="Calibri"/>
              </a:rPr>
              <a:t>FRIDAY </a:t>
            </a:r>
            <a:endParaRPr lang="en-US" sz="818"/>
          </a:p>
          <a:p>
            <a:pPr algn="ctr"/>
            <a:r>
              <a:rPr lang="en-GB" sz="2456" b="1">
                <a:cs typeface="Calibri"/>
              </a:rPr>
              <a:t>Current affairs / Newsround</a:t>
            </a:r>
            <a:endParaRPr lang="en-GB" sz="818"/>
          </a:p>
          <a:p>
            <a:endParaRPr lang="en-GB" sz="818">
              <a:cs typeface="Calibri"/>
            </a:endParaRPr>
          </a:p>
          <a:p>
            <a:endParaRPr lang="en-GB" sz="818">
              <a:cs typeface="Calibri"/>
            </a:endParaRPr>
          </a:p>
        </p:txBody>
      </p:sp>
      <p:sp>
        <p:nvSpPr>
          <p:cNvPr id="18" name="object 227">
            <a:extLst>
              <a:ext uri="{FF2B5EF4-FFF2-40B4-BE49-F238E27FC236}">
                <a16:creationId xmlns:a16="http://schemas.microsoft.com/office/drawing/2014/main" id="{F7084333-8B3E-B076-C1F3-A8CCC44BBE8A}"/>
              </a:ext>
            </a:extLst>
          </p:cNvPr>
          <p:cNvSpPr txBox="1"/>
          <p:nvPr/>
        </p:nvSpPr>
        <p:spPr>
          <a:xfrm>
            <a:off x="1382014" y="8451501"/>
            <a:ext cx="4034881" cy="664210"/>
          </a:xfrm>
          <a:prstGeom prst="rect">
            <a:avLst/>
          </a:prstGeom>
          <a:solidFill>
            <a:srgbClr val="1B4A02"/>
          </a:solidFill>
        </p:spPr>
        <p:txBody>
          <a:bodyPr vert="horz" wrap="square" lIns="0" tIns="5776" rIns="0" bIns="0" rtlCol="0" anchor="t"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76" algn="ctr">
              <a:spcBef>
                <a:spcPts val="46"/>
              </a:spcBef>
            </a:pPr>
            <a:endParaRPr lang="en-US" sz="1637" b="1" spc="-2">
              <a:solidFill>
                <a:srgbClr val="FFFFFF"/>
              </a:solidFill>
              <a:cs typeface="Calibri"/>
            </a:endParaRPr>
          </a:p>
          <a:p>
            <a:pPr marL="5776" algn="ctr">
              <a:spcBef>
                <a:spcPts val="46"/>
              </a:spcBef>
            </a:pPr>
            <a:r>
              <a:rPr lang="en-US" sz="1274" b="1" spc="-2">
                <a:solidFill>
                  <a:srgbClr val="FFFFFF"/>
                </a:solidFill>
                <a:latin typeface="Calibri"/>
                <a:cs typeface="Calibri"/>
              </a:rPr>
              <a:t>PERSONAL DEVELOPMENT AT GREENBANK HIGH SCHOOL</a:t>
            </a:r>
          </a:p>
          <a:p>
            <a:pPr marL="5776" algn="ctr">
              <a:spcBef>
                <a:spcPts val="46"/>
              </a:spcBef>
            </a:pPr>
            <a:endParaRPr lang="en-US" sz="1274" b="1" spc="-2">
              <a:solidFill>
                <a:srgbClr val="FF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7448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Icon&#10;&#10;Description automatically generated">
            <a:extLst>
              <a:ext uri="{FF2B5EF4-FFF2-40B4-BE49-F238E27FC236}">
                <a16:creationId xmlns:a16="http://schemas.microsoft.com/office/drawing/2014/main" id="{AF519C6B-DE89-AB71-871B-576DE61890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891" y="1192825"/>
            <a:ext cx="5657276" cy="726557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B9BE8DE-9A12-0D92-31F3-E57731B6F9FA}"/>
              </a:ext>
            </a:extLst>
          </p:cNvPr>
          <p:cNvSpPr/>
          <p:nvPr/>
        </p:nvSpPr>
        <p:spPr>
          <a:xfrm>
            <a:off x="653757" y="2671327"/>
            <a:ext cx="2634734" cy="1756489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CEF73D7-8376-BD43-B87E-6C80121AF513}"/>
              </a:ext>
            </a:extLst>
          </p:cNvPr>
          <p:cNvSpPr/>
          <p:nvPr/>
        </p:nvSpPr>
        <p:spPr>
          <a:xfrm>
            <a:off x="3755177" y="519675"/>
            <a:ext cx="2634734" cy="1756489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E4AB9B0-0D07-A098-7272-7232987C7B77}"/>
              </a:ext>
            </a:extLst>
          </p:cNvPr>
          <p:cNvSpPr/>
          <p:nvPr/>
        </p:nvSpPr>
        <p:spPr>
          <a:xfrm>
            <a:off x="3851797" y="3122100"/>
            <a:ext cx="2634734" cy="1756489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13A65E6-66A3-E6DA-7E2C-AA3D2359372A}"/>
              </a:ext>
            </a:extLst>
          </p:cNvPr>
          <p:cNvSpPr/>
          <p:nvPr/>
        </p:nvSpPr>
        <p:spPr>
          <a:xfrm>
            <a:off x="544519" y="5254973"/>
            <a:ext cx="2634734" cy="2078873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13006F5-A5A3-E6C7-B9F3-334E02BBC99D}"/>
              </a:ext>
            </a:extLst>
          </p:cNvPr>
          <p:cNvSpPr/>
          <p:nvPr/>
        </p:nvSpPr>
        <p:spPr>
          <a:xfrm>
            <a:off x="3945662" y="5752692"/>
            <a:ext cx="2678666" cy="2108181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7" name="Rectangle: Folded Corner 6">
            <a:extLst>
              <a:ext uri="{FF2B5EF4-FFF2-40B4-BE49-F238E27FC236}">
                <a16:creationId xmlns:a16="http://schemas.microsoft.com/office/drawing/2014/main" id="{334720F4-C350-5E85-7A03-098F32C2300E}"/>
              </a:ext>
            </a:extLst>
          </p:cNvPr>
          <p:cNvSpPr/>
          <p:nvPr/>
        </p:nvSpPr>
        <p:spPr>
          <a:xfrm>
            <a:off x="654303" y="227471"/>
            <a:ext cx="2253931" cy="1931547"/>
          </a:xfrm>
          <a:prstGeom prst="foldedCorne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881FAC-6BA9-80BE-1DE9-7AF26AE1FB2B}"/>
              </a:ext>
            </a:extLst>
          </p:cNvPr>
          <p:cNvSpPr txBox="1"/>
          <p:nvPr/>
        </p:nvSpPr>
        <p:spPr>
          <a:xfrm>
            <a:off x="770955" y="490353"/>
            <a:ext cx="2085831" cy="138594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359" b="1" dirty="0">
                <a:solidFill>
                  <a:schemeClr val="bg1"/>
                </a:solidFill>
                <a:cs typeface="Calibri"/>
              </a:rPr>
              <a:t>YEAR 8 PDT</a:t>
            </a:r>
            <a:r>
              <a:rPr lang="en-GB" sz="4359" b="1" dirty="0">
                <a:cs typeface="Calibri"/>
              </a:rPr>
              <a:t>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ECC9EE-580F-3651-011D-5947A3189210}"/>
              </a:ext>
            </a:extLst>
          </p:cNvPr>
          <p:cNvSpPr txBox="1"/>
          <p:nvPr/>
        </p:nvSpPr>
        <p:spPr>
          <a:xfrm>
            <a:off x="3997263" y="3392758"/>
            <a:ext cx="2349422" cy="9911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950" b="1" dirty="0">
                <a:cs typeface="Calibri"/>
              </a:rPr>
              <a:t>WEDNESDAY </a:t>
            </a:r>
            <a:endParaRPr lang="en-GB" sz="2950" b="1">
              <a:cs typeface="Calibri"/>
            </a:endParaRPr>
          </a:p>
          <a:p>
            <a:pPr algn="ctr"/>
            <a:r>
              <a:rPr lang="en-GB" sz="2400" b="1" dirty="0">
                <a:cs typeface="Calibri"/>
              </a:rPr>
              <a:t>Assembly</a:t>
            </a:r>
          </a:p>
          <a:p>
            <a:endParaRPr lang="en-GB" sz="818"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F85B51-B2D4-D7C6-E85D-383CE98C7937}"/>
              </a:ext>
            </a:extLst>
          </p:cNvPr>
          <p:cNvSpPr txBox="1"/>
          <p:nvPr/>
        </p:nvSpPr>
        <p:spPr>
          <a:xfrm>
            <a:off x="3897586" y="617807"/>
            <a:ext cx="2349422" cy="13857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002" b="1">
                <a:cs typeface="Calibri"/>
              </a:rPr>
              <a:t>MONDAY </a:t>
            </a:r>
            <a:r>
              <a:rPr lang="en-GB" sz="2456" b="1">
                <a:cs typeface="Calibri"/>
              </a:rPr>
              <a:t>PD Theme of the week</a:t>
            </a:r>
          </a:p>
          <a:p>
            <a:endParaRPr lang="en-GB" sz="818"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EEACCC-3028-1818-0DF5-ADD386FA7BAD}"/>
              </a:ext>
            </a:extLst>
          </p:cNvPr>
          <p:cNvSpPr txBox="1"/>
          <p:nvPr/>
        </p:nvSpPr>
        <p:spPr>
          <a:xfrm>
            <a:off x="773240" y="2743055"/>
            <a:ext cx="2349422" cy="22864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002" b="1" dirty="0">
                <a:cs typeface="Calibri"/>
              </a:rPr>
              <a:t>TUESDAY </a:t>
            </a:r>
            <a:endParaRPr lang="en-US" sz="818" dirty="0"/>
          </a:p>
          <a:p>
            <a:pPr algn="ctr"/>
            <a:r>
              <a:rPr lang="en-GB" sz="2500" b="1" dirty="0">
                <a:cs typeface="Calibri"/>
              </a:rPr>
              <a:t>Career of the week/ silent reading</a:t>
            </a:r>
            <a:endParaRPr lang="en-GB" dirty="0"/>
          </a:p>
          <a:p>
            <a:pPr algn="ctr"/>
            <a:endParaRPr lang="en-GB" sz="2447" b="1" dirty="0">
              <a:cs typeface="Calibri"/>
            </a:endParaRPr>
          </a:p>
          <a:p>
            <a:endParaRPr lang="en-GB" sz="818">
              <a:cs typeface="Calibri"/>
            </a:endParaRPr>
          </a:p>
          <a:p>
            <a:endParaRPr lang="en-GB" sz="818">
              <a:cs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F91885-85A7-5B12-FF37-CAF76E6AC9FF}"/>
              </a:ext>
            </a:extLst>
          </p:cNvPr>
          <p:cNvSpPr txBox="1"/>
          <p:nvPr/>
        </p:nvSpPr>
        <p:spPr>
          <a:xfrm>
            <a:off x="694203" y="5386512"/>
            <a:ext cx="2422642" cy="15957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000" b="1" dirty="0">
                <a:cs typeface="Calibri"/>
              </a:rPr>
              <a:t>THURSDAY</a:t>
            </a:r>
            <a:endParaRPr lang="en-US" sz="3000">
              <a:cs typeface="Calibri"/>
            </a:endParaRPr>
          </a:p>
          <a:p>
            <a:pPr algn="ctr"/>
            <a:r>
              <a:rPr lang="en-GB" sz="3000" b="1" dirty="0">
                <a:cs typeface="Calibri"/>
              </a:rPr>
              <a:t> </a:t>
            </a:r>
            <a:r>
              <a:rPr lang="en-GB" sz="2450" b="1" dirty="0">
                <a:cs typeface="Calibri"/>
              </a:rPr>
              <a:t>PD booklets / silent reading</a:t>
            </a:r>
            <a:endParaRPr lang="en-GB" sz="2450" dirty="0"/>
          </a:p>
          <a:p>
            <a:endParaRPr lang="en-GB" sz="818">
              <a:cs typeface="Calibri"/>
            </a:endParaRPr>
          </a:p>
          <a:p>
            <a:endParaRPr lang="en-GB" sz="818"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9BFD388-7564-5CB6-B82B-49C3F53E3492}"/>
              </a:ext>
            </a:extLst>
          </p:cNvPr>
          <p:cNvSpPr txBox="1"/>
          <p:nvPr/>
        </p:nvSpPr>
        <p:spPr>
          <a:xfrm>
            <a:off x="4139252" y="5928340"/>
            <a:ext cx="2349422" cy="15117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002" b="1">
                <a:cs typeface="Calibri"/>
              </a:rPr>
              <a:t>FRIDAY </a:t>
            </a:r>
            <a:endParaRPr lang="en-US" sz="818"/>
          </a:p>
          <a:p>
            <a:pPr algn="ctr"/>
            <a:r>
              <a:rPr lang="en-GB" sz="2456" b="1">
                <a:cs typeface="Calibri"/>
              </a:rPr>
              <a:t>Current affairs / Newsround</a:t>
            </a:r>
            <a:endParaRPr lang="en-GB" sz="818"/>
          </a:p>
          <a:p>
            <a:endParaRPr lang="en-GB" sz="818">
              <a:cs typeface="Calibri"/>
            </a:endParaRPr>
          </a:p>
          <a:p>
            <a:endParaRPr lang="en-GB" sz="818">
              <a:cs typeface="Calibri"/>
            </a:endParaRPr>
          </a:p>
        </p:txBody>
      </p:sp>
      <p:sp>
        <p:nvSpPr>
          <p:cNvPr id="18" name="object 227">
            <a:extLst>
              <a:ext uri="{FF2B5EF4-FFF2-40B4-BE49-F238E27FC236}">
                <a16:creationId xmlns:a16="http://schemas.microsoft.com/office/drawing/2014/main" id="{F7084333-8B3E-B076-C1F3-A8CCC44BBE8A}"/>
              </a:ext>
            </a:extLst>
          </p:cNvPr>
          <p:cNvSpPr txBox="1"/>
          <p:nvPr/>
        </p:nvSpPr>
        <p:spPr>
          <a:xfrm>
            <a:off x="1382014" y="8451501"/>
            <a:ext cx="4034881" cy="664210"/>
          </a:xfrm>
          <a:prstGeom prst="rect">
            <a:avLst/>
          </a:prstGeom>
          <a:solidFill>
            <a:srgbClr val="1B4A02"/>
          </a:solidFill>
        </p:spPr>
        <p:txBody>
          <a:bodyPr vert="horz" wrap="square" lIns="0" tIns="5776" rIns="0" bIns="0" rtlCol="0" anchor="t"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76" algn="ctr">
              <a:spcBef>
                <a:spcPts val="46"/>
              </a:spcBef>
            </a:pPr>
            <a:endParaRPr lang="en-US" sz="1637" b="1" spc="-2">
              <a:solidFill>
                <a:srgbClr val="FFFFFF"/>
              </a:solidFill>
              <a:cs typeface="Calibri"/>
            </a:endParaRPr>
          </a:p>
          <a:p>
            <a:pPr marL="5776" algn="ctr">
              <a:spcBef>
                <a:spcPts val="46"/>
              </a:spcBef>
            </a:pPr>
            <a:r>
              <a:rPr lang="en-US" sz="1274" b="1" spc="-2">
                <a:solidFill>
                  <a:srgbClr val="FFFFFF"/>
                </a:solidFill>
                <a:latin typeface="Calibri"/>
                <a:cs typeface="Calibri"/>
              </a:rPr>
              <a:t>PERSONAL DEVELOPMENT AT GREENBANK HIGH SCHOOL</a:t>
            </a:r>
          </a:p>
          <a:p>
            <a:pPr marL="5776" algn="ctr">
              <a:spcBef>
                <a:spcPts val="46"/>
              </a:spcBef>
            </a:pPr>
            <a:endParaRPr lang="en-US" sz="1274" b="1" spc="-2">
              <a:solidFill>
                <a:srgbClr val="FF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82556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Icon&#10;&#10;Description automatically generated">
            <a:extLst>
              <a:ext uri="{FF2B5EF4-FFF2-40B4-BE49-F238E27FC236}">
                <a16:creationId xmlns:a16="http://schemas.microsoft.com/office/drawing/2014/main" id="{AF519C6B-DE89-AB71-871B-576DE61890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891" y="1192825"/>
            <a:ext cx="5657276" cy="726557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B9BE8DE-9A12-0D92-31F3-E57731B6F9FA}"/>
              </a:ext>
            </a:extLst>
          </p:cNvPr>
          <p:cNvSpPr/>
          <p:nvPr/>
        </p:nvSpPr>
        <p:spPr>
          <a:xfrm>
            <a:off x="653757" y="2671327"/>
            <a:ext cx="2634734" cy="1756489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CEF73D7-8376-BD43-B87E-6C80121AF513}"/>
              </a:ext>
            </a:extLst>
          </p:cNvPr>
          <p:cNvSpPr/>
          <p:nvPr/>
        </p:nvSpPr>
        <p:spPr>
          <a:xfrm>
            <a:off x="3755177" y="519675"/>
            <a:ext cx="2634734" cy="1756489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E4AB9B0-0D07-A098-7272-7232987C7B77}"/>
              </a:ext>
            </a:extLst>
          </p:cNvPr>
          <p:cNvSpPr/>
          <p:nvPr/>
        </p:nvSpPr>
        <p:spPr>
          <a:xfrm>
            <a:off x="3851797" y="3122100"/>
            <a:ext cx="2634734" cy="1756489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13A65E6-66A3-E6DA-7E2C-AA3D2359372A}"/>
              </a:ext>
            </a:extLst>
          </p:cNvPr>
          <p:cNvSpPr/>
          <p:nvPr/>
        </p:nvSpPr>
        <p:spPr>
          <a:xfrm>
            <a:off x="544519" y="5254973"/>
            <a:ext cx="2634734" cy="2078873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13006F5-A5A3-E6C7-B9F3-334E02BBC99D}"/>
              </a:ext>
            </a:extLst>
          </p:cNvPr>
          <p:cNvSpPr/>
          <p:nvPr/>
        </p:nvSpPr>
        <p:spPr>
          <a:xfrm>
            <a:off x="3945662" y="5752692"/>
            <a:ext cx="2678666" cy="2108181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7" name="Rectangle: Folded Corner 6">
            <a:extLst>
              <a:ext uri="{FF2B5EF4-FFF2-40B4-BE49-F238E27FC236}">
                <a16:creationId xmlns:a16="http://schemas.microsoft.com/office/drawing/2014/main" id="{334720F4-C350-5E85-7A03-098F32C2300E}"/>
              </a:ext>
            </a:extLst>
          </p:cNvPr>
          <p:cNvSpPr/>
          <p:nvPr/>
        </p:nvSpPr>
        <p:spPr>
          <a:xfrm>
            <a:off x="654303" y="227471"/>
            <a:ext cx="2253931" cy="1931547"/>
          </a:xfrm>
          <a:prstGeom prst="foldedCorne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881FAC-6BA9-80BE-1DE9-7AF26AE1FB2B}"/>
              </a:ext>
            </a:extLst>
          </p:cNvPr>
          <p:cNvSpPr txBox="1"/>
          <p:nvPr/>
        </p:nvSpPr>
        <p:spPr>
          <a:xfrm>
            <a:off x="770955" y="490353"/>
            <a:ext cx="2085831" cy="138594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367" b="1">
                <a:solidFill>
                  <a:schemeClr val="bg1"/>
                </a:solidFill>
                <a:cs typeface="Calibri"/>
              </a:rPr>
              <a:t>YEAR 9 PDT</a:t>
            </a:r>
            <a:r>
              <a:rPr lang="en-GB" sz="4367" b="1">
                <a:cs typeface="Calibri"/>
              </a:rPr>
              <a:t>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ECC9EE-580F-3651-011D-5947A3189210}"/>
              </a:ext>
            </a:extLst>
          </p:cNvPr>
          <p:cNvSpPr txBox="1"/>
          <p:nvPr/>
        </p:nvSpPr>
        <p:spPr>
          <a:xfrm>
            <a:off x="3949967" y="3124744"/>
            <a:ext cx="2444014" cy="17804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981" b="1" dirty="0">
                <a:cs typeface="Calibri"/>
              </a:rPr>
              <a:t>WEDNESDAY </a:t>
            </a:r>
          </a:p>
          <a:p>
            <a:pPr algn="ctr"/>
            <a:r>
              <a:rPr lang="en-GB" sz="2500" b="1" dirty="0">
                <a:cs typeface="Calibri"/>
              </a:rPr>
              <a:t>Career of the week / silent reading</a:t>
            </a:r>
            <a:endParaRPr lang="en-GB" dirty="0"/>
          </a:p>
          <a:p>
            <a:endParaRPr lang="en-GB" sz="816" dirty="0"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F85B51-B2D4-D7C6-E85D-383CE98C7937}"/>
              </a:ext>
            </a:extLst>
          </p:cNvPr>
          <p:cNvSpPr txBox="1"/>
          <p:nvPr/>
        </p:nvSpPr>
        <p:spPr>
          <a:xfrm>
            <a:off x="3897586" y="617807"/>
            <a:ext cx="2349422" cy="13857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002" b="1">
                <a:cs typeface="Calibri"/>
              </a:rPr>
              <a:t>MONDAY </a:t>
            </a:r>
            <a:r>
              <a:rPr lang="en-GB" sz="2456" b="1">
                <a:cs typeface="Calibri"/>
              </a:rPr>
              <a:t>PD Theme of the week</a:t>
            </a:r>
          </a:p>
          <a:p>
            <a:endParaRPr lang="en-GB" sz="818"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EEACCC-3028-1818-0DF5-ADD386FA7BAD}"/>
              </a:ext>
            </a:extLst>
          </p:cNvPr>
          <p:cNvSpPr txBox="1"/>
          <p:nvPr/>
        </p:nvSpPr>
        <p:spPr>
          <a:xfrm>
            <a:off x="773240" y="2743055"/>
            <a:ext cx="2349422" cy="11327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000" b="1" dirty="0">
                <a:cs typeface="Calibri"/>
              </a:rPr>
              <a:t>TUESDAY </a:t>
            </a:r>
            <a:endParaRPr lang="en-US" sz="818"/>
          </a:p>
          <a:p>
            <a:pPr algn="ctr"/>
            <a:r>
              <a:rPr lang="en-GB" sz="2450" b="1" dirty="0">
                <a:cs typeface="Calibri"/>
              </a:rPr>
              <a:t>Assembly</a:t>
            </a:r>
          </a:p>
          <a:p>
            <a:endParaRPr lang="en-GB" sz="818">
              <a:cs typeface="Calibri"/>
            </a:endParaRPr>
          </a:p>
          <a:p>
            <a:endParaRPr lang="en-GB" sz="818">
              <a:cs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F91885-85A7-5B12-FF37-CAF76E6AC9FF}"/>
              </a:ext>
            </a:extLst>
          </p:cNvPr>
          <p:cNvSpPr txBox="1"/>
          <p:nvPr/>
        </p:nvSpPr>
        <p:spPr>
          <a:xfrm>
            <a:off x="694203" y="5386512"/>
            <a:ext cx="2422642" cy="15957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002" b="1">
                <a:cs typeface="Calibri"/>
              </a:rPr>
              <a:t>THURSDAY</a:t>
            </a:r>
            <a:endParaRPr lang="en-US" sz="818">
              <a:cs typeface="Calibri"/>
            </a:endParaRPr>
          </a:p>
          <a:p>
            <a:pPr algn="ctr"/>
            <a:r>
              <a:rPr lang="en-GB" sz="3002" b="1">
                <a:cs typeface="Calibri"/>
              </a:rPr>
              <a:t> </a:t>
            </a:r>
            <a:r>
              <a:rPr lang="en-GB" sz="2456" b="1">
                <a:cs typeface="Calibri"/>
              </a:rPr>
              <a:t>PD booklets or silent reading</a:t>
            </a:r>
            <a:endParaRPr lang="en-GB" sz="2456"/>
          </a:p>
          <a:p>
            <a:endParaRPr lang="en-GB" sz="818">
              <a:cs typeface="Calibri"/>
            </a:endParaRPr>
          </a:p>
          <a:p>
            <a:endParaRPr lang="en-GB" sz="818"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9BFD388-7564-5CB6-B82B-49C3F53E3492}"/>
              </a:ext>
            </a:extLst>
          </p:cNvPr>
          <p:cNvSpPr txBox="1"/>
          <p:nvPr/>
        </p:nvSpPr>
        <p:spPr>
          <a:xfrm>
            <a:off x="4139252" y="5928340"/>
            <a:ext cx="2349422" cy="13960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981" b="1" dirty="0">
                <a:cs typeface="Calibri"/>
              </a:rPr>
              <a:t>FRIDAY </a:t>
            </a:r>
            <a:endParaRPr lang="en-US" sz="818"/>
          </a:p>
          <a:p>
            <a:pPr algn="ctr"/>
            <a:r>
              <a:rPr lang="en-GB" sz="2500" b="1" dirty="0">
                <a:cs typeface="Calibri"/>
              </a:rPr>
              <a:t>Current affairs / Newsround</a:t>
            </a:r>
            <a:endParaRPr lang="en-GB" dirty="0"/>
          </a:p>
          <a:p>
            <a:endParaRPr lang="en-GB" sz="818">
              <a:cs typeface="Calibri"/>
            </a:endParaRPr>
          </a:p>
        </p:txBody>
      </p:sp>
      <p:sp>
        <p:nvSpPr>
          <p:cNvPr id="18" name="object 227">
            <a:extLst>
              <a:ext uri="{FF2B5EF4-FFF2-40B4-BE49-F238E27FC236}">
                <a16:creationId xmlns:a16="http://schemas.microsoft.com/office/drawing/2014/main" id="{F7084333-8B3E-B076-C1F3-A8CCC44BBE8A}"/>
              </a:ext>
            </a:extLst>
          </p:cNvPr>
          <p:cNvSpPr txBox="1"/>
          <p:nvPr/>
        </p:nvSpPr>
        <p:spPr>
          <a:xfrm>
            <a:off x="1382014" y="8451501"/>
            <a:ext cx="4034881" cy="664210"/>
          </a:xfrm>
          <a:prstGeom prst="rect">
            <a:avLst/>
          </a:prstGeom>
          <a:solidFill>
            <a:srgbClr val="1B4A02"/>
          </a:solidFill>
        </p:spPr>
        <p:txBody>
          <a:bodyPr vert="horz" wrap="square" lIns="0" tIns="5776" rIns="0" bIns="0" rtlCol="0" anchor="t"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76" algn="ctr">
              <a:spcBef>
                <a:spcPts val="46"/>
              </a:spcBef>
            </a:pPr>
            <a:endParaRPr lang="en-US" sz="1637" b="1" spc="-2">
              <a:solidFill>
                <a:srgbClr val="FFFFFF"/>
              </a:solidFill>
              <a:cs typeface="Calibri"/>
            </a:endParaRPr>
          </a:p>
          <a:p>
            <a:pPr marL="5776" algn="ctr">
              <a:spcBef>
                <a:spcPts val="46"/>
              </a:spcBef>
            </a:pPr>
            <a:r>
              <a:rPr lang="en-US" sz="1274" b="1" spc="-2">
                <a:solidFill>
                  <a:srgbClr val="FFFFFF"/>
                </a:solidFill>
                <a:latin typeface="Calibri"/>
                <a:cs typeface="Calibri"/>
              </a:rPr>
              <a:t>PERSONAL DEVELOPMENT AT GREENBANK HIGH SCHOOL</a:t>
            </a:r>
          </a:p>
          <a:p>
            <a:pPr marL="5776" algn="ctr">
              <a:spcBef>
                <a:spcPts val="46"/>
              </a:spcBef>
            </a:pPr>
            <a:endParaRPr lang="en-US" sz="1274" b="1" spc="-2">
              <a:solidFill>
                <a:srgbClr val="FF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9963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Icon&#10;&#10;Description automatically generated">
            <a:extLst>
              <a:ext uri="{FF2B5EF4-FFF2-40B4-BE49-F238E27FC236}">
                <a16:creationId xmlns:a16="http://schemas.microsoft.com/office/drawing/2014/main" id="{AF519C6B-DE89-AB71-871B-576DE61890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891" y="1192825"/>
            <a:ext cx="5657276" cy="726557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B9BE8DE-9A12-0D92-31F3-E57731B6F9FA}"/>
              </a:ext>
            </a:extLst>
          </p:cNvPr>
          <p:cNvSpPr/>
          <p:nvPr/>
        </p:nvSpPr>
        <p:spPr>
          <a:xfrm>
            <a:off x="653757" y="2671327"/>
            <a:ext cx="2634734" cy="1756489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CEF73D7-8376-BD43-B87E-6C80121AF513}"/>
              </a:ext>
            </a:extLst>
          </p:cNvPr>
          <p:cNvSpPr/>
          <p:nvPr/>
        </p:nvSpPr>
        <p:spPr>
          <a:xfrm>
            <a:off x="3755177" y="519675"/>
            <a:ext cx="2634734" cy="1756489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E4AB9B0-0D07-A098-7272-7232987C7B77}"/>
              </a:ext>
            </a:extLst>
          </p:cNvPr>
          <p:cNvSpPr/>
          <p:nvPr/>
        </p:nvSpPr>
        <p:spPr>
          <a:xfrm>
            <a:off x="3851797" y="3122100"/>
            <a:ext cx="2634734" cy="1756489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13A65E6-66A3-E6DA-7E2C-AA3D2359372A}"/>
              </a:ext>
            </a:extLst>
          </p:cNvPr>
          <p:cNvSpPr/>
          <p:nvPr/>
        </p:nvSpPr>
        <p:spPr>
          <a:xfrm>
            <a:off x="544519" y="5254973"/>
            <a:ext cx="2634734" cy="2078873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13006F5-A5A3-E6C7-B9F3-334E02BBC99D}"/>
              </a:ext>
            </a:extLst>
          </p:cNvPr>
          <p:cNvSpPr/>
          <p:nvPr/>
        </p:nvSpPr>
        <p:spPr>
          <a:xfrm>
            <a:off x="3945662" y="5752692"/>
            <a:ext cx="2678666" cy="2108181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7" name="Rectangle: Folded Corner 6">
            <a:extLst>
              <a:ext uri="{FF2B5EF4-FFF2-40B4-BE49-F238E27FC236}">
                <a16:creationId xmlns:a16="http://schemas.microsoft.com/office/drawing/2014/main" id="{334720F4-C350-5E85-7A03-098F32C2300E}"/>
              </a:ext>
            </a:extLst>
          </p:cNvPr>
          <p:cNvSpPr/>
          <p:nvPr/>
        </p:nvSpPr>
        <p:spPr>
          <a:xfrm>
            <a:off x="654303" y="227471"/>
            <a:ext cx="2253931" cy="1931547"/>
          </a:xfrm>
          <a:prstGeom prst="foldedCorne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881FAC-6BA9-80BE-1DE9-7AF26AE1FB2B}"/>
              </a:ext>
            </a:extLst>
          </p:cNvPr>
          <p:cNvSpPr txBox="1"/>
          <p:nvPr/>
        </p:nvSpPr>
        <p:spPr>
          <a:xfrm>
            <a:off x="770955" y="490353"/>
            <a:ext cx="2085831" cy="138594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359" b="1" dirty="0">
                <a:solidFill>
                  <a:schemeClr val="bg1"/>
                </a:solidFill>
                <a:cs typeface="Calibri"/>
              </a:rPr>
              <a:t>YEAR 10 PDT</a:t>
            </a:r>
            <a:r>
              <a:rPr lang="en-GB" sz="4359" b="1" dirty="0">
                <a:cs typeface="Calibri"/>
              </a:rPr>
              <a:t>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ECC9EE-580F-3651-011D-5947A3189210}"/>
              </a:ext>
            </a:extLst>
          </p:cNvPr>
          <p:cNvSpPr txBox="1"/>
          <p:nvPr/>
        </p:nvSpPr>
        <p:spPr>
          <a:xfrm>
            <a:off x="4044560" y="3187806"/>
            <a:ext cx="2349422" cy="18835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981" b="1" dirty="0">
                <a:cs typeface="Calibri"/>
              </a:rPr>
              <a:t>WEDNESDAY </a:t>
            </a:r>
            <a:endParaRPr lang="en-GB" sz="2981" b="1">
              <a:cs typeface="Calibri"/>
            </a:endParaRPr>
          </a:p>
          <a:p>
            <a:pPr algn="ctr"/>
            <a:r>
              <a:rPr lang="en-GB" sz="2450" b="1" dirty="0">
                <a:cs typeface="Calibri"/>
              </a:rPr>
              <a:t>Career of the week / silent reading</a:t>
            </a:r>
            <a:endParaRPr lang="en-GB" sz="2450" dirty="0"/>
          </a:p>
          <a:p>
            <a:endParaRPr lang="en-GB" sz="818">
              <a:cs typeface="Calibri"/>
            </a:endParaRPr>
          </a:p>
          <a:p>
            <a:endParaRPr lang="en-GB" sz="818"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F85B51-B2D4-D7C6-E85D-383CE98C7937}"/>
              </a:ext>
            </a:extLst>
          </p:cNvPr>
          <p:cNvSpPr txBox="1"/>
          <p:nvPr/>
        </p:nvSpPr>
        <p:spPr>
          <a:xfrm>
            <a:off x="3897586" y="617807"/>
            <a:ext cx="2349422" cy="13857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002" b="1">
                <a:cs typeface="Calibri"/>
              </a:rPr>
              <a:t>MONDAY </a:t>
            </a:r>
            <a:r>
              <a:rPr lang="en-GB" sz="2456" b="1">
                <a:cs typeface="Calibri"/>
              </a:rPr>
              <a:t>PD Theme of the week</a:t>
            </a:r>
          </a:p>
          <a:p>
            <a:endParaRPr lang="en-GB" sz="818"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EEACCC-3028-1818-0DF5-ADD386FA7BAD}"/>
              </a:ext>
            </a:extLst>
          </p:cNvPr>
          <p:cNvSpPr txBox="1"/>
          <p:nvPr/>
        </p:nvSpPr>
        <p:spPr>
          <a:xfrm>
            <a:off x="773240" y="2743055"/>
            <a:ext cx="2349422" cy="13835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000" b="1" dirty="0">
                <a:cs typeface="Calibri"/>
              </a:rPr>
              <a:t>TUESDAY </a:t>
            </a:r>
            <a:endParaRPr lang="en-US" sz="818"/>
          </a:p>
          <a:p>
            <a:pPr algn="ctr"/>
            <a:r>
              <a:rPr lang="en-GB" sz="2450" b="1" dirty="0">
                <a:cs typeface="Calibri"/>
              </a:rPr>
              <a:t>Silent reading / PD Booklet</a:t>
            </a:r>
          </a:p>
          <a:p>
            <a:endParaRPr lang="en-GB" sz="818">
              <a:cs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F91885-85A7-5B12-FF37-CAF76E6AC9FF}"/>
              </a:ext>
            </a:extLst>
          </p:cNvPr>
          <p:cNvSpPr txBox="1"/>
          <p:nvPr/>
        </p:nvSpPr>
        <p:spPr>
          <a:xfrm>
            <a:off x="694203" y="5386512"/>
            <a:ext cx="2422642" cy="19806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981" b="1" dirty="0">
                <a:cs typeface="Calibri"/>
              </a:rPr>
              <a:t>THURSDAY</a:t>
            </a:r>
            <a:endParaRPr lang="en-US" sz="2981" dirty="0">
              <a:cs typeface="Calibri"/>
            </a:endParaRPr>
          </a:p>
          <a:p>
            <a:pPr algn="ctr"/>
            <a:r>
              <a:rPr lang="en-GB" sz="2500" b="1" dirty="0">
                <a:cs typeface="Calibri"/>
              </a:rPr>
              <a:t>Current affairs / Newsround</a:t>
            </a:r>
            <a:endParaRPr lang="en-GB" dirty="0"/>
          </a:p>
          <a:p>
            <a:pPr algn="ctr"/>
            <a:endParaRPr lang="en-GB" sz="2981" b="1">
              <a:cs typeface="Calibri"/>
            </a:endParaRPr>
          </a:p>
          <a:p>
            <a:endParaRPr lang="en-GB" sz="818">
              <a:cs typeface="Calibri"/>
            </a:endParaRPr>
          </a:p>
          <a:p>
            <a:endParaRPr lang="en-GB" sz="818"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9BFD388-7564-5CB6-B82B-49C3F53E3492}"/>
              </a:ext>
            </a:extLst>
          </p:cNvPr>
          <p:cNvSpPr txBox="1"/>
          <p:nvPr/>
        </p:nvSpPr>
        <p:spPr>
          <a:xfrm>
            <a:off x="4139252" y="5928340"/>
            <a:ext cx="2349422" cy="11327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000" b="1" dirty="0">
                <a:cs typeface="Calibri"/>
              </a:rPr>
              <a:t>FRIDAY </a:t>
            </a:r>
            <a:endParaRPr lang="en-US" sz="818"/>
          </a:p>
          <a:p>
            <a:pPr algn="ctr"/>
            <a:r>
              <a:rPr lang="en-GB" sz="2450" b="1" dirty="0">
                <a:cs typeface="Calibri"/>
              </a:rPr>
              <a:t>Assembly</a:t>
            </a:r>
          </a:p>
          <a:p>
            <a:endParaRPr lang="en-GB" sz="818">
              <a:cs typeface="Calibri"/>
            </a:endParaRPr>
          </a:p>
          <a:p>
            <a:endParaRPr lang="en-GB" sz="818">
              <a:cs typeface="Calibri"/>
            </a:endParaRPr>
          </a:p>
        </p:txBody>
      </p:sp>
      <p:sp>
        <p:nvSpPr>
          <p:cNvPr id="18" name="object 227">
            <a:extLst>
              <a:ext uri="{FF2B5EF4-FFF2-40B4-BE49-F238E27FC236}">
                <a16:creationId xmlns:a16="http://schemas.microsoft.com/office/drawing/2014/main" id="{F7084333-8B3E-B076-C1F3-A8CCC44BBE8A}"/>
              </a:ext>
            </a:extLst>
          </p:cNvPr>
          <p:cNvSpPr txBox="1"/>
          <p:nvPr/>
        </p:nvSpPr>
        <p:spPr>
          <a:xfrm>
            <a:off x="1382014" y="8451501"/>
            <a:ext cx="4034881" cy="664210"/>
          </a:xfrm>
          <a:prstGeom prst="rect">
            <a:avLst/>
          </a:prstGeom>
          <a:solidFill>
            <a:srgbClr val="1B4A02"/>
          </a:solidFill>
        </p:spPr>
        <p:txBody>
          <a:bodyPr vert="horz" wrap="square" lIns="0" tIns="5776" rIns="0" bIns="0" rtlCol="0" anchor="t"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76" algn="ctr">
              <a:spcBef>
                <a:spcPts val="46"/>
              </a:spcBef>
            </a:pPr>
            <a:endParaRPr lang="en-US" sz="1637" b="1" spc="-2">
              <a:solidFill>
                <a:srgbClr val="FFFFFF"/>
              </a:solidFill>
              <a:cs typeface="Calibri"/>
            </a:endParaRPr>
          </a:p>
          <a:p>
            <a:pPr marL="5776" algn="ctr">
              <a:spcBef>
                <a:spcPts val="46"/>
              </a:spcBef>
            </a:pPr>
            <a:r>
              <a:rPr lang="en-US" sz="1274" b="1" spc="-2">
                <a:solidFill>
                  <a:srgbClr val="FFFFFF"/>
                </a:solidFill>
                <a:latin typeface="Calibri"/>
                <a:cs typeface="Calibri"/>
              </a:rPr>
              <a:t>PERSONAL DEVELOPMENT AT GREENBANK HIGH SCHOOL</a:t>
            </a:r>
          </a:p>
          <a:p>
            <a:pPr marL="5776" algn="ctr">
              <a:spcBef>
                <a:spcPts val="46"/>
              </a:spcBef>
            </a:pPr>
            <a:endParaRPr lang="en-US" sz="1274" b="1" spc="-2">
              <a:solidFill>
                <a:srgbClr val="FF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25884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Icon&#10;&#10;Description automatically generated">
            <a:extLst>
              <a:ext uri="{FF2B5EF4-FFF2-40B4-BE49-F238E27FC236}">
                <a16:creationId xmlns:a16="http://schemas.microsoft.com/office/drawing/2014/main" id="{AF519C6B-DE89-AB71-871B-576DE61890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891" y="1192825"/>
            <a:ext cx="5657276" cy="726557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B9BE8DE-9A12-0D92-31F3-E57731B6F9FA}"/>
              </a:ext>
            </a:extLst>
          </p:cNvPr>
          <p:cNvSpPr/>
          <p:nvPr/>
        </p:nvSpPr>
        <p:spPr>
          <a:xfrm>
            <a:off x="653757" y="2671327"/>
            <a:ext cx="2634734" cy="1756489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CEF73D7-8376-BD43-B87E-6C80121AF513}"/>
              </a:ext>
            </a:extLst>
          </p:cNvPr>
          <p:cNvSpPr/>
          <p:nvPr/>
        </p:nvSpPr>
        <p:spPr>
          <a:xfrm>
            <a:off x="3755177" y="519675"/>
            <a:ext cx="2634734" cy="1756489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E4AB9B0-0D07-A098-7272-7232987C7B77}"/>
              </a:ext>
            </a:extLst>
          </p:cNvPr>
          <p:cNvSpPr/>
          <p:nvPr/>
        </p:nvSpPr>
        <p:spPr>
          <a:xfrm>
            <a:off x="3851797" y="3106334"/>
            <a:ext cx="2634734" cy="1756489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000" b="1" baseline="0" dirty="0">
                <a:latin typeface="Calibri"/>
              </a:rPr>
              <a:t>WEDNESDAY </a:t>
            </a:r>
            <a:endParaRPr lang="en-GB" sz="3000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13A65E6-66A3-E6DA-7E2C-AA3D2359372A}"/>
              </a:ext>
            </a:extLst>
          </p:cNvPr>
          <p:cNvSpPr/>
          <p:nvPr/>
        </p:nvSpPr>
        <p:spPr>
          <a:xfrm>
            <a:off x="544519" y="5254973"/>
            <a:ext cx="2634734" cy="2078873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13006F5-A5A3-E6C7-B9F3-334E02BBC99D}"/>
              </a:ext>
            </a:extLst>
          </p:cNvPr>
          <p:cNvSpPr/>
          <p:nvPr/>
        </p:nvSpPr>
        <p:spPr>
          <a:xfrm>
            <a:off x="3945662" y="5752692"/>
            <a:ext cx="2678666" cy="2108181"/>
          </a:xfrm>
          <a:prstGeom prst="roundRect">
            <a:avLst/>
          </a:prstGeom>
          <a:solidFill>
            <a:schemeClr val="bg1"/>
          </a:solidFill>
          <a:ln>
            <a:solidFill>
              <a:srgbClr val="1B4A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7" name="Rectangle: Folded Corner 6">
            <a:extLst>
              <a:ext uri="{FF2B5EF4-FFF2-40B4-BE49-F238E27FC236}">
                <a16:creationId xmlns:a16="http://schemas.microsoft.com/office/drawing/2014/main" id="{334720F4-C350-5E85-7A03-098F32C2300E}"/>
              </a:ext>
            </a:extLst>
          </p:cNvPr>
          <p:cNvSpPr/>
          <p:nvPr/>
        </p:nvSpPr>
        <p:spPr>
          <a:xfrm>
            <a:off x="654303" y="227471"/>
            <a:ext cx="2253931" cy="1931547"/>
          </a:xfrm>
          <a:prstGeom prst="foldedCorne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18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881FAC-6BA9-80BE-1DE9-7AF26AE1FB2B}"/>
              </a:ext>
            </a:extLst>
          </p:cNvPr>
          <p:cNvSpPr txBox="1"/>
          <p:nvPr/>
        </p:nvSpPr>
        <p:spPr>
          <a:xfrm>
            <a:off x="770955" y="490353"/>
            <a:ext cx="2085831" cy="138594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359" b="1" dirty="0">
                <a:solidFill>
                  <a:schemeClr val="bg1"/>
                </a:solidFill>
                <a:cs typeface="Calibri"/>
              </a:rPr>
              <a:t>YEAR 11 PDT</a:t>
            </a:r>
            <a:r>
              <a:rPr lang="en-GB" sz="4359" b="1" dirty="0">
                <a:cs typeface="Calibri"/>
              </a:rPr>
              <a:t>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ECC9EE-580F-3651-011D-5947A3189210}"/>
              </a:ext>
            </a:extLst>
          </p:cNvPr>
          <p:cNvSpPr txBox="1"/>
          <p:nvPr/>
        </p:nvSpPr>
        <p:spPr>
          <a:xfrm>
            <a:off x="3949967" y="3645006"/>
            <a:ext cx="2349422" cy="11730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50" b="1" baseline="0">
                <a:latin typeface="Calibri"/>
              </a:rPr>
              <a:t>Career of the week / silent reading</a:t>
            </a:r>
            <a:endParaRPr lang="en-GB" sz="818"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F85B51-B2D4-D7C6-E85D-383CE98C7937}"/>
              </a:ext>
            </a:extLst>
          </p:cNvPr>
          <p:cNvSpPr txBox="1"/>
          <p:nvPr/>
        </p:nvSpPr>
        <p:spPr>
          <a:xfrm>
            <a:off x="3897586" y="617807"/>
            <a:ext cx="2349422" cy="13857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002" b="1">
                <a:cs typeface="Calibri"/>
              </a:rPr>
              <a:t>MONDAY </a:t>
            </a:r>
            <a:r>
              <a:rPr lang="en-GB" sz="2456" b="1">
                <a:cs typeface="Calibri"/>
              </a:rPr>
              <a:t>PD Theme of the week</a:t>
            </a:r>
          </a:p>
          <a:p>
            <a:endParaRPr lang="en-GB" sz="818"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EEACCC-3028-1818-0DF5-ADD386FA7BAD}"/>
              </a:ext>
            </a:extLst>
          </p:cNvPr>
          <p:cNvSpPr txBox="1"/>
          <p:nvPr/>
        </p:nvSpPr>
        <p:spPr>
          <a:xfrm>
            <a:off x="773240" y="2743055"/>
            <a:ext cx="2349422" cy="138390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000" b="1" dirty="0">
                <a:cs typeface="Calibri"/>
              </a:rPr>
              <a:t>TUESDAY </a:t>
            </a:r>
            <a:endParaRPr lang="en-US" sz="818"/>
          </a:p>
          <a:p>
            <a:pPr algn="ctr"/>
            <a:r>
              <a:rPr lang="en-GB" sz="2450" b="1" dirty="0">
                <a:cs typeface="Calibri"/>
              </a:rPr>
              <a:t>PD Booklet / Silent reading</a:t>
            </a:r>
          </a:p>
          <a:p>
            <a:endParaRPr lang="en-GB" sz="818">
              <a:cs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F91885-85A7-5B12-FF37-CAF76E6AC9FF}"/>
              </a:ext>
            </a:extLst>
          </p:cNvPr>
          <p:cNvSpPr txBox="1"/>
          <p:nvPr/>
        </p:nvSpPr>
        <p:spPr>
          <a:xfrm>
            <a:off x="694203" y="5386512"/>
            <a:ext cx="2422642" cy="11327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000" b="1" dirty="0">
                <a:cs typeface="Calibri"/>
              </a:rPr>
              <a:t>THURSDAY</a:t>
            </a:r>
            <a:endParaRPr lang="en-US" sz="3000">
              <a:cs typeface="Calibri"/>
            </a:endParaRPr>
          </a:p>
          <a:p>
            <a:pPr algn="ctr"/>
            <a:r>
              <a:rPr lang="en-GB" sz="2450" b="1" dirty="0">
                <a:cs typeface="Calibri"/>
              </a:rPr>
              <a:t>Assembly</a:t>
            </a:r>
          </a:p>
          <a:p>
            <a:endParaRPr lang="en-GB" sz="818">
              <a:cs typeface="Calibri"/>
            </a:endParaRPr>
          </a:p>
          <a:p>
            <a:endParaRPr lang="en-GB" sz="818"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9BFD388-7564-5CB6-B82B-49C3F53E3492}"/>
              </a:ext>
            </a:extLst>
          </p:cNvPr>
          <p:cNvSpPr txBox="1"/>
          <p:nvPr/>
        </p:nvSpPr>
        <p:spPr>
          <a:xfrm>
            <a:off x="4139252" y="5928340"/>
            <a:ext cx="2349422" cy="15117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1590" tIns="20795" rIns="41590" bIns="2079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002" b="1">
                <a:cs typeface="Calibri"/>
              </a:rPr>
              <a:t>FRIDAY </a:t>
            </a:r>
            <a:endParaRPr lang="en-US" sz="818"/>
          </a:p>
          <a:p>
            <a:pPr algn="ctr"/>
            <a:r>
              <a:rPr lang="en-GB" sz="2456" b="1">
                <a:cs typeface="Calibri"/>
              </a:rPr>
              <a:t>Current affairs / Newsround</a:t>
            </a:r>
            <a:endParaRPr lang="en-GB" sz="818"/>
          </a:p>
          <a:p>
            <a:endParaRPr lang="en-GB" sz="818">
              <a:cs typeface="Calibri"/>
            </a:endParaRPr>
          </a:p>
          <a:p>
            <a:endParaRPr lang="en-GB" sz="818">
              <a:cs typeface="Calibri"/>
            </a:endParaRPr>
          </a:p>
        </p:txBody>
      </p:sp>
      <p:sp>
        <p:nvSpPr>
          <p:cNvPr id="18" name="object 227">
            <a:extLst>
              <a:ext uri="{FF2B5EF4-FFF2-40B4-BE49-F238E27FC236}">
                <a16:creationId xmlns:a16="http://schemas.microsoft.com/office/drawing/2014/main" id="{F7084333-8B3E-B076-C1F3-A8CCC44BBE8A}"/>
              </a:ext>
            </a:extLst>
          </p:cNvPr>
          <p:cNvSpPr txBox="1"/>
          <p:nvPr/>
        </p:nvSpPr>
        <p:spPr>
          <a:xfrm>
            <a:off x="1382014" y="8451501"/>
            <a:ext cx="4034881" cy="664210"/>
          </a:xfrm>
          <a:prstGeom prst="rect">
            <a:avLst/>
          </a:prstGeom>
          <a:solidFill>
            <a:srgbClr val="1B4A02"/>
          </a:solidFill>
        </p:spPr>
        <p:txBody>
          <a:bodyPr vert="horz" wrap="square" lIns="0" tIns="5776" rIns="0" bIns="0" rtlCol="0" anchor="t">
            <a:spAutoFit/>
          </a:bodyPr>
          <a:lstStyle>
            <a:defPPr>
              <a:defRPr lang="en-US"/>
            </a:defPPr>
            <a:lvl1pPr marL="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257175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76" algn="ctr">
              <a:spcBef>
                <a:spcPts val="46"/>
              </a:spcBef>
            </a:pPr>
            <a:endParaRPr lang="en-US" sz="1637" b="1" spc="-2">
              <a:solidFill>
                <a:srgbClr val="FFFFFF"/>
              </a:solidFill>
              <a:cs typeface="Calibri"/>
            </a:endParaRPr>
          </a:p>
          <a:p>
            <a:pPr marL="5776" algn="ctr">
              <a:spcBef>
                <a:spcPts val="46"/>
              </a:spcBef>
            </a:pPr>
            <a:r>
              <a:rPr lang="en-US" sz="1274" b="1" spc="-2">
                <a:solidFill>
                  <a:srgbClr val="FFFFFF"/>
                </a:solidFill>
                <a:latin typeface="Calibri"/>
                <a:cs typeface="Calibri"/>
              </a:rPr>
              <a:t>PERSONAL DEVELOPMENT AT GREENBANK HIGH SCHOOL</a:t>
            </a:r>
          </a:p>
          <a:p>
            <a:pPr marL="5776" algn="ctr">
              <a:spcBef>
                <a:spcPts val="46"/>
              </a:spcBef>
            </a:pPr>
            <a:endParaRPr lang="en-US" sz="1274" b="1" spc="-2">
              <a:solidFill>
                <a:srgbClr val="FF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6548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76</cp:revision>
  <dcterms:created xsi:type="dcterms:W3CDTF">2024-01-31T14:38:22Z</dcterms:created>
  <dcterms:modified xsi:type="dcterms:W3CDTF">2024-07-17T08:40:31Z</dcterms:modified>
</cp:coreProperties>
</file>