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6858000" cy="1219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ECD47F-AC38-3C36-5ADE-5EA6DACA6C24}" v="738" dt="2024-07-18T08:29:43.998"/>
    <p1510:client id="{5F31C8AD-9781-370F-2054-2E2A70A5E957}" v="367" dt="2024-07-17T14:05:18.690"/>
    <p1510:client id="{643D90B0-82A1-6C7F-8C0A-01BE8188C52E}" v="1" dt="2024-07-19T08:50:34.550"/>
    <p1510:client id="{73F4E1A2-802C-EE77-4AA1-CBD4A0777A3E}" v="33" dt="2024-07-18T08:39:55.215"/>
    <p1510:client id="{C0CE2194-FEBF-CE79-13B1-EE2619E317A8}" v="400" dt="2024-07-19T10:54:20.2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1462418" y="937888"/>
            <a:ext cx="3933164" cy="9071083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013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8678" y="2828544"/>
            <a:ext cx="3209544" cy="5803392"/>
          </a:xfrm>
        </p:spPr>
        <p:txBody>
          <a:bodyPr anchor="b">
            <a:normAutofit/>
          </a:bodyPr>
          <a:lstStyle>
            <a:lvl1pPr algn="l">
              <a:defRPr sz="27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8761984"/>
            <a:ext cx="3209544" cy="1771904"/>
          </a:xfrm>
        </p:spPr>
        <p:txBody>
          <a:bodyPr/>
          <a:lstStyle>
            <a:lvl1pPr marL="0" indent="0" algn="l">
              <a:buNone/>
              <a:defRPr sz="1350" cap="all" baseline="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234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385293" y="2368421"/>
            <a:ext cx="2960849" cy="6828626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013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955" y="4486656"/>
            <a:ext cx="2155127" cy="2584704"/>
          </a:xfrm>
        </p:spPr>
        <p:txBody>
          <a:bodyPr anchor="b"/>
          <a:lstStyle>
            <a:lvl1pPr algn="ctr"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775329" y="1137918"/>
            <a:ext cx="2720912" cy="9899904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30973" y="7266432"/>
            <a:ext cx="1867091" cy="1154176"/>
          </a:xfrm>
        </p:spPr>
        <p:txBody>
          <a:bodyPr>
            <a:noAutofit/>
          </a:bodyPr>
          <a:lstStyle>
            <a:lvl1pPr marL="0" indent="0" algn="ctr">
              <a:buNone/>
              <a:defRPr sz="1125" cap="all" baseline="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409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651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971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560197"/>
            <a:ext cx="1699618" cy="2551897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sz="1013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2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88" y="3576320"/>
            <a:ext cx="5915025" cy="7396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440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4055522" y="0"/>
            <a:ext cx="2330991" cy="10218062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013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1918206"/>
            <a:ext cx="2962656" cy="5575808"/>
          </a:xfrm>
        </p:spPr>
        <p:txBody>
          <a:bodyPr anchor="b"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7607809"/>
            <a:ext cx="2962656" cy="2666999"/>
          </a:xfrm>
        </p:spPr>
        <p:txBody>
          <a:bodyPr/>
          <a:lstStyle>
            <a:lvl1pPr marL="0" indent="0">
              <a:buNone/>
              <a:defRPr sz="1350" cap="all" baseline="0">
                <a:solidFill>
                  <a:schemeClr val="tx1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424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560197"/>
            <a:ext cx="1699618" cy="2551897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sz="1013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2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3576320"/>
            <a:ext cx="2777490" cy="7396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10737" y="3576320"/>
            <a:ext cx="2777490" cy="7396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19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560197"/>
            <a:ext cx="1699618" cy="2551897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sz="1013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49112"/>
            <a:ext cx="5915025" cy="2356556"/>
          </a:xfrm>
        </p:spPr>
        <p:txBody>
          <a:bodyPr>
            <a:normAutofit/>
          </a:bodyPr>
          <a:lstStyle>
            <a:lvl1pPr>
              <a:defRPr sz="22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3576320"/>
            <a:ext cx="2777490" cy="1690624"/>
          </a:xfrm>
        </p:spPr>
        <p:txBody>
          <a:bodyPr anchor="b">
            <a:normAutofit/>
          </a:bodyPr>
          <a:lstStyle>
            <a:lvl1pPr marL="0" indent="0">
              <a:buNone/>
              <a:defRPr sz="1575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5559552"/>
            <a:ext cx="2777490" cy="5445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610737" y="3576320"/>
            <a:ext cx="2777490" cy="1690624"/>
          </a:xfrm>
        </p:spPr>
        <p:txBody>
          <a:bodyPr anchor="b">
            <a:normAutofit/>
          </a:bodyPr>
          <a:lstStyle>
            <a:lvl1pPr marL="0" indent="0">
              <a:buNone/>
              <a:defRPr sz="1575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610737" y="5559552"/>
            <a:ext cx="2777490" cy="5445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19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107922" y="322838"/>
            <a:ext cx="4642156" cy="10706236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013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9628" y="2796032"/>
            <a:ext cx="3657029" cy="7282688"/>
          </a:xfrm>
        </p:spPr>
        <p:txBody>
          <a:bodyPr>
            <a:normAutofit/>
          </a:bodyPr>
          <a:lstStyle>
            <a:lvl1pPr algn="ctr">
              <a:defRPr sz="22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219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284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994556" y="-1"/>
            <a:ext cx="5863444" cy="10524720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sz="1013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70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2658785" y="0"/>
            <a:ext cx="4203214" cy="12192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013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1137920"/>
            <a:ext cx="2185988" cy="5250688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0782" y="1137920"/>
            <a:ext cx="2525459" cy="9948672"/>
          </a:xfrm>
        </p:spPr>
        <p:txBody>
          <a:bodyPr anchor="ctr"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6713728"/>
            <a:ext cx="2185988" cy="4389120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53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87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3" r:id="rId11"/>
    <p:sldLayoutId id="214748367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0FD819E-6B5A-6AB8-E4B7-A773C31E30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2193113"/>
              </p:ext>
            </p:extLst>
          </p:nvPr>
        </p:nvGraphicFramePr>
        <p:xfrm>
          <a:off x="91965" y="72258"/>
          <a:ext cx="6696813" cy="12243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8157">
                  <a:extLst>
                    <a:ext uri="{9D8B030D-6E8A-4147-A177-3AD203B41FA5}">
                      <a16:colId xmlns:a16="http://schemas.microsoft.com/office/drawing/2014/main" val="1241668274"/>
                    </a:ext>
                  </a:extLst>
                </a:gridCol>
                <a:gridCol w="864740">
                  <a:extLst>
                    <a:ext uri="{9D8B030D-6E8A-4147-A177-3AD203B41FA5}">
                      <a16:colId xmlns:a16="http://schemas.microsoft.com/office/drawing/2014/main" val="778050476"/>
                    </a:ext>
                  </a:extLst>
                </a:gridCol>
                <a:gridCol w="903767">
                  <a:extLst>
                    <a:ext uri="{9D8B030D-6E8A-4147-A177-3AD203B41FA5}">
                      <a16:colId xmlns:a16="http://schemas.microsoft.com/office/drawing/2014/main" val="3938272856"/>
                    </a:ext>
                  </a:extLst>
                </a:gridCol>
                <a:gridCol w="1488255">
                  <a:extLst>
                    <a:ext uri="{9D8B030D-6E8A-4147-A177-3AD203B41FA5}">
                      <a16:colId xmlns:a16="http://schemas.microsoft.com/office/drawing/2014/main" val="2293994290"/>
                    </a:ext>
                  </a:extLst>
                </a:gridCol>
                <a:gridCol w="2271894">
                  <a:extLst>
                    <a:ext uri="{9D8B030D-6E8A-4147-A177-3AD203B41FA5}">
                      <a16:colId xmlns:a16="http://schemas.microsoft.com/office/drawing/2014/main" val="1113835127"/>
                    </a:ext>
                  </a:extLst>
                </a:gridCol>
              </a:tblGrid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10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Week</a:t>
                      </a: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700"/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Theme of the week </a:t>
                      </a: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Assembly/PDT  focus</a:t>
                      </a: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3583923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 Autumn 1  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2/9/24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HOY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noProof="0" dirty="0"/>
                        <a:t>New beginnings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Welcome back (DAS Y7)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409003"/>
                  </a:ext>
                </a:extLst>
              </a:tr>
              <a:tr h="31897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9/9/24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SLT: DAS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Aim high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Target setting (NCM Y7)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479755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16/9/24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HOY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Kindness</a:t>
                      </a:r>
                      <a:endParaRPr lang="en-US" sz="900" dirty="0" err="1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Getting Involved – Extra Curricular 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108433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23/9/24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House Assembly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Manners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European Day of Languages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5356887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30/9/24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SLT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Self Esteem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House Quiz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963474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7/10/24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HOY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Diversity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Black History Month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8069350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14/10/24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SLT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err="1"/>
                        <a:t>Organisation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Recycle week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5975229"/>
                  </a:ext>
                </a:extLst>
              </a:tr>
              <a:tr h="31897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2 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21/10/24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HOY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Attendance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Attendance Matters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5167815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 Autumn 2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4/11/24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SLT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Empathy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Anti bullying week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161492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11/11/24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House </a:t>
                      </a:r>
                      <a:endParaRPr lang="en-US" dirty="0"/>
                    </a:p>
                    <a:p>
                      <a:pPr lvl="0"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Assembly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Remembrance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Remembrance Day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4007765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18/11/24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HOY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Citizenship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Parliament Week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037710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25/11/24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SLT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Global citizens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Cop 29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833162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2/12/24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HOY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Sustainability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House Quiz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3339874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9/12/24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SLT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Human Rights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Human Rights Day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3706307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16/12/24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HOY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Generosity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Christmas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918539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2 Spring 1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6/1/25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SLT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Goals and resolutions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New Year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6465472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13/1/25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HOY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Determination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Achieving your goals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7101122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20/1/25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House Assembly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Tolerance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Martin Luther King Day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7283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27/1/25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SLT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Respect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Holocaust Memorial Day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752294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3/2/25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HOY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Manners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House Quiz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991745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1 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10/2/25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SLT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Ambition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Women in STEM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935192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2 Spring 2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24/2/25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HOY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Target setting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Careers Week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8042438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3/3/25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SLT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Literacy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World Book Day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279323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10/3/25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HOY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Aspiration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International Women's Day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1050169"/>
                  </a:ext>
                </a:extLst>
              </a:tr>
              <a:tr h="3721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17/3/25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House Assembly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Inspiration women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House Quiz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0007475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24/3/25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SLT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Community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Eid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6361910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1 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31/3/25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HOY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Religious Freedom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Easter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8320240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2 Summer 1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21/4/25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SLT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Teamwork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Earth Day 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Century Gothic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639989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28/4/25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House Assembly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Confidence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House Quiz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775333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5/5/25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HOY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Integrity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Coping with exam stress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12634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12/5/25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SLT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Positive mental health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Mental Health Awareness week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1217424"/>
                  </a:ext>
                </a:extLst>
              </a:tr>
              <a:tr h="32327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19/5/25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HOY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Resilience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Resilience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300548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 Summer 2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2/6/25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SLT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Gratitude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Thank You Day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578403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9/6/25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HOY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Healthy Eating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Healthy Eating week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323805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16/6/25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SLT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Charity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House Quiz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734486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23/6/25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HOY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Making Positive choices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Water Safety week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4823626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30/6/25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SLT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Equality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Malala day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152649"/>
                  </a:ext>
                </a:extLst>
              </a:tr>
              <a:tr h="28667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7/7/25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HOY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/>
                        <a:t>Safety</a:t>
                      </a:r>
                      <a:endParaRPr lang="en-US" sz="9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Feedback and target setting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904297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14/7/25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Century Gothic"/>
                        </a:rPr>
                        <a:t>SLT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Success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dirty="0"/>
                        <a:t>Staying safe over the summer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918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6832436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LightSeedRightStep">
      <a:dk1>
        <a:srgbClr val="000000"/>
      </a:dk1>
      <a:lt1>
        <a:srgbClr val="FFFFFF"/>
      </a:lt1>
      <a:dk2>
        <a:srgbClr val="252441"/>
      </a:dk2>
      <a:lt2>
        <a:srgbClr val="E8E6E2"/>
      </a:lt2>
      <a:accent1>
        <a:srgbClr val="6EA0EE"/>
      </a:accent1>
      <a:accent2>
        <a:srgbClr val="524EEB"/>
      </a:accent2>
      <a:accent3>
        <a:srgbClr val="A76EEE"/>
      </a:accent3>
      <a:accent4>
        <a:srgbClr val="D44EEB"/>
      </a:accent4>
      <a:accent5>
        <a:srgbClr val="EE6ECB"/>
      </a:accent5>
      <a:accent6>
        <a:srgbClr val="EB4E7E"/>
      </a:accent6>
      <a:hlink>
        <a:srgbClr val="977F5B"/>
      </a:hlink>
      <a:folHlink>
        <a:srgbClr val="7F7F7F"/>
      </a:folHlink>
    </a:clrScheme>
    <a:fontScheme name="Custom 3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BrushVTI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35</cp:revision>
  <dcterms:created xsi:type="dcterms:W3CDTF">2023-05-10T10:52:46Z</dcterms:created>
  <dcterms:modified xsi:type="dcterms:W3CDTF">2024-07-19T10:54:21Z</dcterms:modified>
</cp:coreProperties>
</file>